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6" r:id="rId46"/>
    <p:sldId id="303" r:id="rId47"/>
    <p:sldId id="304" r:id="rId48"/>
    <p:sldId id="305" r:id="rId49"/>
    <p:sldId id="302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333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</p:sldIdLst>
  <p:sldSz cx="18288000" cy="10287000"/>
  <p:notesSz cx="6858000" cy="9144000"/>
  <p:embeddedFontLst>
    <p:embeddedFont>
      <p:font typeface="Arial Rounded MT Bold" panose="020F0704030504030204" pitchFamily="34" charset="0"/>
      <p:regular r:id="rId95"/>
    </p:embeddedFont>
    <p:embeddedFont>
      <p:font typeface="Calibri" panose="020F0502020204030204" pitchFamily="34" charset="0"/>
      <p:regular r:id="rId96"/>
      <p:bold r:id="rId97"/>
      <p:italic r:id="rId98"/>
      <p:boldItalic r:id="rId99"/>
    </p:embeddedFont>
    <p:embeddedFont>
      <p:font typeface="Calibri (MS)" panose="020B0604020202020204" charset="0"/>
      <p:regular r:id="rId100"/>
    </p:embeddedFont>
    <p:embeddedFont>
      <p:font typeface="Lato" panose="020F0502020204030203" pitchFamily="34" charset="0"/>
      <p:regular r:id="rId101"/>
      <p:bold r:id="rId102"/>
      <p:italic r:id="rId103"/>
      <p:boldItalic r:id="rId104"/>
    </p:embeddedFont>
    <p:embeddedFont>
      <p:font typeface="Open Sans" pitchFamily="2" charset="0"/>
      <p:regular r:id="rId105"/>
      <p:bold r:id="rId106"/>
      <p:italic r:id="rId107"/>
      <p:boldItalic r:id="rId108"/>
    </p:embeddedFont>
    <p:embeddedFont>
      <p:font typeface="Open Sans 1 Bold" panose="020B0604020202020204" charset="0"/>
      <p:regular r:id="rId109"/>
    </p:embeddedFont>
    <p:embeddedFont>
      <p:font typeface="Raleway" pitchFamily="2" charset="0"/>
      <p:regular r:id="rId110"/>
      <p:bold r:id="rId111"/>
      <p:italic r:id="rId112"/>
      <p:boldItalic r:id="rId113"/>
    </p:embeddedFont>
    <p:embeddedFont>
      <p:font typeface="Raleway Bold" panose="020B0604020202020204" charset="0"/>
      <p:regular r:id="rId114"/>
    </p:embeddedFont>
    <p:embeddedFont>
      <p:font typeface="Raleway Bold Italics" panose="020B0604020202020204" charset="0"/>
      <p:regular r:id="rId115"/>
    </p:embeddedFont>
    <p:embeddedFont>
      <p:font typeface="Raleway Italics" panose="020B0604020202020204" charset="0"/>
      <p:regular r:id="rId116"/>
    </p:embeddedFont>
    <p:embeddedFont>
      <p:font typeface="Raleway Medium" pitchFamily="2" charset="0"/>
      <p:regular r:id="rId117"/>
      <p:italic r:id="rId1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10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65" autoAdjust="0"/>
    <p:restoredTop sz="94622" autoAdjust="0"/>
  </p:normalViewPr>
  <p:slideViewPr>
    <p:cSldViewPr>
      <p:cViewPr varScale="1">
        <p:scale>
          <a:sx n="72" d="100"/>
          <a:sy n="72" d="100"/>
        </p:scale>
        <p:origin x="69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font" Target="fonts/font23.fntdata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18.fntdata"/><Relationship Id="rId16" Type="http://schemas.openxmlformats.org/officeDocument/2006/relationships/slide" Target="slides/slide15.xml"/><Relationship Id="rId107" Type="http://schemas.openxmlformats.org/officeDocument/2006/relationships/font" Target="fonts/font13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8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font" Target="fonts/font1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font" Target="fonts/font19.fntdata"/><Relationship Id="rId118" Type="http://schemas.openxmlformats.org/officeDocument/2006/relationships/font" Target="fonts/font24.fntdata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9.fntdata"/><Relationship Id="rId108" Type="http://schemas.openxmlformats.org/officeDocument/2006/relationships/font" Target="fonts/font14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font" Target="fonts/font20.fntdata"/><Relationship Id="rId119" Type="http://schemas.openxmlformats.org/officeDocument/2006/relationships/presProps" Target="pres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15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3.fntdata"/><Relationship Id="rId104" Type="http://schemas.openxmlformats.org/officeDocument/2006/relationships/font" Target="fonts/font10.fntdata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font" Target="fonts/font16.fntdata"/><Relationship Id="rId115" Type="http://schemas.openxmlformats.org/officeDocument/2006/relationships/font" Target="fonts/font21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6.fntdata"/><Relationship Id="rId105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font" Target="fonts/font4.fntdata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font" Target="fonts/font2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font" Target="fonts/font17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font" Target="fonts/font1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notesMaster" Target="notesMasters/notesMaster1.xml"/><Relationship Id="rId99" Type="http://schemas.openxmlformats.org/officeDocument/2006/relationships/font" Target="fonts/font5.fntdata"/><Relationship Id="rId101" Type="http://schemas.openxmlformats.org/officeDocument/2006/relationships/font" Target="fonts/font7.fntdata"/><Relationship Id="rId1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09.10.2026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1.7.2013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1.7.2013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1.7.2013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1.7.2013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78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90138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87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283441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1.7.2013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jpe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svg"/><Relationship Id="rId3" Type="http://schemas.openxmlformats.org/officeDocument/2006/relationships/image" Target="../media/image35.jpeg"/><Relationship Id="rId7" Type="http://schemas.openxmlformats.org/officeDocument/2006/relationships/image" Target="../media/image37.svg"/><Relationship Id="rId12" Type="http://schemas.openxmlformats.org/officeDocument/2006/relationships/image" Target="../media/image42.png"/><Relationship Id="rId17" Type="http://schemas.openxmlformats.org/officeDocument/2006/relationships/image" Target="../media/image47.sv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5" Type="http://schemas.openxmlformats.org/officeDocument/2006/relationships/image" Target="../media/image32.svg"/><Relationship Id="rId15" Type="http://schemas.openxmlformats.org/officeDocument/2006/relationships/image" Target="../media/image45.svg"/><Relationship Id="rId10" Type="http://schemas.openxmlformats.org/officeDocument/2006/relationships/image" Target="../media/image40.png"/><Relationship Id="rId4" Type="http://schemas.openxmlformats.org/officeDocument/2006/relationships/image" Target="../media/image31.png"/><Relationship Id="rId9" Type="http://schemas.openxmlformats.org/officeDocument/2006/relationships/image" Target="../media/image39.svg"/><Relationship Id="rId1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jpeg"/><Relationship Id="rId7" Type="http://schemas.openxmlformats.org/officeDocument/2006/relationships/image" Target="../media/image55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Relationship Id="rId9" Type="http://schemas.openxmlformats.org/officeDocument/2006/relationships/image" Target="../media/image5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9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60.png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71.png"/><Relationship Id="rId3" Type="http://schemas.openxmlformats.org/officeDocument/2006/relationships/image" Target="../media/image7.png"/><Relationship Id="rId7" Type="http://schemas.openxmlformats.org/officeDocument/2006/relationships/image" Target="../media/image65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9.jpe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8.svg"/><Relationship Id="rId9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13" Type="http://schemas.openxmlformats.org/officeDocument/2006/relationships/image" Target="../media/image86.png"/><Relationship Id="rId3" Type="http://schemas.openxmlformats.org/officeDocument/2006/relationships/image" Target="../media/image76.jpeg"/><Relationship Id="rId7" Type="http://schemas.openxmlformats.org/officeDocument/2006/relationships/image" Target="../media/image80.png"/><Relationship Id="rId12" Type="http://schemas.openxmlformats.org/officeDocument/2006/relationships/image" Target="../media/image85.sv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8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jpeg"/><Relationship Id="rId15" Type="http://schemas.openxmlformats.org/officeDocument/2006/relationships/image" Target="../media/image88.png"/><Relationship Id="rId10" Type="http://schemas.openxmlformats.org/officeDocument/2006/relationships/image" Target="../media/image83.svg"/><Relationship Id="rId4" Type="http://schemas.openxmlformats.org/officeDocument/2006/relationships/image" Target="../media/image77.jpeg"/><Relationship Id="rId9" Type="http://schemas.openxmlformats.org/officeDocument/2006/relationships/image" Target="../media/image82.png"/><Relationship Id="rId14" Type="http://schemas.openxmlformats.org/officeDocument/2006/relationships/image" Target="../media/image87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3" Type="http://schemas.openxmlformats.org/officeDocument/2006/relationships/image" Target="../media/image90.jpeg"/><Relationship Id="rId7" Type="http://schemas.openxmlformats.org/officeDocument/2006/relationships/image" Target="../media/image94.png"/><Relationship Id="rId12" Type="http://schemas.openxmlformats.org/officeDocument/2006/relationships/image" Target="../media/image99.sv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10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sv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5" Type="http://schemas.openxmlformats.org/officeDocument/2006/relationships/image" Target="../media/image102.png"/><Relationship Id="rId10" Type="http://schemas.openxmlformats.org/officeDocument/2006/relationships/image" Target="../media/image97.svg"/><Relationship Id="rId4" Type="http://schemas.openxmlformats.org/officeDocument/2006/relationships/image" Target="../media/image91.png"/><Relationship Id="rId9" Type="http://schemas.openxmlformats.org/officeDocument/2006/relationships/image" Target="../media/image96.png"/><Relationship Id="rId14" Type="http://schemas.openxmlformats.org/officeDocument/2006/relationships/image" Target="../media/image101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108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5" Type="http://schemas.openxmlformats.org/officeDocument/2006/relationships/image" Target="../media/image106.svg"/><Relationship Id="rId4" Type="http://schemas.openxmlformats.org/officeDocument/2006/relationships/image" Target="../media/image10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svg"/><Relationship Id="rId4" Type="http://schemas.openxmlformats.org/officeDocument/2006/relationships/image" Target="../media/image10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svg"/><Relationship Id="rId4" Type="http://schemas.openxmlformats.org/officeDocument/2006/relationships/image" Target="../media/image10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svg"/><Relationship Id="rId4" Type="http://schemas.openxmlformats.org/officeDocument/2006/relationships/image" Target="../media/image10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jpeg"/><Relationship Id="rId13" Type="http://schemas.openxmlformats.org/officeDocument/2006/relationships/image" Target="../media/image126.svg"/><Relationship Id="rId18" Type="http://schemas.openxmlformats.org/officeDocument/2006/relationships/image" Target="../media/image131.png"/><Relationship Id="rId3" Type="http://schemas.openxmlformats.org/officeDocument/2006/relationships/image" Target="../media/image117.jpeg"/><Relationship Id="rId21" Type="http://schemas.openxmlformats.org/officeDocument/2006/relationships/image" Target="../media/image134.svg"/><Relationship Id="rId7" Type="http://schemas.openxmlformats.org/officeDocument/2006/relationships/image" Target="../media/image121.jpeg"/><Relationship Id="rId12" Type="http://schemas.openxmlformats.org/officeDocument/2006/relationships/image" Target="../media/image125.png"/><Relationship Id="rId17" Type="http://schemas.openxmlformats.org/officeDocument/2006/relationships/image" Target="../media/image130.svg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129.png"/><Relationship Id="rId20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jpeg"/><Relationship Id="rId11" Type="http://schemas.openxmlformats.org/officeDocument/2006/relationships/image" Target="../media/image124.jpeg"/><Relationship Id="rId5" Type="http://schemas.openxmlformats.org/officeDocument/2006/relationships/image" Target="../media/image119.jpeg"/><Relationship Id="rId15" Type="http://schemas.openxmlformats.org/officeDocument/2006/relationships/image" Target="../media/image128.svg"/><Relationship Id="rId10" Type="http://schemas.openxmlformats.org/officeDocument/2006/relationships/image" Target="../media/image116.jpeg"/><Relationship Id="rId19" Type="http://schemas.openxmlformats.org/officeDocument/2006/relationships/image" Target="../media/image132.svg"/><Relationship Id="rId4" Type="http://schemas.openxmlformats.org/officeDocument/2006/relationships/image" Target="../media/image118.jpeg"/><Relationship Id="rId9" Type="http://schemas.openxmlformats.org/officeDocument/2006/relationships/image" Target="../media/image123.jpeg"/><Relationship Id="rId14" Type="http://schemas.openxmlformats.org/officeDocument/2006/relationships/image" Target="../media/image12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7.png"/><Relationship Id="rId7" Type="http://schemas.openxmlformats.org/officeDocument/2006/relationships/image" Target="../media/image1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png"/><Relationship Id="rId5" Type="http://schemas.openxmlformats.org/officeDocument/2006/relationships/image" Target="../media/image5.jpeg"/><Relationship Id="rId4" Type="http://schemas.openxmlformats.org/officeDocument/2006/relationships/image" Target="../media/image8.svg"/><Relationship Id="rId9" Type="http://schemas.openxmlformats.org/officeDocument/2006/relationships/image" Target="../media/image1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image" Target="../media/image146.png"/><Relationship Id="rId3" Type="http://schemas.openxmlformats.org/officeDocument/2006/relationships/image" Target="../media/image7.png"/><Relationship Id="rId7" Type="http://schemas.openxmlformats.org/officeDocument/2006/relationships/image" Target="../media/image141.png"/><Relationship Id="rId12" Type="http://schemas.openxmlformats.org/officeDocument/2006/relationships/image" Target="../media/image14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png"/><Relationship Id="rId11" Type="http://schemas.openxmlformats.org/officeDocument/2006/relationships/image" Target="../media/image5.jpeg"/><Relationship Id="rId5" Type="http://schemas.openxmlformats.org/officeDocument/2006/relationships/image" Target="../media/image139.png"/><Relationship Id="rId10" Type="http://schemas.openxmlformats.org/officeDocument/2006/relationships/image" Target="../media/image144.png"/><Relationship Id="rId4" Type="http://schemas.openxmlformats.org/officeDocument/2006/relationships/image" Target="../media/image8.svg"/><Relationship Id="rId9" Type="http://schemas.openxmlformats.org/officeDocument/2006/relationships/image" Target="../media/image143.png"/><Relationship Id="rId14" Type="http://schemas.openxmlformats.org/officeDocument/2006/relationships/image" Target="../media/image1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9.png"/><Relationship Id="rId5" Type="http://schemas.openxmlformats.org/officeDocument/2006/relationships/image" Target="../media/image148.jpeg"/><Relationship Id="rId4" Type="http://schemas.openxmlformats.org/officeDocument/2006/relationships/image" Target="../media/image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4" Type="http://schemas.openxmlformats.org/officeDocument/2006/relationships/image" Target="../media/image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hyperlink" Target="mailto:ccarbon@usp.br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carbon.usp.br/" TargetMode="External"/><Relationship Id="rId5" Type="http://schemas.openxmlformats.org/officeDocument/2006/relationships/image" Target="../media/image152.png"/><Relationship Id="rId4" Type="http://schemas.openxmlformats.org/officeDocument/2006/relationships/image" Target="../media/image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3.png"/><Relationship Id="rId4" Type="http://schemas.openxmlformats.org/officeDocument/2006/relationships/image" Target="../media/image5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png"/><Relationship Id="rId5" Type="http://schemas.openxmlformats.org/officeDocument/2006/relationships/image" Target="../media/image158.png"/><Relationship Id="rId4" Type="http://schemas.openxmlformats.org/officeDocument/2006/relationships/image" Target="../media/image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145.png"/><Relationship Id="rId4" Type="http://schemas.openxmlformats.org/officeDocument/2006/relationships/image" Target="../media/image8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60.png"/><Relationship Id="rId7" Type="http://schemas.openxmlformats.org/officeDocument/2006/relationships/image" Target="../media/image16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7.png"/><Relationship Id="rId7" Type="http://schemas.openxmlformats.org/officeDocument/2006/relationships/image" Target="../media/image16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3.png"/><Relationship Id="rId5" Type="http://schemas.openxmlformats.org/officeDocument/2006/relationships/image" Target="../media/image5.jpeg"/><Relationship Id="rId4" Type="http://schemas.openxmlformats.org/officeDocument/2006/relationships/image" Target="../media/image8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7" Type="http://schemas.openxmlformats.org/officeDocument/2006/relationships/image" Target="../media/image171.sv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0.png"/><Relationship Id="rId5" Type="http://schemas.openxmlformats.org/officeDocument/2006/relationships/image" Target="../media/image169.svg"/><Relationship Id="rId4" Type="http://schemas.openxmlformats.org/officeDocument/2006/relationships/image" Target="../media/image16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7" Type="http://schemas.openxmlformats.org/officeDocument/2006/relationships/image" Target="../media/image176.sv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5.png"/><Relationship Id="rId5" Type="http://schemas.openxmlformats.org/officeDocument/2006/relationships/image" Target="../media/image174.svg"/><Relationship Id="rId4" Type="http://schemas.openxmlformats.org/officeDocument/2006/relationships/image" Target="../media/image17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svg"/><Relationship Id="rId3" Type="http://schemas.openxmlformats.org/officeDocument/2006/relationships/image" Target="../media/image177.png"/><Relationship Id="rId7" Type="http://schemas.openxmlformats.org/officeDocument/2006/relationships/image" Target="../media/image18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9.svg"/><Relationship Id="rId5" Type="http://schemas.openxmlformats.org/officeDocument/2006/relationships/image" Target="../media/image178.png"/><Relationship Id="rId4" Type="http://schemas.microsoft.com/office/2007/relationships/hdphoto" Target="../media/hdphoto5.wdp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3" Type="http://schemas.openxmlformats.org/officeDocument/2006/relationships/image" Target="../media/image7.png"/><Relationship Id="rId7" Type="http://schemas.openxmlformats.org/officeDocument/2006/relationships/image" Target="../media/image18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182.jpeg"/><Relationship Id="rId4" Type="http://schemas.openxmlformats.org/officeDocument/2006/relationships/image" Target="../media/image8.svg"/><Relationship Id="rId9" Type="http://schemas.microsoft.com/office/2007/relationships/hdphoto" Target="../media/hdphoto6.wdp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8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185.jpeg"/><Relationship Id="rId4" Type="http://schemas.openxmlformats.org/officeDocument/2006/relationships/image" Target="../media/image8.sv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3" Type="http://schemas.openxmlformats.org/officeDocument/2006/relationships/image" Target="../media/image7.png"/><Relationship Id="rId7" Type="http://schemas.openxmlformats.org/officeDocument/2006/relationships/image" Target="../media/image18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7.jpeg"/><Relationship Id="rId5" Type="http://schemas.openxmlformats.org/officeDocument/2006/relationships/image" Target="../media/image5.jpeg"/><Relationship Id="rId4" Type="http://schemas.openxmlformats.org/officeDocument/2006/relationships/image" Target="../media/image8.svg"/><Relationship Id="rId9" Type="http://schemas.openxmlformats.org/officeDocument/2006/relationships/image" Target="../media/image189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svg"/><Relationship Id="rId13" Type="http://schemas.openxmlformats.org/officeDocument/2006/relationships/image" Target="../media/image201.svg"/><Relationship Id="rId18" Type="http://schemas.openxmlformats.org/officeDocument/2006/relationships/image" Target="../media/image206.png"/><Relationship Id="rId26" Type="http://schemas.openxmlformats.org/officeDocument/2006/relationships/image" Target="../media/image214.png"/><Relationship Id="rId3" Type="http://schemas.openxmlformats.org/officeDocument/2006/relationships/image" Target="../media/image191.jpeg"/><Relationship Id="rId21" Type="http://schemas.openxmlformats.org/officeDocument/2006/relationships/image" Target="../media/image209.svg"/><Relationship Id="rId7" Type="http://schemas.openxmlformats.org/officeDocument/2006/relationships/image" Target="../media/image195.png"/><Relationship Id="rId12" Type="http://schemas.openxmlformats.org/officeDocument/2006/relationships/image" Target="../media/image200.png"/><Relationship Id="rId17" Type="http://schemas.openxmlformats.org/officeDocument/2006/relationships/image" Target="../media/image205.png"/><Relationship Id="rId25" Type="http://schemas.openxmlformats.org/officeDocument/2006/relationships/image" Target="../media/image213.svg"/><Relationship Id="rId2" Type="http://schemas.openxmlformats.org/officeDocument/2006/relationships/image" Target="../media/image190.png"/><Relationship Id="rId16" Type="http://schemas.openxmlformats.org/officeDocument/2006/relationships/image" Target="../media/image204.png"/><Relationship Id="rId20" Type="http://schemas.openxmlformats.org/officeDocument/2006/relationships/image" Target="../media/image208.png"/><Relationship Id="rId29" Type="http://schemas.openxmlformats.org/officeDocument/2006/relationships/image" Target="../media/image2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4.png"/><Relationship Id="rId11" Type="http://schemas.openxmlformats.org/officeDocument/2006/relationships/image" Target="../media/image199.png"/><Relationship Id="rId24" Type="http://schemas.openxmlformats.org/officeDocument/2006/relationships/image" Target="../media/image212.png"/><Relationship Id="rId5" Type="http://schemas.openxmlformats.org/officeDocument/2006/relationships/image" Target="../media/image193.png"/><Relationship Id="rId15" Type="http://schemas.openxmlformats.org/officeDocument/2006/relationships/image" Target="../media/image203.png"/><Relationship Id="rId23" Type="http://schemas.openxmlformats.org/officeDocument/2006/relationships/image" Target="../media/image211.svg"/><Relationship Id="rId28" Type="http://schemas.openxmlformats.org/officeDocument/2006/relationships/image" Target="../media/image216.png"/><Relationship Id="rId10" Type="http://schemas.openxmlformats.org/officeDocument/2006/relationships/image" Target="../media/image198.svg"/><Relationship Id="rId19" Type="http://schemas.openxmlformats.org/officeDocument/2006/relationships/image" Target="../media/image207.png"/><Relationship Id="rId31" Type="http://schemas.openxmlformats.org/officeDocument/2006/relationships/image" Target="../media/image219.svg"/><Relationship Id="rId4" Type="http://schemas.openxmlformats.org/officeDocument/2006/relationships/image" Target="../media/image192.png"/><Relationship Id="rId9" Type="http://schemas.openxmlformats.org/officeDocument/2006/relationships/image" Target="../media/image197.png"/><Relationship Id="rId14" Type="http://schemas.openxmlformats.org/officeDocument/2006/relationships/image" Target="../media/image202.png"/><Relationship Id="rId22" Type="http://schemas.openxmlformats.org/officeDocument/2006/relationships/image" Target="../media/image210.png"/><Relationship Id="rId27" Type="http://schemas.openxmlformats.org/officeDocument/2006/relationships/image" Target="../media/image215.svg"/><Relationship Id="rId30" Type="http://schemas.openxmlformats.org/officeDocument/2006/relationships/image" Target="../media/image21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svg"/><Relationship Id="rId3" Type="http://schemas.openxmlformats.org/officeDocument/2006/relationships/image" Target="../media/image220.png"/><Relationship Id="rId7" Type="http://schemas.openxmlformats.org/officeDocument/2006/relationships/image" Target="../media/image223.png"/><Relationship Id="rId12" Type="http://schemas.openxmlformats.org/officeDocument/2006/relationships/image" Target="../media/image171.sv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2.svg"/><Relationship Id="rId11" Type="http://schemas.openxmlformats.org/officeDocument/2006/relationships/image" Target="../media/image170.png"/><Relationship Id="rId5" Type="http://schemas.openxmlformats.org/officeDocument/2006/relationships/image" Target="../media/image221.png"/><Relationship Id="rId10" Type="http://schemas.openxmlformats.org/officeDocument/2006/relationships/image" Target="../media/image226.svg"/><Relationship Id="rId4" Type="http://schemas.openxmlformats.org/officeDocument/2006/relationships/image" Target="../media/image5.jpeg"/><Relationship Id="rId9" Type="http://schemas.openxmlformats.org/officeDocument/2006/relationships/image" Target="../media/image22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3" Type="http://schemas.openxmlformats.org/officeDocument/2006/relationships/image" Target="../media/image7.png"/><Relationship Id="rId7" Type="http://schemas.openxmlformats.org/officeDocument/2006/relationships/image" Target="../media/image22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7.png"/><Relationship Id="rId5" Type="http://schemas.openxmlformats.org/officeDocument/2006/relationships/image" Target="../media/image220.png"/><Relationship Id="rId4" Type="http://schemas.openxmlformats.org/officeDocument/2006/relationships/image" Target="../media/image8.svg"/><Relationship Id="rId9" Type="http://schemas.openxmlformats.org/officeDocument/2006/relationships/image" Target="../media/image230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0.png"/><Relationship Id="rId4" Type="http://schemas.openxmlformats.org/officeDocument/2006/relationships/image" Target="../media/image179.sv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4.jpeg"/><Relationship Id="rId5" Type="http://schemas.openxmlformats.org/officeDocument/2006/relationships/image" Target="../media/image5.jpeg"/><Relationship Id="rId4" Type="http://schemas.openxmlformats.org/officeDocument/2006/relationships/image" Target="../media/image8.sv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svg"/></Relationships>
</file>

<file path=ppt/slides/_rels/slide6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0.png"/></Relationships>
</file>

<file path=ppt/slides/_rels/slide7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9.svg"/><Relationship Id="rId4" Type="http://schemas.openxmlformats.org/officeDocument/2006/relationships/image" Target="../media/image178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sv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9.png"/><Relationship Id="rId3" Type="http://schemas.openxmlformats.org/officeDocument/2006/relationships/image" Target="../media/image7.png"/><Relationship Id="rId7" Type="http://schemas.openxmlformats.org/officeDocument/2006/relationships/image" Target="../media/image238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7.png"/><Relationship Id="rId11" Type="http://schemas.openxmlformats.org/officeDocument/2006/relationships/image" Target="../media/image242.png"/><Relationship Id="rId5" Type="http://schemas.openxmlformats.org/officeDocument/2006/relationships/image" Target="../media/image5.jpeg"/><Relationship Id="rId10" Type="http://schemas.openxmlformats.org/officeDocument/2006/relationships/image" Target="../media/image241.png"/><Relationship Id="rId4" Type="http://schemas.openxmlformats.org/officeDocument/2006/relationships/image" Target="../media/image8.svg"/><Relationship Id="rId9" Type="http://schemas.openxmlformats.org/officeDocument/2006/relationships/image" Target="../media/image24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2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9.sv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png"/><Relationship Id="rId3" Type="http://schemas.openxmlformats.org/officeDocument/2006/relationships/image" Target="../media/image244.png"/><Relationship Id="rId7" Type="http://schemas.openxmlformats.org/officeDocument/2006/relationships/image" Target="../media/image5.jpeg"/><Relationship Id="rId12" Type="http://schemas.openxmlformats.org/officeDocument/2006/relationships/image" Target="../media/image25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249.png"/><Relationship Id="rId5" Type="http://schemas.openxmlformats.org/officeDocument/2006/relationships/image" Target="../media/image7.png"/><Relationship Id="rId10" Type="http://schemas.openxmlformats.org/officeDocument/2006/relationships/image" Target="../media/image248.png"/><Relationship Id="rId4" Type="http://schemas.openxmlformats.org/officeDocument/2006/relationships/image" Target="../media/image245.svg"/><Relationship Id="rId9" Type="http://schemas.openxmlformats.org/officeDocument/2006/relationships/image" Target="../media/image24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1.jpeg"/><Relationship Id="rId5" Type="http://schemas.openxmlformats.org/officeDocument/2006/relationships/image" Target="../media/image5.jpeg"/><Relationship Id="rId4" Type="http://schemas.openxmlformats.org/officeDocument/2006/relationships/image" Target="../media/image8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2.jpeg"/><Relationship Id="rId4" Type="http://schemas.openxmlformats.org/officeDocument/2006/relationships/image" Target="../media/image5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3.png"/><Relationship Id="rId5" Type="http://schemas.openxmlformats.org/officeDocument/2006/relationships/image" Target="../media/image5.jpeg"/><Relationship Id="rId4" Type="http://schemas.openxmlformats.org/officeDocument/2006/relationships/image" Target="../media/image8.sv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0.png"/><Relationship Id="rId4" Type="http://schemas.microsoft.com/office/2007/relationships/hdphoto" Target="../media/hdphoto9.wdp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svg"/><Relationship Id="rId13" Type="http://schemas.openxmlformats.org/officeDocument/2006/relationships/image" Target="../media/image266.png"/><Relationship Id="rId3" Type="http://schemas.openxmlformats.org/officeDocument/2006/relationships/image" Target="../media/image256.png"/><Relationship Id="rId7" Type="http://schemas.openxmlformats.org/officeDocument/2006/relationships/image" Target="../media/image260.png"/><Relationship Id="rId12" Type="http://schemas.openxmlformats.org/officeDocument/2006/relationships/image" Target="../media/image265.svg"/><Relationship Id="rId2" Type="http://schemas.openxmlformats.org/officeDocument/2006/relationships/image" Target="../media/image2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9.svg"/><Relationship Id="rId11" Type="http://schemas.openxmlformats.org/officeDocument/2006/relationships/image" Target="../media/image264.png"/><Relationship Id="rId5" Type="http://schemas.openxmlformats.org/officeDocument/2006/relationships/image" Target="../media/image258.png"/><Relationship Id="rId10" Type="http://schemas.openxmlformats.org/officeDocument/2006/relationships/image" Target="../media/image263.svg"/><Relationship Id="rId4" Type="http://schemas.openxmlformats.org/officeDocument/2006/relationships/image" Target="../media/image257.svg"/><Relationship Id="rId9" Type="http://schemas.openxmlformats.org/officeDocument/2006/relationships/image" Target="../media/image262.png"/><Relationship Id="rId14" Type="http://schemas.openxmlformats.org/officeDocument/2006/relationships/image" Target="../media/image267.sv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hyperlink" Target="https://internationaloffice.usp.br/new/emi-english-as-a-medium-of-instruction/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://englishatusp.com" TargetMode="Externa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englishatusp.com/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8.sv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8.sv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68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8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jpeg"/><Relationship Id="rId2" Type="http://schemas.openxmlformats.org/officeDocument/2006/relationships/image" Target="../media/image2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2.jpeg"/><Relationship Id="rId4" Type="http://schemas.openxmlformats.org/officeDocument/2006/relationships/image" Target="../media/image271.jpeg"/></Relationships>
</file>

<file path=ppt/slides/_rels/slide85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13" Type="http://schemas.openxmlformats.org/officeDocument/2006/relationships/image" Target="../media/image278.png"/><Relationship Id="rId3" Type="http://schemas.microsoft.com/office/2007/relationships/hdphoto" Target="../media/hdphoto10.wdp"/><Relationship Id="rId7" Type="http://schemas.openxmlformats.org/officeDocument/2006/relationships/image" Target="../media/image275.png"/><Relationship Id="rId12" Type="http://schemas.openxmlformats.org/officeDocument/2006/relationships/image" Target="../media/image277.svg"/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1.wdp"/><Relationship Id="rId11" Type="http://schemas.openxmlformats.org/officeDocument/2006/relationships/image" Target="../media/image276.png"/><Relationship Id="rId5" Type="http://schemas.openxmlformats.org/officeDocument/2006/relationships/image" Target="../media/image274.png"/><Relationship Id="rId10" Type="http://schemas.microsoft.com/office/2007/relationships/hdphoto" Target="../media/hdphoto3.wdp"/><Relationship Id="rId4" Type="http://schemas.openxmlformats.org/officeDocument/2006/relationships/image" Target="../media/image220.png"/><Relationship Id="rId9" Type="http://schemas.openxmlformats.org/officeDocument/2006/relationships/image" Target="../media/image60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1.jpeg"/><Relationship Id="rId13" Type="http://schemas.openxmlformats.org/officeDocument/2006/relationships/image" Target="../media/image286.jpeg"/><Relationship Id="rId3" Type="http://schemas.openxmlformats.org/officeDocument/2006/relationships/image" Target="../media/image279.jpeg"/><Relationship Id="rId7" Type="http://schemas.openxmlformats.org/officeDocument/2006/relationships/image" Target="../media/image280.jpeg"/><Relationship Id="rId12" Type="http://schemas.openxmlformats.org/officeDocument/2006/relationships/image" Target="../media/image28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284.jpeg"/><Relationship Id="rId5" Type="http://schemas.openxmlformats.org/officeDocument/2006/relationships/image" Target="../media/image8.svg"/><Relationship Id="rId10" Type="http://schemas.openxmlformats.org/officeDocument/2006/relationships/image" Target="../media/image283.jpeg"/><Relationship Id="rId4" Type="http://schemas.openxmlformats.org/officeDocument/2006/relationships/image" Target="../media/image7.png"/><Relationship Id="rId9" Type="http://schemas.openxmlformats.org/officeDocument/2006/relationships/image" Target="../media/image282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0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8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1.png"/><Relationship Id="rId5" Type="http://schemas.openxmlformats.org/officeDocument/2006/relationships/image" Target="../media/image290.svg"/><Relationship Id="rId4" Type="http://schemas.openxmlformats.org/officeDocument/2006/relationships/image" Target="../media/image289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png"/><Relationship Id="rId2" Type="http://schemas.openxmlformats.org/officeDocument/2006/relationships/image" Target="../media/image29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4.sv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3037287" y="8748836"/>
            <a:ext cx="4731753" cy="745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800"/>
              </a:lnSpc>
            </a:pPr>
            <a:r>
              <a:rPr lang="en-US" sz="4000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2026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66800" y="-669"/>
            <a:ext cx="17766302" cy="10325769"/>
            <a:chOff x="0" y="0"/>
            <a:chExt cx="24101641" cy="154712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101679" cy="15471267"/>
            </a:xfrm>
            <a:custGeom>
              <a:avLst/>
              <a:gdLst/>
              <a:ahLst/>
              <a:cxnLst/>
              <a:rect l="l" t="t" r="r" b="b"/>
              <a:pathLst>
                <a:path w="24101679" h="15471267">
                  <a:moveTo>
                    <a:pt x="0" y="0"/>
                  </a:moveTo>
                  <a:lnTo>
                    <a:pt x="24101679" y="0"/>
                  </a:lnTo>
                  <a:lnTo>
                    <a:pt x="24101679" y="15471267"/>
                  </a:lnTo>
                  <a:lnTo>
                    <a:pt x="0" y="154712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0000"/>
              </a:blip>
              <a:stretch>
                <a:fillRect t="-1953" b="-1952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4101641" cy="1550932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160"/>
                </a:lnSpc>
              </a:pPr>
              <a:r>
                <a:rPr lang="en-US" sz="1800" dirty="0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\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9599" y="4422918"/>
            <a:ext cx="11614898" cy="445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200" b="1" spc="-326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UNIVERSIDAD DE </a:t>
            </a:r>
          </a:p>
          <a:p>
            <a:pPr algn="ctr"/>
            <a:r>
              <a:rPr lang="en-US" sz="10500" b="1" spc="-326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SÃO PAULO  </a:t>
            </a:r>
          </a:p>
          <a:p>
            <a:pPr algn="ctr">
              <a:lnSpc>
                <a:spcPts val="14712"/>
              </a:lnSpc>
            </a:pPr>
            <a:endParaRPr lang="en-US" sz="9600" b="1" spc="-326" dirty="0">
              <a:solidFill>
                <a:srgbClr val="FBB914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2902691" y="1333500"/>
            <a:ext cx="7155709" cy="2971800"/>
            <a:chOff x="0" y="0"/>
            <a:chExt cx="6077090" cy="247190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077077" cy="2471928"/>
            </a:xfrm>
            <a:custGeom>
              <a:avLst/>
              <a:gdLst/>
              <a:ahLst/>
              <a:cxnLst/>
              <a:rect l="l" t="t" r="r" b="b"/>
              <a:pathLst>
                <a:path w="6077077" h="2471928">
                  <a:moveTo>
                    <a:pt x="0" y="0"/>
                  </a:moveTo>
                  <a:lnTo>
                    <a:pt x="6077077" y="0"/>
                  </a:lnTo>
                  <a:lnTo>
                    <a:pt x="6077077" y="2471928"/>
                  </a:lnTo>
                  <a:lnTo>
                    <a:pt x="0" y="24719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1" b="-40"/>
              </a:stretch>
            </a:blipFill>
          </p:spPr>
        </p:sp>
      </p:grpSp>
      <p:grpSp>
        <p:nvGrpSpPr>
          <p:cNvPr id="18" name="Group 6">
            <a:extLst>
              <a:ext uri="{FF2B5EF4-FFF2-40B4-BE49-F238E27FC236}">
                <a16:creationId xmlns:a16="http://schemas.microsoft.com/office/drawing/2014/main" id="{22B0CF8B-C8B4-61FD-BBA6-A831458A6E10}"/>
              </a:ext>
            </a:extLst>
          </p:cNvPr>
          <p:cNvGrpSpPr/>
          <p:nvPr/>
        </p:nvGrpSpPr>
        <p:grpSpPr>
          <a:xfrm>
            <a:off x="990601" y="8572500"/>
            <a:ext cx="17387476" cy="829825"/>
            <a:chOff x="0" y="0"/>
            <a:chExt cx="24384000" cy="4246639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7979C246-71D1-4EE1-5551-27D4564A29FE}"/>
                </a:ext>
              </a:extLst>
            </p:cNvPr>
            <p:cNvSpPr/>
            <p:nvPr/>
          </p:nvSpPr>
          <p:spPr>
            <a:xfrm>
              <a:off x="0" y="0"/>
              <a:ext cx="24384000" cy="4246626"/>
            </a:xfrm>
            <a:custGeom>
              <a:avLst/>
              <a:gdLst/>
              <a:ahLst/>
              <a:cxnLst/>
              <a:rect l="l" t="t" r="r" b="b"/>
              <a:pathLst>
                <a:path w="24384000" h="4246626">
                  <a:moveTo>
                    <a:pt x="0" y="0"/>
                  </a:moveTo>
                  <a:lnTo>
                    <a:pt x="24384000" y="0"/>
                  </a:lnTo>
                  <a:lnTo>
                    <a:pt x="24384000" y="4246626"/>
                  </a:lnTo>
                  <a:lnTo>
                    <a:pt x="0" y="4246626"/>
                  </a:lnTo>
                  <a:close/>
                </a:path>
              </a:pathLst>
            </a:custGeom>
            <a:solidFill>
              <a:srgbClr val="1094AB">
                <a:alpha val="63922"/>
              </a:srgbClr>
            </a:solidFill>
          </p:spPr>
        </p:sp>
      </p:grp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9AD4A42-D647-F8C5-487B-00491F453754}"/>
              </a:ext>
            </a:extLst>
          </p:cNvPr>
          <p:cNvSpPr txBox="1"/>
          <p:nvPr/>
        </p:nvSpPr>
        <p:spPr>
          <a:xfrm>
            <a:off x="2013448" y="8547480"/>
            <a:ext cx="17766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solidFill>
                  <a:schemeClr val="bg1"/>
                </a:solidFill>
              </a:rPr>
              <a:t>Excelencia en Educación, Investigación, Extensión e Innovación</a:t>
            </a:r>
            <a:endParaRPr lang="pt-BR" sz="4800" dirty="0">
              <a:solidFill>
                <a:schemeClr val="bg1"/>
              </a:solidFill>
            </a:endParaRPr>
          </a:p>
        </p:txBody>
      </p:sp>
      <p:grpSp>
        <p:nvGrpSpPr>
          <p:cNvPr id="20" name="Group 10">
            <a:extLst>
              <a:ext uri="{FF2B5EF4-FFF2-40B4-BE49-F238E27FC236}">
                <a16:creationId xmlns:a16="http://schemas.microsoft.com/office/drawing/2014/main" id="{8E1A96ED-E666-0F50-07F0-3BD11D2A2AB5}"/>
              </a:ext>
            </a:extLst>
          </p:cNvPr>
          <p:cNvGrpSpPr/>
          <p:nvPr/>
        </p:nvGrpSpPr>
        <p:grpSpPr>
          <a:xfrm>
            <a:off x="0" y="-669"/>
            <a:ext cx="533400" cy="10288366"/>
            <a:chOff x="0" y="184150"/>
            <a:chExt cx="368300" cy="14491970"/>
          </a:xfrm>
          <a:solidFill>
            <a:schemeClr val="accent5">
              <a:lumMod val="75000"/>
            </a:schemeClr>
          </a:solidFill>
        </p:grpSpPr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E8005A32-C240-E918-1D8C-9B07336FD664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21" name="Group 10">
            <a:extLst>
              <a:ext uri="{FF2B5EF4-FFF2-40B4-BE49-F238E27FC236}">
                <a16:creationId xmlns:a16="http://schemas.microsoft.com/office/drawing/2014/main" id="{552A1689-CA54-CC9F-BE2C-0B863AE6B251}"/>
              </a:ext>
            </a:extLst>
          </p:cNvPr>
          <p:cNvGrpSpPr/>
          <p:nvPr/>
        </p:nvGrpSpPr>
        <p:grpSpPr>
          <a:xfrm>
            <a:off x="1066800" y="-669"/>
            <a:ext cx="533400" cy="10288366"/>
            <a:chOff x="0" y="184150"/>
            <a:chExt cx="368300" cy="14491970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BC243CC5-B2E7-B7CE-E471-AE348F967BA9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22" name="Group 10">
            <a:extLst>
              <a:ext uri="{FF2B5EF4-FFF2-40B4-BE49-F238E27FC236}">
                <a16:creationId xmlns:a16="http://schemas.microsoft.com/office/drawing/2014/main" id="{F8DB0DE0-2356-40D5-07E2-64F040B6A616}"/>
              </a:ext>
            </a:extLst>
          </p:cNvPr>
          <p:cNvGrpSpPr/>
          <p:nvPr/>
        </p:nvGrpSpPr>
        <p:grpSpPr>
          <a:xfrm>
            <a:off x="533400" y="-669"/>
            <a:ext cx="533400" cy="10288366"/>
            <a:chOff x="0" y="184150"/>
            <a:chExt cx="368300" cy="1449197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8E64D22-33DA-65A0-DD2F-9A08E9577170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3404"/>
            <a:ext cx="18288000" cy="10287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83561" b="-8356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2648" y="3390900"/>
            <a:ext cx="18288000" cy="3184979"/>
            <a:chOff x="0" y="0"/>
            <a:chExt cx="24384000" cy="424663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4246626"/>
            </a:xfrm>
            <a:custGeom>
              <a:avLst/>
              <a:gdLst/>
              <a:ahLst/>
              <a:cxnLst/>
              <a:rect l="l" t="t" r="r" b="b"/>
              <a:pathLst>
                <a:path w="24384000" h="4246626">
                  <a:moveTo>
                    <a:pt x="0" y="0"/>
                  </a:moveTo>
                  <a:lnTo>
                    <a:pt x="24384000" y="0"/>
                  </a:lnTo>
                  <a:lnTo>
                    <a:pt x="24384000" y="4246626"/>
                  </a:lnTo>
                  <a:lnTo>
                    <a:pt x="0" y="4246626"/>
                  </a:lnTo>
                  <a:close/>
                </a:path>
              </a:pathLst>
            </a:custGeom>
            <a:solidFill>
              <a:srgbClr val="1094AB">
                <a:alpha val="63922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089527" y="4146004"/>
            <a:ext cx="8316001" cy="2258463"/>
            <a:chOff x="0" y="0"/>
            <a:chExt cx="11088002" cy="301128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087989" cy="3011297"/>
            </a:xfrm>
            <a:custGeom>
              <a:avLst/>
              <a:gdLst/>
              <a:ahLst/>
              <a:cxnLst/>
              <a:rect l="l" t="t" r="r" b="b"/>
              <a:pathLst>
                <a:path w="11087989" h="3011297">
                  <a:moveTo>
                    <a:pt x="0" y="0"/>
                  </a:moveTo>
                  <a:lnTo>
                    <a:pt x="11087989" y="0"/>
                  </a:lnTo>
                  <a:lnTo>
                    <a:pt x="11087989" y="3011297"/>
                  </a:lnTo>
                  <a:lnTo>
                    <a:pt x="0" y="301129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1696" b="-21696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759352" y="3847008"/>
            <a:ext cx="8318648" cy="2416892"/>
            <a:chOff x="-3531" y="-201709"/>
            <a:chExt cx="11091532" cy="322252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088001" cy="3020813"/>
            </a:xfrm>
            <a:custGeom>
              <a:avLst/>
              <a:gdLst/>
              <a:ahLst/>
              <a:cxnLst/>
              <a:rect l="l" t="t" r="r" b="b"/>
              <a:pathLst>
                <a:path w="11088001" h="3020813">
                  <a:moveTo>
                    <a:pt x="0" y="0"/>
                  </a:moveTo>
                  <a:lnTo>
                    <a:pt x="11088001" y="0"/>
                  </a:lnTo>
                  <a:lnTo>
                    <a:pt x="11088001" y="3020813"/>
                  </a:lnTo>
                  <a:lnTo>
                    <a:pt x="0" y="302081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1520" b="-21520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-3531" y="-201709"/>
              <a:ext cx="11088002" cy="30303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80"/>
                </a:lnSpc>
              </a:pPr>
              <a:r>
                <a:rPr lang="en-US" sz="6400" b="1" dirty="0">
                  <a:solidFill>
                    <a:srgbClr val="FFC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Universidad</a:t>
              </a:r>
            </a:p>
            <a:p>
              <a:pPr algn="l">
                <a:lnSpc>
                  <a:spcPts val="7680"/>
                </a:lnSpc>
              </a:pPr>
              <a:r>
                <a:rPr lang="en-US" sz="64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Líder</a:t>
              </a:r>
              <a:endPara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943601" y="4152900"/>
            <a:ext cx="12115799" cy="17109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16"/>
              </a:lnSpc>
            </a:pPr>
            <a:r>
              <a:rPr lang="es-ES" sz="4800" dirty="0">
                <a:solidFill>
                  <a:schemeClr val="bg1"/>
                </a:solidFill>
              </a:rPr>
              <a:t>Fundada en 1934, la USP es una universidad pública líder dedicada a la excelencia en la educación superior y la investigación en Brasil.</a:t>
            </a:r>
            <a:endParaRPr lang="en-US" sz="4800" dirty="0">
              <a:solidFill>
                <a:schemeClr val="bg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20004" y="1"/>
            <a:ext cx="8733853" cy="10287000"/>
            <a:chOff x="0" y="0"/>
            <a:chExt cx="11232007" cy="1397760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232007" cy="13977620"/>
            </a:xfrm>
            <a:custGeom>
              <a:avLst/>
              <a:gdLst/>
              <a:ahLst/>
              <a:cxnLst/>
              <a:rect l="l" t="t" r="r" b="b"/>
              <a:pathLst>
                <a:path w="11232007" h="13977620">
                  <a:moveTo>
                    <a:pt x="0" y="0"/>
                  </a:moveTo>
                  <a:lnTo>
                    <a:pt x="11232007" y="0"/>
                  </a:lnTo>
                  <a:lnTo>
                    <a:pt x="11232007" y="13977620"/>
                  </a:lnTo>
                  <a:lnTo>
                    <a:pt x="0" y="13977620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496240" y="541259"/>
            <a:ext cx="4994777" cy="1962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78"/>
              </a:lnSpc>
            </a:pPr>
            <a:r>
              <a:rPr lang="en-US" sz="6398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2026-2030</a:t>
            </a:r>
          </a:p>
          <a:p>
            <a:pPr algn="l">
              <a:lnSpc>
                <a:spcPts val="7680"/>
              </a:lnSpc>
            </a:pPr>
            <a:r>
              <a:rPr lang="en-US" sz="64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Governanza</a:t>
            </a:r>
            <a:endParaRPr lang="en-US" sz="6400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935900" y="3044667"/>
            <a:ext cx="7704561" cy="39281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16"/>
              </a:lnSpc>
            </a:pPr>
            <a:r>
              <a:rPr lang="es-ES" sz="3600" dirty="0">
                <a:solidFill>
                  <a:schemeClr val="bg1"/>
                </a:solidFill>
              </a:rPr>
              <a:t>El liderazgo de la Universidad de São Paulo está firmemente comprometido con un enfoque centrado en las personas, situando a los estudiantes, </a:t>
            </a:r>
          </a:p>
          <a:p>
            <a:pPr>
              <a:lnSpc>
                <a:spcPts val="4416"/>
              </a:lnSpc>
            </a:pPr>
            <a:r>
              <a:rPr lang="es-ES" sz="3600" dirty="0">
                <a:solidFill>
                  <a:schemeClr val="bg1"/>
                </a:solidFill>
              </a:rPr>
              <a:t>el cuerpo docente y el personal administrativo en el núcleo de su visión de futuro.</a:t>
            </a:r>
            <a:endParaRPr lang="en-US" sz="3600" b="1" dirty="0">
              <a:solidFill>
                <a:schemeClr val="bg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474534" y="7331127"/>
            <a:ext cx="4080377" cy="2362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8"/>
              </a:lnSpc>
            </a:pPr>
            <a:r>
              <a:rPr lang="en-US" sz="2799" spc="-55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RECTOR</a:t>
            </a:r>
            <a:r>
              <a:rPr lang="en-US" sz="2799" b="1" spc="-55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</a:p>
          <a:p>
            <a:pPr algn="l">
              <a:lnSpc>
                <a:spcPts val="3358"/>
              </a:lnSpc>
            </a:pPr>
            <a:r>
              <a:rPr lang="en-US" sz="2799" b="1" spc="200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ALUÍSIO SEGURADO</a:t>
            </a:r>
          </a:p>
          <a:p>
            <a:pPr algn="l">
              <a:lnSpc>
                <a:spcPts val="3358"/>
              </a:lnSpc>
            </a:pPr>
            <a:endParaRPr lang="en-US" sz="2799" b="1" spc="200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3358"/>
              </a:lnSpc>
            </a:pPr>
            <a:r>
              <a:rPr lang="en-US" sz="2799" spc="-55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VICERRECTORA</a:t>
            </a:r>
          </a:p>
          <a:p>
            <a:pPr algn="l">
              <a:lnSpc>
                <a:spcPts val="3358"/>
              </a:lnSpc>
            </a:pPr>
            <a:r>
              <a:rPr lang="en-US" sz="2799" b="1" spc="200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LIEDI BERNUCCI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63167" cy="1049655"/>
            </a:xfrm>
            <a:custGeom>
              <a:avLst/>
              <a:gdLst/>
              <a:ahLst/>
              <a:cxnLst/>
              <a:rect l="l" t="t" r="r" b="b"/>
              <a:pathLst>
                <a:path w="1463167" h="1049655">
                  <a:moveTo>
                    <a:pt x="0" y="0"/>
                  </a:moveTo>
                  <a:lnTo>
                    <a:pt x="1463167" y="0"/>
                  </a:lnTo>
                  <a:lnTo>
                    <a:pt x="1463167" y="1049655"/>
                  </a:lnTo>
                  <a:lnTo>
                    <a:pt x="0" y="10496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2101" r="-42103" b="4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17072600" y="9492558"/>
            <a:ext cx="1097404" cy="794347"/>
            <a:chOff x="0" y="0"/>
            <a:chExt cx="1463205" cy="105912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3205" cy="1059129"/>
            </a:xfrm>
            <a:custGeom>
              <a:avLst/>
              <a:gdLst/>
              <a:ahLst/>
              <a:cxnLst/>
              <a:rect l="l" t="t" r="r" b="b"/>
              <a:pathLst>
                <a:path w="1463205" h="1059129">
                  <a:moveTo>
                    <a:pt x="0" y="0"/>
                  </a:moveTo>
                  <a:lnTo>
                    <a:pt x="1463205" y="0"/>
                  </a:lnTo>
                  <a:lnTo>
                    <a:pt x="1463205" y="1059129"/>
                  </a:lnTo>
                  <a:lnTo>
                    <a:pt x="0" y="105912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2871" r="-42871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1463205" cy="1068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365351" y="1673219"/>
            <a:ext cx="8733873" cy="8613781"/>
            <a:chOff x="0" y="0"/>
            <a:chExt cx="11645163" cy="1148504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645138" cy="11484991"/>
            </a:xfrm>
            <a:custGeom>
              <a:avLst/>
              <a:gdLst/>
              <a:ahLst/>
              <a:cxnLst/>
              <a:rect l="l" t="t" r="r" b="b"/>
              <a:pathLst>
                <a:path w="11645138" h="11484991">
                  <a:moveTo>
                    <a:pt x="0" y="0"/>
                  </a:moveTo>
                  <a:lnTo>
                    <a:pt x="11645138" y="0"/>
                  </a:lnTo>
                  <a:lnTo>
                    <a:pt x="11645138" y="11484991"/>
                  </a:lnTo>
                  <a:lnTo>
                    <a:pt x="0" y="11484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23" b="-24"/>
              </a:stretch>
            </a:blipFill>
          </p:spPr>
        </p:sp>
      </p:grpSp>
      <p:grpSp>
        <p:nvGrpSpPr>
          <p:cNvPr id="9" name="Group 10">
            <a:extLst>
              <a:ext uri="{FF2B5EF4-FFF2-40B4-BE49-F238E27FC236}">
                <a16:creationId xmlns:a16="http://schemas.microsoft.com/office/drawing/2014/main" id="{C89DAF64-9103-E2E2-3CF6-0B5F9392138D}"/>
              </a:ext>
            </a:extLst>
          </p:cNvPr>
          <p:cNvGrpSpPr/>
          <p:nvPr/>
        </p:nvGrpSpPr>
        <p:grpSpPr>
          <a:xfrm>
            <a:off x="0" y="-669"/>
            <a:ext cx="533400" cy="10288366"/>
            <a:chOff x="0" y="184150"/>
            <a:chExt cx="368300" cy="14491970"/>
          </a:xfrm>
          <a:solidFill>
            <a:schemeClr val="accent5">
              <a:lumMod val="75000"/>
            </a:schemeClr>
          </a:solidFill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17893EA9-BDF1-276E-C07A-5F6FABD3CC13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87DB4D7-4C87-73E5-9609-F0AA72F9E4C7}"/>
              </a:ext>
            </a:extLst>
          </p:cNvPr>
          <p:cNvGrpSpPr/>
          <p:nvPr/>
        </p:nvGrpSpPr>
        <p:grpSpPr>
          <a:xfrm>
            <a:off x="1066800" y="-669"/>
            <a:ext cx="533400" cy="10288366"/>
            <a:chOff x="0" y="184150"/>
            <a:chExt cx="368300" cy="14491970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3D09111-9F22-9EC1-6B6B-7999246796E1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" name="Group 10">
            <a:extLst>
              <a:ext uri="{FF2B5EF4-FFF2-40B4-BE49-F238E27FC236}">
                <a16:creationId xmlns:a16="http://schemas.microsoft.com/office/drawing/2014/main" id="{4A2BB0AC-7AE9-21E2-777A-024CD8549131}"/>
              </a:ext>
            </a:extLst>
          </p:cNvPr>
          <p:cNvGrpSpPr/>
          <p:nvPr/>
        </p:nvGrpSpPr>
        <p:grpSpPr>
          <a:xfrm>
            <a:off x="533400" y="-669"/>
            <a:ext cx="533400" cy="10288366"/>
            <a:chOff x="0" y="184150"/>
            <a:chExt cx="368300" cy="1449197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51D12331-94E5-7AFE-CAB9-10C7AA40C594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95500" y="0"/>
            <a:ext cx="17792405" cy="2720997"/>
            <a:chOff x="0" y="0"/>
            <a:chExt cx="23723206" cy="36279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723219" cy="3628009"/>
            </a:xfrm>
            <a:custGeom>
              <a:avLst/>
              <a:gdLst/>
              <a:ahLst/>
              <a:cxnLst/>
              <a:rect l="l" t="t" r="r" b="b"/>
              <a:pathLst>
                <a:path w="23723219" h="3628009">
                  <a:moveTo>
                    <a:pt x="0" y="0"/>
                  </a:moveTo>
                  <a:lnTo>
                    <a:pt x="23723219" y="0"/>
                  </a:lnTo>
                  <a:lnTo>
                    <a:pt x="23723219" y="3628009"/>
                  </a:lnTo>
                  <a:lnTo>
                    <a:pt x="0" y="3628009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426196" y="-1495"/>
            <a:ext cx="318002" cy="2720997"/>
            <a:chOff x="0" y="0"/>
            <a:chExt cx="424002" cy="36279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4053" cy="3628009"/>
            </a:xfrm>
            <a:custGeom>
              <a:avLst/>
              <a:gdLst/>
              <a:ahLst/>
              <a:cxnLst/>
              <a:rect l="l" t="t" r="r" b="b"/>
              <a:pathLst>
                <a:path w="424053" h="3628009">
                  <a:moveTo>
                    <a:pt x="0" y="0"/>
                  </a:moveTo>
                  <a:lnTo>
                    <a:pt x="424053" y="0"/>
                  </a:lnTo>
                  <a:lnTo>
                    <a:pt x="424053" y="3628009"/>
                  </a:lnTo>
                  <a:lnTo>
                    <a:pt x="0" y="3628009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0" y="-1495"/>
            <a:ext cx="425996" cy="2720997"/>
            <a:chOff x="0" y="0"/>
            <a:chExt cx="567995" cy="362799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67944" cy="3628009"/>
            </a:xfrm>
            <a:custGeom>
              <a:avLst/>
              <a:gdLst/>
              <a:ahLst/>
              <a:cxnLst/>
              <a:rect l="l" t="t" r="r" b="b"/>
              <a:pathLst>
                <a:path w="567944" h="3628009">
                  <a:moveTo>
                    <a:pt x="0" y="0"/>
                  </a:moveTo>
                  <a:lnTo>
                    <a:pt x="567944" y="0"/>
                  </a:lnTo>
                  <a:lnTo>
                    <a:pt x="567944" y="3628009"/>
                  </a:lnTo>
                  <a:lnTo>
                    <a:pt x="0" y="3628009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238879" y="863003"/>
            <a:ext cx="10805697" cy="936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La </a:t>
            </a:r>
            <a:r>
              <a:rPr lang="en-US" sz="64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Governanza</a:t>
            </a:r>
            <a:r>
              <a: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de la USP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508150" y="2946158"/>
            <a:ext cx="7271699" cy="1363181"/>
            <a:chOff x="0" y="0"/>
            <a:chExt cx="8663000" cy="1624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62981" cy="1623949"/>
            </a:xfrm>
            <a:custGeom>
              <a:avLst/>
              <a:gdLst/>
              <a:ahLst/>
              <a:cxnLst/>
              <a:rect l="l" t="t" r="r" b="b"/>
              <a:pathLst>
                <a:path w="8662981" h="1623949">
                  <a:moveTo>
                    <a:pt x="8662981" y="0"/>
                  </a:moveTo>
                  <a:lnTo>
                    <a:pt x="0" y="0"/>
                  </a:lnTo>
                  <a:lnTo>
                    <a:pt x="0" y="1623949"/>
                  </a:lnTo>
                  <a:lnTo>
                    <a:pt x="8662981" y="1623949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8663000" cy="1633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3200" b="1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Oficina</a:t>
              </a:r>
              <a:r>
                <a:rPr lang="en-US" sz="32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del Rector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38879" y="5832453"/>
            <a:ext cx="15176859" cy="3855544"/>
            <a:chOff x="-1074000" y="-9525"/>
            <a:chExt cx="20465249" cy="514072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391249" cy="5131187"/>
            </a:xfrm>
            <a:custGeom>
              <a:avLst/>
              <a:gdLst/>
              <a:ahLst/>
              <a:cxnLst/>
              <a:rect l="l" t="t" r="r" b="b"/>
              <a:pathLst>
                <a:path w="19391249" h="5131187">
                  <a:moveTo>
                    <a:pt x="19391249" y="0"/>
                  </a:moveTo>
                  <a:lnTo>
                    <a:pt x="0" y="0"/>
                  </a:lnTo>
                  <a:lnTo>
                    <a:pt x="0" y="5131187"/>
                  </a:lnTo>
                  <a:lnTo>
                    <a:pt x="19391249" y="5131187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-1074000" y="-9525"/>
              <a:ext cx="20465199" cy="5140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32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           </a:t>
              </a:r>
            </a:p>
            <a:p>
              <a:pPr algn="ctr">
                <a:lnSpc>
                  <a:spcPct val="150000"/>
                </a:lnSpc>
              </a:pPr>
              <a:r>
                <a:rPr lang="en-US" sz="32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   </a:t>
              </a:r>
              <a:r>
                <a:rPr lang="en-US" sz="3000" b="1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Vicerrectoría</a:t>
              </a:r>
              <a:r>
                <a:rPr lang="en-US" sz="30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de </a:t>
              </a:r>
              <a:r>
                <a:rPr lang="en-US" sz="3000" b="1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Estudios</a:t>
              </a:r>
              <a:r>
                <a:rPr lang="en-US" sz="30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de Grado         </a:t>
              </a:r>
            </a:p>
            <a:p>
              <a:pPr algn="ctr">
                <a:lnSpc>
                  <a:spcPct val="150000"/>
                </a:lnSpc>
              </a:pPr>
              <a:r>
                <a:rPr lang="en-US" sz="30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     </a:t>
              </a:r>
              <a:r>
                <a:rPr lang="en-US" sz="3000" b="1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Vicerrectoría</a:t>
              </a:r>
              <a:r>
                <a:rPr lang="en-US" sz="30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de </a:t>
              </a:r>
              <a:r>
                <a:rPr lang="en-US" sz="3000" b="1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Estudios</a:t>
              </a:r>
              <a:r>
                <a:rPr lang="en-US" sz="30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de </a:t>
              </a:r>
              <a:r>
                <a:rPr lang="en-US" sz="3000" b="1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Posgrado</a:t>
              </a:r>
              <a:endParaRPr lang="en-US" sz="30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algn="ctr">
                <a:lnSpc>
                  <a:spcPct val="150000"/>
                </a:lnSpc>
              </a:pPr>
              <a:r>
                <a:rPr lang="en-US" sz="30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    </a:t>
              </a:r>
              <a:r>
                <a:rPr lang="en-US" sz="3000" b="1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Vicerrectoría</a:t>
              </a:r>
              <a:r>
                <a:rPr lang="en-US" sz="30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de </a:t>
              </a:r>
              <a:r>
                <a:rPr lang="en-US" sz="3000" b="1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Investigación</a:t>
              </a:r>
              <a:r>
                <a:rPr lang="en-US" sz="30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e </a:t>
              </a:r>
              <a:r>
                <a:rPr lang="en-US" sz="3000" b="1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Innovación</a:t>
              </a:r>
              <a:r>
                <a:rPr lang="en-US" sz="30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en-US" sz="30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    </a:t>
              </a:r>
              <a:r>
                <a:rPr lang="en-US" sz="3000" b="1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Vicerrectoría</a:t>
              </a:r>
              <a:r>
                <a:rPr lang="en-US" sz="30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de </a:t>
              </a:r>
              <a:r>
                <a:rPr lang="en-US" sz="3000" b="1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Cultura</a:t>
              </a:r>
              <a:r>
                <a:rPr lang="en-US" sz="30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y </a:t>
              </a:r>
              <a:r>
                <a:rPr lang="en-US" sz="3000" b="1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Extensión</a:t>
              </a:r>
              <a:endParaRPr lang="en-US" sz="30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algn="ctr">
                <a:lnSpc>
                  <a:spcPct val="150000"/>
                </a:lnSpc>
              </a:pPr>
              <a:r>
                <a:rPr lang="en-US" sz="30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      </a:t>
              </a:r>
              <a:r>
                <a:rPr lang="en-US" sz="3000" b="1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Vicerrectoría</a:t>
              </a:r>
              <a:r>
                <a:rPr lang="en-US" sz="30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de </a:t>
              </a:r>
              <a:r>
                <a:rPr lang="en-US" sz="3000" b="1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Inclusión</a:t>
              </a:r>
              <a:r>
                <a:rPr lang="en-US" sz="30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y </a:t>
              </a:r>
              <a:r>
                <a:rPr lang="en-US" sz="3000" b="1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Pertenencia</a:t>
              </a:r>
              <a:endParaRPr lang="en-US" sz="30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  <a:p>
              <a:pPr algn="ctr">
                <a:lnSpc>
                  <a:spcPts val="3359"/>
                </a:lnSpc>
              </a:pPr>
              <a:endParaRPr lang="en-US" sz="32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888958" y="5839597"/>
            <a:ext cx="168002" cy="3848395"/>
            <a:chOff x="0" y="0"/>
            <a:chExt cx="224003" cy="513119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24028" cy="5131181"/>
            </a:xfrm>
            <a:custGeom>
              <a:avLst/>
              <a:gdLst/>
              <a:ahLst/>
              <a:cxnLst/>
              <a:rect l="l" t="t" r="r" b="b"/>
              <a:pathLst>
                <a:path w="224028" h="5131181">
                  <a:moveTo>
                    <a:pt x="0" y="0"/>
                  </a:moveTo>
                  <a:lnTo>
                    <a:pt x="224028" y="0"/>
                  </a:lnTo>
                  <a:lnTo>
                    <a:pt x="224028" y="5131181"/>
                  </a:lnTo>
                  <a:lnTo>
                    <a:pt x="0" y="5131181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11619457" y="4465468"/>
            <a:ext cx="6001845" cy="1218000"/>
            <a:chOff x="0" y="0"/>
            <a:chExt cx="8002461" cy="1624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002443" cy="1623949"/>
            </a:xfrm>
            <a:custGeom>
              <a:avLst/>
              <a:gdLst/>
              <a:ahLst/>
              <a:cxnLst/>
              <a:rect l="l" t="t" r="r" b="b"/>
              <a:pathLst>
                <a:path w="8002443" h="1623949">
                  <a:moveTo>
                    <a:pt x="8002443" y="0"/>
                  </a:moveTo>
                  <a:lnTo>
                    <a:pt x="0" y="0"/>
                  </a:lnTo>
                  <a:lnTo>
                    <a:pt x="0" y="1623949"/>
                  </a:lnTo>
                  <a:lnTo>
                    <a:pt x="8002443" y="1623949"/>
                  </a:ln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8002461" cy="16335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3200" b="1" dirty="0" err="1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Oficina</a:t>
              </a:r>
              <a:r>
                <a:rPr lang="en-US" sz="3200" b="1" dirty="0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Internacional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1619457" y="4460705"/>
            <a:ext cx="168002" cy="1218000"/>
            <a:chOff x="0" y="0"/>
            <a:chExt cx="224003" cy="16240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24028" cy="1623949"/>
            </a:xfrm>
            <a:custGeom>
              <a:avLst/>
              <a:gdLst/>
              <a:ahLst/>
              <a:cxnLst/>
              <a:rect l="l" t="t" r="r" b="b"/>
              <a:pathLst>
                <a:path w="224028" h="1623949">
                  <a:moveTo>
                    <a:pt x="0" y="0"/>
                  </a:moveTo>
                  <a:lnTo>
                    <a:pt x="224028" y="0"/>
                  </a:lnTo>
                  <a:lnTo>
                    <a:pt x="224028" y="1623949"/>
                  </a:lnTo>
                  <a:lnTo>
                    <a:pt x="0" y="1623949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5498138" y="2946158"/>
            <a:ext cx="188021" cy="1363139"/>
            <a:chOff x="0" y="0"/>
            <a:chExt cx="224003" cy="16240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4028" cy="1623949"/>
            </a:xfrm>
            <a:custGeom>
              <a:avLst/>
              <a:gdLst/>
              <a:ahLst/>
              <a:cxnLst/>
              <a:rect l="l" t="t" r="r" b="b"/>
              <a:pathLst>
                <a:path w="224028" h="1623949">
                  <a:moveTo>
                    <a:pt x="0" y="0"/>
                  </a:moveTo>
                  <a:lnTo>
                    <a:pt x="224028" y="0"/>
                  </a:lnTo>
                  <a:lnTo>
                    <a:pt x="224028" y="1623949"/>
                  </a:lnTo>
                  <a:lnTo>
                    <a:pt x="0" y="1623949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25" name="AutoShape 25"/>
          <p:cNvSpPr/>
          <p:nvPr/>
        </p:nvSpPr>
        <p:spPr>
          <a:xfrm>
            <a:off x="9144000" y="4309297"/>
            <a:ext cx="0" cy="1530300"/>
          </a:xfrm>
          <a:prstGeom prst="line">
            <a:avLst/>
          </a:prstGeom>
          <a:ln w="9525" cap="rnd">
            <a:solidFill>
              <a:srgbClr val="1A1A1A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6" name="Group 26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29" name="AutoShape 29"/>
          <p:cNvSpPr/>
          <p:nvPr/>
        </p:nvSpPr>
        <p:spPr>
          <a:xfrm flipV="1">
            <a:off x="9144000" y="5067300"/>
            <a:ext cx="2472174" cy="4741"/>
          </a:xfrm>
          <a:prstGeom prst="line">
            <a:avLst/>
          </a:prstGeom>
          <a:ln w="9525" cap="rnd">
            <a:solidFill>
              <a:srgbClr val="1A1A1A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72571" y="5907215"/>
            <a:ext cx="3985279" cy="2991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GRADO</a:t>
            </a: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ctr">
              <a:lnSpc>
                <a:spcPts val="2552"/>
              </a:lnSpc>
            </a:pPr>
            <a:r>
              <a:rPr lang="en-US" sz="1800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VICERRECTOR</a:t>
            </a:r>
          </a:p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Marcos Garcia Neira</a:t>
            </a: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ts val="2552"/>
              </a:lnSpc>
            </a:pPr>
            <a:r>
              <a:rPr lang="en-US" sz="1800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VICERRECTOR ASOCIADO</a:t>
            </a:r>
          </a:p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Paulo Takeo Sano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20004" y="0"/>
            <a:ext cx="17568005" cy="1772622"/>
            <a:chOff x="0" y="0"/>
            <a:chExt cx="23424007" cy="236349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424007" cy="2363470"/>
            </a:xfrm>
            <a:custGeom>
              <a:avLst/>
              <a:gdLst/>
              <a:ahLst/>
              <a:cxnLst/>
              <a:rect l="l" t="t" r="r" b="b"/>
              <a:pathLst>
                <a:path w="23424007" h="2363470">
                  <a:moveTo>
                    <a:pt x="0" y="0"/>
                  </a:moveTo>
                  <a:lnTo>
                    <a:pt x="23424007" y="0"/>
                  </a:lnTo>
                  <a:lnTo>
                    <a:pt x="23424007" y="2363470"/>
                  </a:lnTo>
                  <a:lnTo>
                    <a:pt x="0" y="2363470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1101223" y="483651"/>
            <a:ext cx="5909177" cy="936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Vicerrectores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25958" y="-1495"/>
            <a:ext cx="318278" cy="1774117"/>
            <a:chOff x="0" y="0"/>
            <a:chExt cx="424370" cy="23654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4434" cy="2365502"/>
            </a:xfrm>
            <a:custGeom>
              <a:avLst/>
              <a:gdLst/>
              <a:ahLst/>
              <a:cxnLst/>
              <a:rect l="l" t="t" r="r" b="b"/>
              <a:pathLst>
                <a:path w="424434" h="2365502">
                  <a:moveTo>
                    <a:pt x="0" y="0"/>
                  </a:moveTo>
                  <a:lnTo>
                    <a:pt x="424434" y="0"/>
                  </a:lnTo>
                  <a:lnTo>
                    <a:pt x="424434" y="2365502"/>
                  </a:lnTo>
                  <a:lnTo>
                    <a:pt x="0" y="2365502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0" y="-1495"/>
            <a:ext cx="425958" cy="1774117"/>
            <a:chOff x="0" y="0"/>
            <a:chExt cx="567944" cy="236548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67944" cy="2365502"/>
            </a:xfrm>
            <a:custGeom>
              <a:avLst/>
              <a:gdLst/>
              <a:ahLst/>
              <a:cxnLst/>
              <a:rect l="l" t="t" r="r" b="b"/>
              <a:pathLst>
                <a:path w="567944" h="2365502">
                  <a:moveTo>
                    <a:pt x="0" y="0"/>
                  </a:moveTo>
                  <a:lnTo>
                    <a:pt x="567944" y="0"/>
                  </a:lnTo>
                  <a:lnTo>
                    <a:pt x="567944" y="2365502"/>
                  </a:lnTo>
                  <a:lnTo>
                    <a:pt x="0" y="2365502"/>
                  </a:lnTo>
                  <a:close/>
                </a:path>
              </a:pathLst>
            </a:custGeom>
            <a:solidFill>
              <a:srgbClr val="FFC000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167" cy="1049655"/>
            </a:xfrm>
            <a:custGeom>
              <a:avLst/>
              <a:gdLst/>
              <a:ahLst/>
              <a:cxnLst/>
              <a:rect l="l" t="t" r="r" b="b"/>
              <a:pathLst>
                <a:path w="1463167" h="1049655">
                  <a:moveTo>
                    <a:pt x="0" y="0"/>
                  </a:moveTo>
                  <a:lnTo>
                    <a:pt x="1463167" y="0"/>
                  </a:lnTo>
                  <a:lnTo>
                    <a:pt x="1463167" y="1049655"/>
                  </a:lnTo>
                  <a:lnTo>
                    <a:pt x="0" y="10496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2101" r="-42103" b="4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7072600" y="9492558"/>
            <a:ext cx="1097404" cy="794347"/>
            <a:chOff x="0" y="0"/>
            <a:chExt cx="1463205" cy="105912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205" cy="1059129"/>
            </a:xfrm>
            <a:custGeom>
              <a:avLst/>
              <a:gdLst/>
              <a:ahLst/>
              <a:cxnLst/>
              <a:rect l="l" t="t" r="r" b="b"/>
              <a:pathLst>
                <a:path w="1463205" h="1059129">
                  <a:moveTo>
                    <a:pt x="0" y="0"/>
                  </a:moveTo>
                  <a:lnTo>
                    <a:pt x="1463205" y="0"/>
                  </a:lnTo>
                  <a:lnTo>
                    <a:pt x="1463205" y="1059129"/>
                  </a:lnTo>
                  <a:lnTo>
                    <a:pt x="0" y="105912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2871" r="-42871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463205" cy="1068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3486874" y="5907215"/>
            <a:ext cx="3985279" cy="2991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POSGRADO</a:t>
            </a: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ctr">
              <a:lnSpc>
                <a:spcPts val="2552"/>
              </a:lnSpc>
            </a:pPr>
            <a:r>
              <a:rPr lang="en-US" sz="1800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VICERRECTOR</a:t>
            </a:r>
          </a:p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Carlos Eduardo </a:t>
            </a:r>
            <a:r>
              <a:rPr lang="en-US" sz="2300" b="1" spc="-46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Ambrósio</a:t>
            </a:r>
            <a:endParaRPr lang="en-US" sz="2300" b="1" spc="-46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ts val="2552"/>
              </a:lnSpc>
            </a:pPr>
            <a:r>
              <a:rPr lang="en-US" sz="1800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VICERRECTORA ASOCIADA</a:t>
            </a:r>
          </a:p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Marie-Anne Van </a:t>
            </a:r>
            <a:r>
              <a:rPr lang="en-US" sz="2300" b="1" spc="-46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Sluys</a:t>
            </a:r>
            <a:endParaRPr lang="en-US" sz="2300" b="1" spc="-46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010400" y="5907215"/>
            <a:ext cx="4724400" cy="4001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INVESTIGACIÓN E</a:t>
            </a:r>
          </a:p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INNOVACIÓN</a:t>
            </a: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ctr">
              <a:lnSpc>
                <a:spcPts val="2552"/>
              </a:lnSpc>
            </a:pPr>
            <a:r>
              <a:rPr lang="en-US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VICERRECTORA</a:t>
            </a:r>
            <a:endParaRPr lang="en-US" sz="1800" b="1" spc="-46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Maria Helena Marziale</a:t>
            </a: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ts val="2552"/>
              </a:lnSpc>
            </a:pPr>
            <a:endParaRPr lang="en-US" sz="1800" b="1" spc="-46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ctr">
              <a:lnSpc>
                <a:spcPts val="2552"/>
              </a:lnSpc>
            </a:pPr>
            <a:r>
              <a:rPr lang="en-US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VICERRECTOR PARA INVESTIGACIÓN</a:t>
            </a:r>
            <a:endParaRPr lang="en-US" sz="1800" b="1" spc="-46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Carlos Eduardo Cerri</a:t>
            </a: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ts val="2552"/>
              </a:lnSpc>
            </a:pPr>
            <a:r>
              <a:rPr lang="en-US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VICERRECTOR PARA INNOVACIÓN</a:t>
            </a:r>
            <a:endParaRPr lang="en-US" sz="1800" b="1" spc="-46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Norberto Lopes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01200" y="5907215"/>
            <a:ext cx="6705600" cy="33342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CULTURA  Y</a:t>
            </a:r>
          </a:p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EXTENSIÓN</a:t>
            </a: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ctr">
              <a:lnSpc>
                <a:spcPts val="2552"/>
              </a:lnSpc>
            </a:pPr>
            <a:r>
              <a:rPr lang="en-US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VICERRECTOR</a:t>
            </a:r>
            <a:endParaRPr lang="en-US" sz="1800" b="1" spc="-46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Amâncio Jorge de Oliveira</a:t>
            </a: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ts val="2552"/>
              </a:lnSpc>
            </a:pPr>
            <a:r>
              <a:rPr lang="en-US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VICERRECTOR ASOCIADO</a:t>
            </a:r>
            <a:endParaRPr lang="en-US" sz="1800" b="1" spc="-46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Iran José Oliveira</a:t>
            </a:r>
          </a:p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Da Silva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331191" y="5907215"/>
            <a:ext cx="3985279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INCLUSIÓN Y</a:t>
            </a:r>
          </a:p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PERTENENCIA</a:t>
            </a: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ctr">
              <a:lnSpc>
                <a:spcPts val="2552"/>
              </a:lnSpc>
            </a:pPr>
            <a:r>
              <a:rPr lang="en-US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VICERRECTORA</a:t>
            </a:r>
            <a:endParaRPr lang="en-US" sz="1800" b="1" spc="-46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Patrícia Gama</a:t>
            </a: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ctr">
              <a:lnSpc>
                <a:spcPts val="2552"/>
              </a:lnSpc>
            </a:pPr>
            <a:r>
              <a:rPr lang="en-US" b="1" spc="-46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VICERRECTOR ASOCIADO</a:t>
            </a:r>
            <a:endParaRPr lang="en-US" sz="1800" b="1" spc="-46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José Ricardo M Ayres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629669" y="2250396"/>
            <a:ext cx="2580799" cy="3436982"/>
            <a:chOff x="0" y="0"/>
            <a:chExt cx="3441065" cy="458264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441065" cy="4582668"/>
            </a:xfrm>
            <a:custGeom>
              <a:avLst/>
              <a:gdLst/>
              <a:ahLst/>
              <a:cxnLst/>
              <a:rect l="l" t="t" r="r" b="b"/>
              <a:pathLst>
                <a:path w="3441065" h="4582668">
                  <a:moveTo>
                    <a:pt x="0" y="0"/>
                  </a:moveTo>
                  <a:lnTo>
                    <a:pt x="3441065" y="0"/>
                  </a:lnTo>
                  <a:lnTo>
                    <a:pt x="3441065" y="4582668"/>
                  </a:lnTo>
                  <a:lnTo>
                    <a:pt x="0" y="4582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85" b="-184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4198639" y="2250396"/>
            <a:ext cx="2561758" cy="3436982"/>
            <a:chOff x="0" y="0"/>
            <a:chExt cx="3415678" cy="458264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415665" cy="4582668"/>
            </a:xfrm>
            <a:custGeom>
              <a:avLst/>
              <a:gdLst/>
              <a:ahLst/>
              <a:cxnLst/>
              <a:rect l="l" t="t" r="r" b="b"/>
              <a:pathLst>
                <a:path w="3415665" h="4582668">
                  <a:moveTo>
                    <a:pt x="0" y="0"/>
                  </a:moveTo>
                  <a:lnTo>
                    <a:pt x="3415665" y="0"/>
                  </a:lnTo>
                  <a:lnTo>
                    <a:pt x="3415665" y="4582668"/>
                  </a:lnTo>
                  <a:lnTo>
                    <a:pt x="0" y="4582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85" r="-185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7858363" y="2250396"/>
            <a:ext cx="2571274" cy="3436982"/>
            <a:chOff x="0" y="0"/>
            <a:chExt cx="3428365" cy="458264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428365" cy="4582668"/>
            </a:xfrm>
            <a:custGeom>
              <a:avLst/>
              <a:gdLst/>
              <a:ahLst/>
              <a:cxnLst/>
              <a:rect l="l" t="t" r="r" b="b"/>
              <a:pathLst>
                <a:path w="3428365" h="4582668">
                  <a:moveTo>
                    <a:pt x="0" y="0"/>
                  </a:moveTo>
                  <a:lnTo>
                    <a:pt x="3428365" y="0"/>
                  </a:lnTo>
                  <a:lnTo>
                    <a:pt x="3428365" y="4582668"/>
                  </a:lnTo>
                  <a:lnTo>
                    <a:pt x="0" y="4582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1527603" y="2250396"/>
            <a:ext cx="2571274" cy="3436982"/>
            <a:chOff x="0" y="0"/>
            <a:chExt cx="3428365" cy="45826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428365" cy="4582668"/>
            </a:xfrm>
            <a:custGeom>
              <a:avLst/>
              <a:gdLst/>
              <a:ahLst/>
              <a:cxnLst/>
              <a:rect l="l" t="t" r="r" b="b"/>
              <a:pathLst>
                <a:path w="3428365" h="4582668">
                  <a:moveTo>
                    <a:pt x="0" y="0"/>
                  </a:moveTo>
                  <a:lnTo>
                    <a:pt x="3428365" y="0"/>
                  </a:lnTo>
                  <a:lnTo>
                    <a:pt x="3428365" y="4582668"/>
                  </a:lnTo>
                  <a:lnTo>
                    <a:pt x="0" y="4582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15038194" y="2250415"/>
            <a:ext cx="2571274" cy="3436982"/>
            <a:chOff x="0" y="0"/>
            <a:chExt cx="3428365" cy="458264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428365" cy="4582668"/>
            </a:xfrm>
            <a:custGeom>
              <a:avLst/>
              <a:gdLst/>
              <a:ahLst/>
              <a:cxnLst/>
              <a:rect l="l" t="t" r="r" b="b"/>
              <a:pathLst>
                <a:path w="3428365" h="4582668">
                  <a:moveTo>
                    <a:pt x="0" y="0"/>
                  </a:moveTo>
                  <a:lnTo>
                    <a:pt x="3428365" y="0"/>
                  </a:lnTo>
                  <a:lnTo>
                    <a:pt x="3428365" y="4582668"/>
                  </a:lnTo>
                  <a:lnTo>
                    <a:pt x="0" y="45826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6018" y="-37446"/>
            <a:ext cx="17480814" cy="10287000"/>
            <a:chOff x="0" y="0"/>
            <a:chExt cx="23463225" cy="1524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463250" cy="15240000"/>
            </a:xfrm>
            <a:custGeom>
              <a:avLst/>
              <a:gdLst/>
              <a:ahLst/>
              <a:cxnLst/>
              <a:rect l="l" t="t" r="r" b="b"/>
              <a:pathLst>
                <a:path w="23463250" h="15240000">
                  <a:moveTo>
                    <a:pt x="0" y="0"/>
                  </a:moveTo>
                  <a:lnTo>
                    <a:pt x="23463250" y="0"/>
                  </a:lnTo>
                  <a:lnTo>
                    <a:pt x="23463250" y="15240000"/>
                  </a:lnTo>
                  <a:lnTo>
                    <a:pt x="0" y="15240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758" b="-7758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2730183" y="3314700"/>
            <a:ext cx="14652831" cy="4233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8"/>
              </a:lnSpc>
            </a:pPr>
            <a:r>
              <a:rPr lang="en-US" sz="13999" b="1" spc="-278" dirty="0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LA USP IS </a:t>
            </a:r>
          </a:p>
          <a:p>
            <a:pPr algn="ctr">
              <a:lnSpc>
                <a:spcPts val="16798"/>
              </a:lnSpc>
            </a:pPr>
            <a:r>
              <a:rPr lang="en-US" sz="13999" b="1" spc="-278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AMPLIA</a:t>
            </a:r>
          </a:p>
        </p:txBody>
      </p:sp>
      <p:grpSp>
        <p:nvGrpSpPr>
          <p:cNvPr id="4" name="Group 10">
            <a:extLst>
              <a:ext uri="{FF2B5EF4-FFF2-40B4-BE49-F238E27FC236}">
                <a16:creationId xmlns:a16="http://schemas.microsoft.com/office/drawing/2014/main" id="{D72CC6F7-1D93-022E-D49D-2F2BFDF6AE32}"/>
              </a:ext>
            </a:extLst>
          </p:cNvPr>
          <p:cNvGrpSpPr/>
          <p:nvPr/>
        </p:nvGrpSpPr>
        <p:grpSpPr>
          <a:xfrm>
            <a:off x="0" y="-669"/>
            <a:ext cx="533400" cy="10288366"/>
            <a:chOff x="0" y="184150"/>
            <a:chExt cx="368300" cy="14491970"/>
          </a:xfrm>
          <a:solidFill>
            <a:schemeClr val="accent5">
              <a:lumMod val="75000"/>
            </a:schemeClr>
          </a:solidFill>
        </p:grpSpPr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28F70BA8-F44B-AF70-CB06-1C2BD0CBA806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10">
            <a:extLst>
              <a:ext uri="{FF2B5EF4-FFF2-40B4-BE49-F238E27FC236}">
                <a16:creationId xmlns:a16="http://schemas.microsoft.com/office/drawing/2014/main" id="{5ACC4F0F-DC97-41C9-87DF-0AF33C95743E}"/>
              </a:ext>
            </a:extLst>
          </p:cNvPr>
          <p:cNvGrpSpPr/>
          <p:nvPr/>
        </p:nvGrpSpPr>
        <p:grpSpPr>
          <a:xfrm>
            <a:off x="1066800" y="-669"/>
            <a:ext cx="533400" cy="10288366"/>
            <a:chOff x="0" y="184150"/>
            <a:chExt cx="368300" cy="14491970"/>
          </a:xfrm>
        </p:grpSpPr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5DC87026-2A7E-CCDB-F2F5-D5DA2E2230A2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10">
            <a:extLst>
              <a:ext uri="{FF2B5EF4-FFF2-40B4-BE49-F238E27FC236}">
                <a16:creationId xmlns:a16="http://schemas.microsoft.com/office/drawing/2014/main" id="{C6606CD0-8753-00FB-2B00-CABEA60ECD01}"/>
              </a:ext>
            </a:extLst>
          </p:cNvPr>
          <p:cNvGrpSpPr/>
          <p:nvPr/>
        </p:nvGrpSpPr>
        <p:grpSpPr>
          <a:xfrm>
            <a:off x="533400" y="-669"/>
            <a:ext cx="533400" cy="10288366"/>
            <a:chOff x="0" y="184150"/>
            <a:chExt cx="368300" cy="1449197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5AE6BFAF-E8B8-663A-D953-3525F6BD3FB8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85800" y="0"/>
            <a:ext cx="17830800" cy="3918585"/>
            <a:chOff x="0" y="0"/>
            <a:chExt cx="23424007" cy="52247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424007" cy="5224780"/>
            </a:xfrm>
            <a:custGeom>
              <a:avLst/>
              <a:gdLst/>
              <a:ahLst/>
              <a:cxnLst/>
              <a:rect l="l" t="t" r="r" b="b"/>
              <a:pathLst>
                <a:path w="23424007" h="5224780">
                  <a:moveTo>
                    <a:pt x="0" y="0"/>
                  </a:moveTo>
                  <a:lnTo>
                    <a:pt x="23424007" y="0"/>
                  </a:lnTo>
                  <a:lnTo>
                    <a:pt x="23424007" y="5224780"/>
                  </a:lnTo>
                  <a:lnTo>
                    <a:pt x="0" y="5224780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381000" y="-1495"/>
            <a:ext cx="318040" cy="3918585"/>
            <a:chOff x="0" y="0"/>
            <a:chExt cx="424053" cy="52247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4053" cy="5224780"/>
            </a:xfrm>
            <a:custGeom>
              <a:avLst/>
              <a:gdLst/>
              <a:ahLst/>
              <a:cxnLst/>
              <a:rect l="l" t="t" r="r" b="b"/>
              <a:pathLst>
                <a:path w="424053" h="5224780">
                  <a:moveTo>
                    <a:pt x="0" y="0"/>
                  </a:moveTo>
                  <a:lnTo>
                    <a:pt x="424053" y="0"/>
                  </a:lnTo>
                  <a:lnTo>
                    <a:pt x="424053" y="5224780"/>
                  </a:lnTo>
                  <a:lnTo>
                    <a:pt x="0" y="5224780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0" y="-1495"/>
            <a:ext cx="425958" cy="3918585"/>
            <a:chOff x="0" y="0"/>
            <a:chExt cx="567944" cy="52247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67944" cy="5224780"/>
            </a:xfrm>
            <a:custGeom>
              <a:avLst/>
              <a:gdLst/>
              <a:ahLst/>
              <a:cxnLst/>
              <a:rect l="l" t="t" r="r" b="b"/>
              <a:pathLst>
                <a:path w="567944" h="5224780">
                  <a:moveTo>
                    <a:pt x="0" y="0"/>
                  </a:moveTo>
                  <a:lnTo>
                    <a:pt x="567944" y="0"/>
                  </a:lnTo>
                  <a:lnTo>
                    <a:pt x="567944" y="5224780"/>
                  </a:lnTo>
                  <a:lnTo>
                    <a:pt x="0" y="5224780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167" cy="1049655"/>
            </a:xfrm>
            <a:custGeom>
              <a:avLst/>
              <a:gdLst/>
              <a:ahLst/>
              <a:cxnLst/>
              <a:rect l="l" t="t" r="r" b="b"/>
              <a:pathLst>
                <a:path w="1463167" h="1049655">
                  <a:moveTo>
                    <a:pt x="0" y="0"/>
                  </a:moveTo>
                  <a:lnTo>
                    <a:pt x="1463167" y="0"/>
                  </a:lnTo>
                  <a:lnTo>
                    <a:pt x="1463167" y="1049655"/>
                  </a:lnTo>
                  <a:lnTo>
                    <a:pt x="0" y="10496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2101" r="-42103" b="4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7072600" y="9492558"/>
            <a:ext cx="1097404" cy="794347"/>
            <a:chOff x="0" y="0"/>
            <a:chExt cx="1463205" cy="105912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63205" cy="1059129"/>
            </a:xfrm>
            <a:custGeom>
              <a:avLst/>
              <a:gdLst/>
              <a:ahLst/>
              <a:cxnLst/>
              <a:rect l="l" t="t" r="r" b="b"/>
              <a:pathLst>
                <a:path w="1463205" h="1059129">
                  <a:moveTo>
                    <a:pt x="0" y="0"/>
                  </a:moveTo>
                  <a:lnTo>
                    <a:pt x="1463205" y="0"/>
                  </a:lnTo>
                  <a:lnTo>
                    <a:pt x="1463205" y="1059129"/>
                  </a:lnTo>
                  <a:lnTo>
                    <a:pt x="0" y="105912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2871" r="-42871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1463205" cy="1068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477000" y="4229100"/>
            <a:ext cx="5295900" cy="5657059"/>
            <a:chOff x="0" y="0"/>
            <a:chExt cx="7722070" cy="796089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722108" cy="7960868"/>
            </a:xfrm>
            <a:custGeom>
              <a:avLst/>
              <a:gdLst/>
              <a:ahLst/>
              <a:cxnLst/>
              <a:rect l="l" t="t" r="r" b="b"/>
              <a:pathLst>
                <a:path w="7722108" h="7960868">
                  <a:moveTo>
                    <a:pt x="0" y="0"/>
                  </a:moveTo>
                  <a:lnTo>
                    <a:pt x="7722108" y="0"/>
                  </a:lnTo>
                  <a:lnTo>
                    <a:pt x="7722108" y="7960868"/>
                  </a:lnTo>
                  <a:lnTo>
                    <a:pt x="0" y="7960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838200" y="-143637"/>
            <a:ext cx="17678400" cy="38522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80"/>
              </a:lnSpc>
            </a:pPr>
            <a:r>
              <a:rPr lang="es-ES" sz="4500" b="1" dirty="0">
                <a:solidFill>
                  <a:srgbClr val="FFC000"/>
                </a:solidFill>
              </a:rPr>
              <a:t>El estado de São Paulo </a:t>
            </a:r>
            <a:r>
              <a:rPr lang="es-ES" sz="4500" dirty="0">
                <a:solidFill>
                  <a:schemeClr val="bg1"/>
                </a:solidFill>
              </a:rPr>
              <a:t>es el principal polo económico de Brasil, responsable del 32 % del producto interno bruto del país y del 22 % de su población. Es un importante centro de innovación, industria y negocios, y alberga tres de las principales universidades de Brasil: USP, UNICAMP y UNESP.</a:t>
            </a:r>
            <a:endParaRPr lang="en-US" sz="4500" b="1" dirty="0">
              <a:solidFill>
                <a:schemeClr val="bg1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826011" y="1188244"/>
            <a:ext cx="10158965" cy="8311458"/>
            <a:chOff x="0" y="0"/>
            <a:chExt cx="13545287" cy="110819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45313" cy="11081893"/>
            </a:xfrm>
            <a:custGeom>
              <a:avLst/>
              <a:gdLst/>
              <a:ahLst/>
              <a:cxnLst/>
              <a:rect l="l" t="t" r="r" b="b"/>
              <a:pathLst>
                <a:path w="13545313" h="11081893">
                  <a:moveTo>
                    <a:pt x="0" y="0"/>
                  </a:moveTo>
                  <a:lnTo>
                    <a:pt x="13545313" y="0"/>
                  </a:lnTo>
                  <a:lnTo>
                    <a:pt x="13545313" y="11081893"/>
                  </a:lnTo>
                  <a:lnTo>
                    <a:pt x="0" y="110818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7000"/>
              </a:blip>
              <a:stretch>
                <a:fillRect t="-11114" b="-1111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87932" y="-6379"/>
            <a:ext cx="7581700" cy="10288495"/>
            <a:chOff x="0" y="0"/>
            <a:chExt cx="10108933" cy="137157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108946" cy="13715746"/>
            </a:xfrm>
            <a:custGeom>
              <a:avLst/>
              <a:gdLst/>
              <a:ahLst/>
              <a:cxnLst/>
              <a:rect l="l" t="t" r="r" b="b"/>
              <a:pathLst>
                <a:path w="10108946" h="13715746">
                  <a:moveTo>
                    <a:pt x="0" y="0"/>
                  </a:moveTo>
                  <a:lnTo>
                    <a:pt x="10108946" y="0"/>
                  </a:lnTo>
                  <a:lnTo>
                    <a:pt x="10108946" y="13715746"/>
                  </a:lnTo>
                  <a:lnTo>
                    <a:pt x="0" y="13715746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381000" y="-1495"/>
            <a:ext cx="318040" cy="10286848"/>
            <a:chOff x="0" y="0"/>
            <a:chExt cx="424053" cy="137157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4053" cy="13715746"/>
            </a:xfrm>
            <a:custGeom>
              <a:avLst/>
              <a:gdLst/>
              <a:ahLst/>
              <a:cxnLst/>
              <a:rect l="l" t="t" r="r" b="b"/>
              <a:pathLst>
                <a:path w="424053" h="13715746">
                  <a:moveTo>
                    <a:pt x="0" y="0"/>
                  </a:moveTo>
                  <a:lnTo>
                    <a:pt x="424053" y="0"/>
                  </a:lnTo>
                  <a:lnTo>
                    <a:pt x="424053" y="13715746"/>
                  </a:lnTo>
                  <a:lnTo>
                    <a:pt x="0" y="13715746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0" y="-1495"/>
            <a:ext cx="425958" cy="10286848"/>
            <a:chOff x="0" y="0"/>
            <a:chExt cx="567944" cy="137157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67944" cy="13715746"/>
            </a:xfrm>
            <a:custGeom>
              <a:avLst/>
              <a:gdLst/>
              <a:ahLst/>
              <a:cxnLst/>
              <a:rect l="l" t="t" r="r" b="b"/>
              <a:pathLst>
                <a:path w="567944" h="13715746">
                  <a:moveTo>
                    <a:pt x="0" y="0"/>
                  </a:moveTo>
                  <a:lnTo>
                    <a:pt x="567944" y="0"/>
                  </a:lnTo>
                  <a:lnTo>
                    <a:pt x="567944" y="13715746"/>
                  </a:lnTo>
                  <a:lnTo>
                    <a:pt x="0" y="13715746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167" cy="1049655"/>
            </a:xfrm>
            <a:custGeom>
              <a:avLst/>
              <a:gdLst/>
              <a:ahLst/>
              <a:cxnLst/>
              <a:rect l="l" t="t" r="r" b="b"/>
              <a:pathLst>
                <a:path w="1463167" h="1049655">
                  <a:moveTo>
                    <a:pt x="0" y="0"/>
                  </a:moveTo>
                  <a:lnTo>
                    <a:pt x="1463167" y="0"/>
                  </a:lnTo>
                  <a:lnTo>
                    <a:pt x="1463167" y="1049655"/>
                  </a:lnTo>
                  <a:lnTo>
                    <a:pt x="0" y="1049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2101" r="-42103" b="4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7072600" y="9492558"/>
            <a:ext cx="1097404" cy="794347"/>
            <a:chOff x="0" y="0"/>
            <a:chExt cx="1463205" cy="105912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205" cy="1059129"/>
            </a:xfrm>
            <a:custGeom>
              <a:avLst/>
              <a:gdLst/>
              <a:ahLst/>
              <a:cxnLst/>
              <a:rect l="l" t="t" r="r" b="b"/>
              <a:pathLst>
                <a:path w="1463205" h="1059129">
                  <a:moveTo>
                    <a:pt x="0" y="0"/>
                  </a:moveTo>
                  <a:lnTo>
                    <a:pt x="1463205" y="0"/>
                  </a:lnTo>
                  <a:lnTo>
                    <a:pt x="1463205" y="1059129"/>
                  </a:lnTo>
                  <a:lnTo>
                    <a:pt x="0" y="105912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42871" r="-42871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463205" cy="1068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707400" y="4213155"/>
            <a:ext cx="173196" cy="173196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089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492549" y="4707982"/>
            <a:ext cx="173196" cy="173196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089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880596" y="5055330"/>
            <a:ext cx="173196" cy="173196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089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610860" y="5613207"/>
            <a:ext cx="173196" cy="173196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089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793998" y="5929905"/>
            <a:ext cx="173196" cy="173196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089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4797504" y="6273058"/>
            <a:ext cx="173196" cy="173196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089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175226" y="5452870"/>
            <a:ext cx="173196" cy="173196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089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012899" y="1292040"/>
            <a:ext cx="6951771" cy="1924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Los Campus </a:t>
            </a:r>
          </a:p>
          <a:p>
            <a:pPr algn="l">
              <a:lnSpc>
                <a:spcPts val="7680"/>
              </a:lnSpc>
            </a:pPr>
            <a:r>
              <a: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de la USP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52243" y="5770166"/>
            <a:ext cx="6951771" cy="3224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966"/>
              </a:lnSpc>
            </a:pPr>
            <a:r>
              <a:rPr lang="es-ES" sz="5400" b="1" dirty="0">
                <a:solidFill>
                  <a:schemeClr val="bg1"/>
                </a:solidFill>
              </a:rPr>
              <a:t>A USP tiene una estructura multicampus, con unidades distribuidas en todo el estado de São Paulo.</a:t>
            </a:r>
            <a:endParaRPr lang="en-US" sz="4800" b="1" dirty="0">
              <a:solidFill>
                <a:schemeClr val="bg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1716378" y="4101315"/>
            <a:ext cx="1911684" cy="330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Ribeirão Preto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716377" y="4577093"/>
            <a:ext cx="1644551" cy="330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São Carlos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148425" y="4935538"/>
            <a:ext cx="1701175" cy="330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Pirassununga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859363" y="5482318"/>
            <a:ext cx="790145" cy="330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Bauru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5052446" y="5321981"/>
            <a:ext cx="1029147" cy="330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Lorena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4040638" y="5802993"/>
            <a:ext cx="1351762" cy="330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Piracicaba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5052446" y="6151694"/>
            <a:ext cx="1351762" cy="330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São Paulo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15123" y="-113948"/>
            <a:ext cx="6124013" cy="5855894"/>
            <a:chOff x="0" y="0"/>
            <a:chExt cx="8165351" cy="78078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65338" cy="7807833"/>
            </a:xfrm>
            <a:custGeom>
              <a:avLst/>
              <a:gdLst/>
              <a:ahLst/>
              <a:cxnLst/>
              <a:rect l="l" t="t" r="r" b="b"/>
              <a:pathLst>
                <a:path w="8165338" h="7807833">
                  <a:moveTo>
                    <a:pt x="0" y="0"/>
                  </a:moveTo>
                  <a:lnTo>
                    <a:pt x="8165338" y="0"/>
                  </a:lnTo>
                  <a:lnTo>
                    <a:pt x="8165338" y="7807833"/>
                  </a:lnTo>
                  <a:lnTo>
                    <a:pt x="0" y="7807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3766" r="-13766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5923178" y="5523608"/>
            <a:ext cx="6550104" cy="4778854"/>
            <a:chOff x="0" y="0"/>
            <a:chExt cx="8733472" cy="637180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33409" cy="6371844"/>
            </a:xfrm>
            <a:custGeom>
              <a:avLst/>
              <a:gdLst/>
              <a:ahLst/>
              <a:cxnLst/>
              <a:rect l="l" t="t" r="r" b="b"/>
              <a:pathLst>
                <a:path w="8733409" h="6371844">
                  <a:moveTo>
                    <a:pt x="0" y="0"/>
                  </a:moveTo>
                  <a:lnTo>
                    <a:pt x="8733409" y="0"/>
                  </a:lnTo>
                  <a:lnTo>
                    <a:pt x="8733409" y="6371844"/>
                  </a:lnTo>
                  <a:lnTo>
                    <a:pt x="0" y="6371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4852" r="-14852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744579" y="5464239"/>
            <a:ext cx="5583307" cy="4816745"/>
            <a:chOff x="0" y="0"/>
            <a:chExt cx="7444410" cy="642232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444359" cy="6422263"/>
            </a:xfrm>
            <a:custGeom>
              <a:avLst/>
              <a:gdLst/>
              <a:ahLst/>
              <a:cxnLst/>
              <a:rect l="l" t="t" r="r" b="b"/>
              <a:pathLst>
                <a:path w="7444359" h="6422263">
                  <a:moveTo>
                    <a:pt x="0" y="0"/>
                  </a:moveTo>
                  <a:lnTo>
                    <a:pt x="7444359" y="0"/>
                  </a:lnTo>
                  <a:lnTo>
                    <a:pt x="7444359" y="6422263"/>
                  </a:lnTo>
                  <a:lnTo>
                    <a:pt x="0" y="64222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472" r="-7472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2042962" y="-104423"/>
            <a:ext cx="6269793" cy="3474329"/>
            <a:chOff x="0" y="0"/>
            <a:chExt cx="8359724" cy="463243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359775" cy="4632452"/>
            </a:xfrm>
            <a:custGeom>
              <a:avLst/>
              <a:gdLst/>
              <a:ahLst/>
              <a:cxnLst/>
              <a:rect l="l" t="t" r="r" b="b"/>
              <a:pathLst>
                <a:path w="8359775" h="4632452">
                  <a:moveTo>
                    <a:pt x="0" y="0"/>
                  </a:moveTo>
                  <a:lnTo>
                    <a:pt x="8359775" y="0"/>
                  </a:lnTo>
                  <a:lnTo>
                    <a:pt x="8359775" y="4632452"/>
                  </a:lnTo>
                  <a:lnTo>
                    <a:pt x="0" y="4632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85576" b="-85576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12049582" y="6775976"/>
            <a:ext cx="6245038" cy="3549110"/>
            <a:chOff x="0" y="0"/>
            <a:chExt cx="8326717" cy="473214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326755" cy="4732147"/>
            </a:xfrm>
            <a:custGeom>
              <a:avLst/>
              <a:gdLst/>
              <a:ahLst/>
              <a:cxnLst/>
              <a:rect l="l" t="t" r="r" b="b"/>
              <a:pathLst>
                <a:path w="8326755" h="4732147">
                  <a:moveTo>
                    <a:pt x="0" y="0"/>
                  </a:moveTo>
                  <a:lnTo>
                    <a:pt x="8326755" y="0"/>
                  </a:lnTo>
                  <a:lnTo>
                    <a:pt x="8326755" y="4732147"/>
                  </a:lnTo>
                  <a:lnTo>
                    <a:pt x="0" y="47321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2892" b="-12892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11946710" y="3360391"/>
            <a:ext cx="6410668" cy="3858863"/>
            <a:chOff x="0" y="0"/>
            <a:chExt cx="8547557" cy="514515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547608" cy="5145151"/>
            </a:xfrm>
            <a:custGeom>
              <a:avLst/>
              <a:gdLst/>
              <a:ahLst/>
              <a:cxnLst/>
              <a:rect l="l" t="t" r="r" b="b"/>
              <a:pathLst>
                <a:path w="8547608" h="5145151">
                  <a:moveTo>
                    <a:pt x="0" y="0"/>
                  </a:moveTo>
                  <a:lnTo>
                    <a:pt x="8547608" y="0"/>
                  </a:lnTo>
                  <a:lnTo>
                    <a:pt x="8547608" y="5145151"/>
                  </a:lnTo>
                  <a:lnTo>
                    <a:pt x="0" y="51451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2298" b="-12298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744579" y="-110195"/>
            <a:ext cx="6124013" cy="5762139"/>
            <a:chOff x="0" y="0"/>
            <a:chExt cx="8165351" cy="76828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65338" cy="7682865"/>
            </a:xfrm>
            <a:custGeom>
              <a:avLst/>
              <a:gdLst/>
              <a:ahLst/>
              <a:cxnLst/>
              <a:rect l="l" t="t" r="r" b="b"/>
              <a:pathLst>
                <a:path w="8165338" h="7682865">
                  <a:moveTo>
                    <a:pt x="0" y="0"/>
                  </a:moveTo>
                  <a:lnTo>
                    <a:pt x="8165338" y="0"/>
                  </a:lnTo>
                  <a:lnTo>
                    <a:pt x="8165338" y="7682865"/>
                  </a:lnTo>
                  <a:lnTo>
                    <a:pt x="0" y="76828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2689" r="-12689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12871675" y="360102"/>
            <a:ext cx="5416325" cy="952109"/>
            <a:chOff x="0" y="0"/>
            <a:chExt cx="7221766" cy="126947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221728" cy="1269492"/>
            </a:xfrm>
            <a:custGeom>
              <a:avLst/>
              <a:gdLst/>
              <a:ahLst/>
              <a:cxnLst/>
              <a:rect l="l" t="t" r="r" b="b"/>
              <a:pathLst>
                <a:path w="7221728" h="1269492">
                  <a:moveTo>
                    <a:pt x="0" y="0"/>
                  </a:moveTo>
                  <a:lnTo>
                    <a:pt x="7221728" y="0"/>
                  </a:lnTo>
                  <a:lnTo>
                    <a:pt x="7221728" y="1269492"/>
                  </a:lnTo>
                  <a:lnTo>
                    <a:pt x="0" y="1269492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24" name="TextBox 24"/>
          <p:cNvSpPr txBox="1"/>
          <p:nvPr/>
        </p:nvSpPr>
        <p:spPr>
          <a:xfrm>
            <a:off x="13984919" y="560127"/>
            <a:ext cx="4269029" cy="740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7"/>
              </a:lnSpc>
            </a:pPr>
            <a:r>
              <a:rPr lang="en-US" sz="6400" b="1" spc="-99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CAMPUS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7347861" y="4973281"/>
            <a:ext cx="4369765" cy="970236"/>
            <a:chOff x="0" y="0"/>
            <a:chExt cx="5826354" cy="129364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826379" cy="1293622"/>
            </a:xfrm>
            <a:custGeom>
              <a:avLst/>
              <a:gdLst/>
              <a:ahLst/>
              <a:cxnLst/>
              <a:rect l="l" t="t" r="r" b="b"/>
              <a:pathLst>
                <a:path w="5826379" h="1293622">
                  <a:moveTo>
                    <a:pt x="0" y="0"/>
                  </a:moveTo>
                  <a:lnTo>
                    <a:pt x="5826379" y="0"/>
                  </a:lnTo>
                  <a:lnTo>
                    <a:pt x="5826379" y="1293622"/>
                  </a:lnTo>
                  <a:lnTo>
                    <a:pt x="0" y="1293622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27" name="TextBox 27"/>
          <p:cNvSpPr txBox="1"/>
          <p:nvPr/>
        </p:nvSpPr>
        <p:spPr>
          <a:xfrm>
            <a:off x="7608585" y="5234789"/>
            <a:ext cx="3976211" cy="455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4400" b="1" spc="300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SÃO PAULO</a:t>
            </a: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C2321D5E-7D27-E2A7-44B0-21C63A2D29B1}"/>
              </a:ext>
            </a:extLst>
          </p:cNvPr>
          <p:cNvGrpSpPr/>
          <p:nvPr/>
        </p:nvGrpSpPr>
        <p:grpSpPr>
          <a:xfrm>
            <a:off x="0" y="-669"/>
            <a:ext cx="533400" cy="10288366"/>
            <a:chOff x="0" y="184150"/>
            <a:chExt cx="368300" cy="14491970"/>
          </a:xfrm>
          <a:solidFill>
            <a:schemeClr val="accent5">
              <a:lumMod val="75000"/>
            </a:schemeClr>
          </a:solidFill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60AC0151-2ADA-908E-0A1D-178FD7A483E6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2" name="Group 10">
            <a:extLst>
              <a:ext uri="{FF2B5EF4-FFF2-40B4-BE49-F238E27FC236}">
                <a16:creationId xmlns:a16="http://schemas.microsoft.com/office/drawing/2014/main" id="{25B07C0A-B425-7927-48F7-D17F3B00D2A9}"/>
              </a:ext>
            </a:extLst>
          </p:cNvPr>
          <p:cNvGrpSpPr/>
          <p:nvPr/>
        </p:nvGrpSpPr>
        <p:grpSpPr>
          <a:xfrm>
            <a:off x="1066800" y="-669"/>
            <a:ext cx="533400" cy="10288366"/>
            <a:chOff x="0" y="184150"/>
            <a:chExt cx="368300" cy="14491970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92724619-5E3C-A760-6A28-9B3FE3270FC2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8" name="Group 10">
            <a:extLst>
              <a:ext uri="{FF2B5EF4-FFF2-40B4-BE49-F238E27FC236}">
                <a16:creationId xmlns:a16="http://schemas.microsoft.com/office/drawing/2014/main" id="{24158781-C38B-BFD9-7FCA-BC38D867D028}"/>
              </a:ext>
            </a:extLst>
          </p:cNvPr>
          <p:cNvGrpSpPr/>
          <p:nvPr/>
        </p:nvGrpSpPr>
        <p:grpSpPr>
          <a:xfrm>
            <a:off x="533400" y="-669"/>
            <a:ext cx="533400" cy="10288366"/>
            <a:chOff x="0" y="184150"/>
            <a:chExt cx="368300" cy="1449197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DC1CCBA3-B07A-ABF3-401B-625686CFEC6E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46493" y="5390408"/>
            <a:ext cx="5990892" cy="4926044"/>
            <a:chOff x="0" y="0"/>
            <a:chExt cx="7987856" cy="716672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987893" cy="7166737"/>
            </a:xfrm>
            <a:custGeom>
              <a:avLst/>
              <a:gdLst/>
              <a:ahLst/>
              <a:cxnLst/>
              <a:rect l="l" t="t" r="r" b="b"/>
              <a:pathLst>
                <a:path w="7987893" h="7166737">
                  <a:moveTo>
                    <a:pt x="0" y="0"/>
                  </a:moveTo>
                  <a:lnTo>
                    <a:pt x="7987893" y="0"/>
                  </a:lnTo>
                  <a:lnTo>
                    <a:pt x="7987893" y="7166737"/>
                  </a:lnTo>
                  <a:lnTo>
                    <a:pt x="0" y="71667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4200" r="-1420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6777333" y="5390408"/>
            <a:ext cx="5415963" cy="4926044"/>
            <a:chOff x="0" y="0"/>
            <a:chExt cx="7221284" cy="748292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221296" cy="7482967"/>
            </a:xfrm>
            <a:custGeom>
              <a:avLst/>
              <a:gdLst/>
              <a:ahLst/>
              <a:cxnLst/>
              <a:rect l="l" t="t" r="r" b="b"/>
              <a:pathLst>
                <a:path w="7221296" h="7482967">
                  <a:moveTo>
                    <a:pt x="0" y="0"/>
                  </a:moveTo>
                  <a:lnTo>
                    <a:pt x="7221296" y="0"/>
                  </a:lnTo>
                  <a:lnTo>
                    <a:pt x="7221296" y="7482967"/>
                  </a:lnTo>
                  <a:lnTo>
                    <a:pt x="0" y="7482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8775" r="-28775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455371" y="-29434"/>
            <a:ext cx="6282014" cy="5401533"/>
            <a:chOff x="0" y="0"/>
            <a:chExt cx="8376018" cy="779914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376044" cy="7799197"/>
            </a:xfrm>
            <a:custGeom>
              <a:avLst/>
              <a:gdLst/>
              <a:ahLst/>
              <a:cxnLst/>
              <a:rect l="l" t="t" r="r" b="b"/>
              <a:pathLst>
                <a:path w="8376044" h="7799197">
                  <a:moveTo>
                    <a:pt x="0" y="0"/>
                  </a:moveTo>
                  <a:lnTo>
                    <a:pt x="8376044" y="0"/>
                  </a:lnTo>
                  <a:lnTo>
                    <a:pt x="8376044" y="7799197"/>
                  </a:lnTo>
                  <a:lnTo>
                    <a:pt x="0" y="7799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9962" r="-19962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6777333" y="0"/>
            <a:ext cx="5415963" cy="5360850"/>
            <a:chOff x="0" y="0"/>
            <a:chExt cx="7221283" cy="779914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221334" cy="7799197"/>
            </a:xfrm>
            <a:custGeom>
              <a:avLst/>
              <a:gdLst/>
              <a:ahLst/>
              <a:cxnLst/>
              <a:rect l="l" t="t" r="r" b="b"/>
              <a:pathLst>
                <a:path w="7221334" h="7799197">
                  <a:moveTo>
                    <a:pt x="0" y="0"/>
                  </a:moveTo>
                  <a:lnTo>
                    <a:pt x="7221334" y="0"/>
                  </a:lnTo>
                  <a:lnTo>
                    <a:pt x="7221334" y="7799197"/>
                  </a:lnTo>
                  <a:lnTo>
                    <a:pt x="0" y="77991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6002" r="-46002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12231396" y="0"/>
            <a:ext cx="6081332" cy="5360851"/>
            <a:chOff x="0" y="0"/>
            <a:chExt cx="8878265" cy="790980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878197" cy="7909814"/>
            </a:xfrm>
            <a:custGeom>
              <a:avLst/>
              <a:gdLst/>
              <a:ahLst/>
              <a:cxnLst/>
              <a:rect l="l" t="t" r="r" b="b"/>
              <a:pathLst>
                <a:path w="8878197" h="7909814">
                  <a:moveTo>
                    <a:pt x="0" y="0"/>
                  </a:moveTo>
                  <a:lnTo>
                    <a:pt x="8878197" y="0"/>
                  </a:lnTo>
                  <a:lnTo>
                    <a:pt x="8878197" y="7909814"/>
                  </a:lnTo>
                  <a:lnTo>
                    <a:pt x="0" y="7909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6785" r="-16786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12231395" y="5390407"/>
            <a:ext cx="6081285" cy="4926025"/>
            <a:chOff x="0" y="0"/>
            <a:chExt cx="8316709" cy="656803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316709" cy="6568059"/>
            </a:xfrm>
            <a:custGeom>
              <a:avLst/>
              <a:gdLst/>
              <a:ahLst/>
              <a:cxnLst/>
              <a:rect l="l" t="t" r="r" b="b"/>
              <a:pathLst>
                <a:path w="8316709" h="6568059">
                  <a:moveTo>
                    <a:pt x="0" y="0"/>
                  </a:moveTo>
                  <a:lnTo>
                    <a:pt x="8316709" y="0"/>
                  </a:lnTo>
                  <a:lnTo>
                    <a:pt x="8316709" y="6568059"/>
                  </a:lnTo>
                  <a:lnTo>
                    <a:pt x="0" y="6568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0199" r="-20199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12896431" y="305191"/>
            <a:ext cx="5416325" cy="952109"/>
            <a:chOff x="0" y="0"/>
            <a:chExt cx="7221766" cy="126947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221728" cy="1269492"/>
            </a:xfrm>
            <a:custGeom>
              <a:avLst/>
              <a:gdLst/>
              <a:ahLst/>
              <a:cxnLst/>
              <a:rect l="l" t="t" r="r" b="b"/>
              <a:pathLst>
                <a:path w="7221728" h="1269492">
                  <a:moveTo>
                    <a:pt x="0" y="0"/>
                  </a:moveTo>
                  <a:lnTo>
                    <a:pt x="7221728" y="0"/>
                  </a:lnTo>
                  <a:lnTo>
                    <a:pt x="7221728" y="1269492"/>
                  </a:lnTo>
                  <a:lnTo>
                    <a:pt x="0" y="1269492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24" name="TextBox 24"/>
          <p:cNvSpPr txBox="1"/>
          <p:nvPr/>
        </p:nvSpPr>
        <p:spPr>
          <a:xfrm>
            <a:off x="13984919" y="495691"/>
            <a:ext cx="4269029" cy="740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7"/>
              </a:lnSpc>
            </a:pPr>
            <a:r>
              <a:rPr lang="en-US" sz="6400" b="1" spc="-99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CAMPUS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775068" y="4542311"/>
            <a:ext cx="4601223" cy="502129"/>
            <a:chOff x="0" y="0"/>
            <a:chExt cx="6134964" cy="66950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134989" cy="669544"/>
            </a:xfrm>
            <a:custGeom>
              <a:avLst/>
              <a:gdLst/>
              <a:ahLst/>
              <a:cxnLst/>
              <a:rect l="l" t="t" r="r" b="b"/>
              <a:pathLst>
                <a:path w="6134989" h="669544">
                  <a:moveTo>
                    <a:pt x="0" y="0"/>
                  </a:moveTo>
                  <a:lnTo>
                    <a:pt x="6134989" y="0"/>
                  </a:lnTo>
                  <a:lnTo>
                    <a:pt x="6134989" y="669544"/>
                  </a:lnTo>
                  <a:lnTo>
                    <a:pt x="0" y="669544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27" name="TextBox 27"/>
          <p:cNvSpPr txBox="1"/>
          <p:nvPr/>
        </p:nvSpPr>
        <p:spPr>
          <a:xfrm>
            <a:off x="1676267" y="4480436"/>
            <a:ext cx="3581533" cy="597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799" b="1" spc="299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RIBEIRÃO PRETO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775068" y="9518171"/>
            <a:ext cx="2410797" cy="502129"/>
            <a:chOff x="0" y="0"/>
            <a:chExt cx="3214395" cy="66950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214370" cy="669544"/>
            </a:xfrm>
            <a:custGeom>
              <a:avLst/>
              <a:gdLst/>
              <a:ahLst/>
              <a:cxnLst/>
              <a:rect l="l" t="t" r="r" b="b"/>
              <a:pathLst>
                <a:path w="3214370" h="669544">
                  <a:moveTo>
                    <a:pt x="0" y="0"/>
                  </a:moveTo>
                  <a:lnTo>
                    <a:pt x="3214370" y="0"/>
                  </a:lnTo>
                  <a:lnTo>
                    <a:pt x="3214370" y="669544"/>
                  </a:lnTo>
                  <a:lnTo>
                    <a:pt x="0" y="669544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30" name="TextBox 30"/>
          <p:cNvSpPr txBox="1"/>
          <p:nvPr/>
        </p:nvSpPr>
        <p:spPr>
          <a:xfrm>
            <a:off x="1513027" y="9461021"/>
            <a:ext cx="1687373" cy="597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799" b="1" spc="299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BAURU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6786858" y="9490377"/>
            <a:ext cx="4601223" cy="502129"/>
            <a:chOff x="0" y="0"/>
            <a:chExt cx="6134964" cy="66950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134989" cy="669544"/>
            </a:xfrm>
            <a:custGeom>
              <a:avLst/>
              <a:gdLst/>
              <a:ahLst/>
              <a:cxnLst/>
              <a:rect l="l" t="t" r="r" b="b"/>
              <a:pathLst>
                <a:path w="6134989" h="669544">
                  <a:moveTo>
                    <a:pt x="0" y="0"/>
                  </a:moveTo>
                  <a:lnTo>
                    <a:pt x="6134989" y="0"/>
                  </a:lnTo>
                  <a:lnTo>
                    <a:pt x="6134989" y="669544"/>
                  </a:lnTo>
                  <a:lnTo>
                    <a:pt x="0" y="669544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33" name="TextBox 33"/>
          <p:cNvSpPr txBox="1"/>
          <p:nvPr/>
        </p:nvSpPr>
        <p:spPr>
          <a:xfrm>
            <a:off x="6737385" y="9432446"/>
            <a:ext cx="3581533" cy="597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799" b="1" spc="299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PIRASSUNUNGA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12259970" y="4547111"/>
            <a:ext cx="3757031" cy="502129"/>
            <a:chOff x="0" y="0"/>
            <a:chExt cx="5009375" cy="66950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5009388" cy="669544"/>
            </a:xfrm>
            <a:custGeom>
              <a:avLst/>
              <a:gdLst/>
              <a:ahLst/>
              <a:cxnLst/>
              <a:rect l="l" t="t" r="r" b="b"/>
              <a:pathLst>
                <a:path w="5009388" h="669544">
                  <a:moveTo>
                    <a:pt x="0" y="0"/>
                  </a:moveTo>
                  <a:lnTo>
                    <a:pt x="5009388" y="0"/>
                  </a:lnTo>
                  <a:lnTo>
                    <a:pt x="5009388" y="669544"/>
                  </a:lnTo>
                  <a:lnTo>
                    <a:pt x="0" y="669544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36" name="TextBox 36"/>
          <p:cNvSpPr txBox="1"/>
          <p:nvPr/>
        </p:nvSpPr>
        <p:spPr>
          <a:xfrm>
            <a:off x="12181208" y="4489961"/>
            <a:ext cx="2753992" cy="597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799" b="1" spc="299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PIRACICABA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6786858" y="4542311"/>
            <a:ext cx="3640255" cy="502129"/>
            <a:chOff x="0" y="0"/>
            <a:chExt cx="4853673" cy="66950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853686" cy="669544"/>
            </a:xfrm>
            <a:custGeom>
              <a:avLst/>
              <a:gdLst/>
              <a:ahLst/>
              <a:cxnLst/>
              <a:rect l="l" t="t" r="r" b="b"/>
              <a:pathLst>
                <a:path w="4853686" h="669544">
                  <a:moveTo>
                    <a:pt x="0" y="0"/>
                  </a:moveTo>
                  <a:lnTo>
                    <a:pt x="4853686" y="0"/>
                  </a:lnTo>
                  <a:lnTo>
                    <a:pt x="4853686" y="669544"/>
                  </a:lnTo>
                  <a:lnTo>
                    <a:pt x="0" y="669544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39" name="TextBox 39"/>
          <p:cNvSpPr txBox="1"/>
          <p:nvPr/>
        </p:nvSpPr>
        <p:spPr>
          <a:xfrm>
            <a:off x="6821148" y="4480436"/>
            <a:ext cx="2705738" cy="597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799" b="1" spc="299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SÃO CARLOS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12252293" y="9518171"/>
            <a:ext cx="2755211" cy="502129"/>
            <a:chOff x="0" y="0"/>
            <a:chExt cx="3673615" cy="66950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673602" cy="669544"/>
            </a:xfrm>
            <a:custGeom>
              <a:avLst/>
              <a:gdLst/>
              <a:ahLst/>
              <a:cxnLst/>
              <a:rect l="l" t="t" r="r" b="b"/>
              <a:pathLst>
                <a:path w="3673602" h="669544">
                  <a:moveTo>
                    <a:pt x="0" y="0"/>
                  </a:moveTo>
                  <a:lnTo>
                    <a:pt x="3673602" y="0"/>
                  </a:lnTo>
                  <a:lnTo>
                    <a:pt x="3673602" y="669544"/>
                  </a:lnTo>
                  <a:lnTo>
                    <a:pt x="0" y="669544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42" name="TextBox 42"/>
          <p:cNvSpPr txBox="1"/>
          <p:nvPr/>
        </p:nvSpPr>
        <p:spPr>
          <a:xfrm>
            <a:off x="12279020" y="9461021"/>
            <a:ext cx="1773755" cy="597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2799" b="1" spc="299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LORENA</a:t>
            </a:r>
          </a:p>
        </p:txBody>
      </p:sp>
      <p:grpSp>
        <p:nvGrpSpPr>
          <p:cNvPr id="12" name="Group 10">
            <a:extLst>
              <a:ext uri="{FF2B5EF4-FFF2-40B4-BE49-F238E27FC236}">
                <a16:creationId xmlns:a16="http://schemas.microsoft.com/office/drawing/2014/main" id="{5A1A81A1-5B0D-4D43-02AB-57F715A9ADD3}"/>
              </a:ext>
            </a:extLst>
          </p:cNvPr>
          <p:cNvGrpSpPr/>
          <p:nvPr/>
        </p:nvGrpSpPr>
        <p:grpSpPr>
          <a:xfrm>
            <a:off x="0" y="-669"/>
            <a:ext cx="533400" cy="10288366"/>
            <a:chOff x="0" y="184150"/>
            <a:chExt cx="368300" cy="14491970"/>
          </a:xfrm>
          <a:solidFill>
            <a:schemeClr val="accent5">
              <a:lumMod val="75000"/>
            </a:schemeClr>
          </a:solidFill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86C03209-691B-6AEC-873D-F62E679FCF58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4" name="Group 10">
            <a:extLst>
              <a:ext uri="{FF2B5EF4-FFF2-40B4-BE49-F238E27FC236}">
                <a16:creationId xmlns:a16="http://schemas.microsoft.com/office/drawing/2014/main" id="{0DDE235F-E8EB-B174-2125-411A533BCC02}"/>
              </a:ext>
            </a:extLst>
          </p:cNvPr>
          <p:cNvGrpSpPr/>
          <p:nvPr/>
        </p:nvGrpSpPr>
        <p:grpSpPr>
          <a:xfrm>
            <a:off x="1066800" y="-669"/>
            <a:ext cx="533400" cy="10288366"/>
            <a:chOff x="0" y="184150"/>
            <a:chExt cx="368300" cy="14491970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4EA694EA-0BC5-3F46-63EE-2EACBB6BC943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6" name="Group 10">
            <a:extLst>
              <a:ext uri="{FF2B5EF4-FFF2-40B4-BE49-F238E27FC236}">
                <a16:creationId xmlns:a16="http://schemas.microsoft.com/office/drawing/2014/main" id="{DA49C6F3-AF31-1A98-0D32-860C95AA51AD}"/>
              </a:ext>
            </a:extLst>
          </p:cNvPr>
          <p:cNvGrpSpPr/>
          <p:nvPr/>
        </p:nvGrpSpPr>
        <p:grpSpPr>
          <a:xfrm>
            <a:off x="533400" y="-669"/>
            <a:ext cx="533400" cy="10288366"/>
            <a:chOff x="0" y="184150"/>
            <a:chExt cx="368300" cy="1449197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737F5104-4BD5-0FF5-E49E-09A41515DD7B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1353"/>
            <a:ext cx="18288000" cy="3111598"/>
            <a:chOff x="0" y="0"/>
            <a:chExt cx="24384000" cy="41487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4148836"/>
            </a:xfrm>
            <a:custGeom>
              <a:avLst/>
              <a:gdLst/>
              <a:ahLst/>
              <a:cxnLst/>
              <a:rect l="l" t="t" r="r" b="b"/>
              <a:pathLst>
                <a:path w="24384000" h="4148836">
                  <a:moveTo>
                    <a:pt x="0" y="0"/>
                  </a:moveTo>
                  <a:lnTo>
                    <a:pt x="24384000" y="0"/>
                  </a:lnTo>
                  <a:lnTo>
                    <a:pt x="24384000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426196" y="0"/>
            <a:ext cx="318002" cy="3111598"/>
            <a:chOff x="0" y="0"/>
            <a:chExt cx="424002" cy="41487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4053" cy="4148836"/>
            </a:xfrm>
            <a:custGeom>
              <a:avLst/>
              <a:gdLst/>
              <a:ahLst/>
              <a:cxnLst/>
              <a:rect l="l" t="t" r="r" b="b"/>
              <a:pathLst>
                <a:path w="424053" h="4148836">
                  <a:moveTo>
                    <a:pt x="0" y="0"/>
                  </a:moveTo>
                  <a:lnTo>
                    <a:pt x="424053" y="0"/>
                  </a:lnTo>
                  <a:lnTo>
                    <a:pt x="424053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425996" cy="3111598"/>
            <a:chOff x="0" y="0"/>
            <a:chExt cx="567995" cy="414879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67944" cy="4148836"/>
            </a:xfrm>
            <a:custGeom>
              <a:avLst/>
              <a:gdLst/>
              <a:ahLst/>
              <a:cxnLst/>
              <a:rect l="l" t="t" r="r" b="b"/>
              <a:pathLst>
                <a:path w="567944" h="4148836">
                  <a:moveTo>
                    <a:pt x="0" y="0"/>
                  </a:moveTo>
                  <a:lnTo>
                    <a:pt x="567944" y="0"/>
                  </a:lnTo>
                  <a:lnTo>
                    <a:pt x="567944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371600" y="469354"/>
            <a:ext cx="5186553" cy="1924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USP </a:t>
            </a:r>
            <a:r>
              <a:rPr lang="en-US" sz="64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en</a:t>
            </a:r>
            <a:r>
              <a: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</a:p>
          <a:p>
            <a:pPr algn="l">
              <a:lnSpc>
                <a:spcPts val="7680"/>
              </a:lnSpc>
            </a:pPr>
            <a:r>
              <a:rPr lang="en-US" sz="64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Resumen</a:t>
            </a:r>
            <a:endParaRPr lang="en-US" sz="6400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597473" y="614795"/>
            <a:ext cx="12607400" cy="17307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16"/>
              </a:lnSpc>
            </a:pPr>
            <a:r>
              <a:rPr lang="es-ES" sz="5400" dirty="0">
                <a:solidFill>
                  <a:schemeClr val="bg1"/>
                </a:solidFill>
              </a:rPr>
              <a:t>La USP desempeña un papel clave en el avance de la ciencia, la cultura y la atención </a:t>
            </a:r>
          </a:p>
          <a:p>
            <a:pPr>
              <a:lnSpc>
                <a:spcPts val="4416"/>
              </a:lnSpc>
            </a:pPr>
            <a:r>
              <a:rPr lang="es-ES" sz="5400" dirty="0">
                <a:solidFill>
                  <a:schemeClr val="bg1"/>
                </a:solidFill>
              </a:rPr>
              <a:t>a la salud de alta calidad en todo Brasil.</a:t>
            </a:r>
            <a:endParaRPr lang="en-US" sz="5400" dirty="0">
              <a:solidFill>
                <a:schemeClr val="bg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2802005" y="9672205"/>
            <a:ext cx="4666355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 i="1" dirty="0" err="1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Anuario</a:t>
            </a:r>
            <a:r>
              <a:rPr lang="en-US" sz="2000" i="1" dirty="0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 </a:t>
            </a:r>
            <a:r>
              <a:rPr lang="en-US" sz="2000" i="1" dirty="0" err="1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Estadístico</a:t>
            </a:r>
            <a:r>
              <a:rPr lang="en-US" sz="2000" i="1" dirty="0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 de la USP 2025</a:t>
            </a:r>
          </a:p>
        </p:txBody>
      </p:sp>
      <p:sp>
        <p:nvSpPr>
          <p:cNvPr id="27" name="Rectangle 1">
            <a:extLst>
              <a:ext uri="{FF2B5EF4-FFF2-40B4-BE49-F238E27FC236}">
                <a16:creationId xmlns:a16="http://schemas.microsoft.com/office/drawing/2014/main" id="{4CE3A3DD-41E7-9AE9-3C33-68027C6DC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495" y="1913719"/>
            <a:ext cx="14386631" cy="77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ES" sz="4800" dirty="0"/>
              <a:t> 43 unidades de enseñanza e investigación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s-ES" sz="4800" dirty="0"/>
              <a:t> 5 institutos especializados</a:t>
            </a:r>
            <a:br>
              <a:rPr lang="es-ES" sz="4800" dirty="0"/>
            </a:br>
            <a:r>
              <a:rPr lang="es-ES" sz="4800" dirty="0"/>
              <a:t>• 4 hospitales públicos afiliados</a:t>
            </a:r>
            <a:br>
              <a:rPr lang="es-ES" sz="4800" dirty="0"/>
            </a:br>
            <a:r>
              <a:rPr lang="es-ES" sz="4800" dirty="0"/>
              <a:t>• 48 bibliotecas (físicas y digitales)</a:t>
            </a:r>
            <a:br>
              <a:rPr lang="es-ES" sz="4800" dirty="0"/>
            </a:br>
            <a:r>
              <a:rPr lang="es-ES" sz="4800" dirty="0"/>
              <a:t>• Más de 12.500 profesionales técnicos y administrativos</a:t>
            </a:r>
            <a:br>
              <a:rPr lang="es-ES" sz="4800" dirty="0"/>
            </a:br>
            <a:r>
              <a:rPr lang="es-ES" sz="4800" dirty="0"/>
              <a:t>• Más de 6.000 docentes (89% a tiempo completo)</a:t>
            </a:r>
            <a:endParaRPr kumimoji="0" lang="pt-BR" altLang="pt-BR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656006" y="0"/>
            <a:ext cx="17631994" cy="10287000"/>
            <a:chOff x="0" y="0"/>
            <a:chExt cx="23711472" cy="158155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711536" cy="15815563"/>
            </a:xfrm>
            <a:custGeom>
              <a:avLst/>
              <a:gdLst/>
              <a:ahLst/>
              <a:cxnLst/>
              <a:rect l="l" t="t" r="r" b="b"/>
              <a:pathLst>
                <a:path w="23711536" h="15815563">
                  <a:moveTo>
                    <a:pt x="0" y="0"/>
                  </a:moveTo>
                  <a:lnTo>
                    <a:pt x="23711536" y="0"/>
                  </a:lnTo>
                  <a:lnTo>
                    <a:pt x="23711536" y="15815563"/>
                  </a:lnTo>
                  <a:lnTo>
                    <a:pt x="0" y="15815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251785" y="373647"/>
            <a:ext cx="16731414" cy="1272388"/>
          </a:xfrm>
          <a:custGeom>
            <a:avLst/>
            <a:gdLst/>
            <a:ahLst/>
            <a:cxnLst/>
            <a:rect l="l" t="t" r="r" b="b"/>
            <a:pathLst>
              <a:path w="10909297" h="1272388">
                <a:moveTo>
                  <a:pt x="0" y="0"/>
                </a:moveTo>
                <a:lnTo>
                  <a:pt x="10909297" y="0"/>
                </a:lnTo>
                <a:lnTo>
                  <a:pt x="10909297" y="1272387"/>
                </a:lnTo>
                <a:lnTo>
                  <a:pt x="0" y="12723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756058" y="762000"/>
            <a:ext cx="14017342" cy="1410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47"/>
              </a:lnSpc>
            </a:pPr>
            <a:r>
              <a:rPr lang="en-US" sz="4997" b="1" spc="-99" dirty="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UNIDADES DE ENSEÑANZA E INVESTIGACIÓN</a:t>
            </a:r>
          </a:p>
          <a:p>
            <a:pPr algn="l">
              <a:lnSpc>
                <a:spcPts val="5547"/>
              </a:lnSpc>
            </a:pPr>
            <a:endParaRPr lang="en-US" sz="4997" b="1" spc="-99" dirty="0">
              <a:solidFill>
                <a:srgbClr val="FBB421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251784" y="1640138"/>
            <a:ext cx="16731415" cy="8377314"/>
          </a:xfrm>
          <a:custGeom>
            <a:avLst/>
            <a:gdLst/>
            <a:ahLst/>
            <a:cxnLst/>
            <a:rect l="l" t="t" r="r" b="b"/>
            <a:pathLst>
              <a:path w="16230600" h="8377314">
                <a:moveTo>
                  <a:pt x="0" y="0"/>
                </a:moveTo>
                <a:lnTo>
                  <a:pt x="16230600" y="0"/>
                </a:lnTo>
                <a:lnTo>
                  <a:pt x="16230600" y="8377314"/>
                </a:lnTo>
                <a:lnTo>
                  <a:pt x="0" y="837731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993992" y="1983153"/>
            <a:ext cx="3991146" cy="550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7"/>
              </a:lnSpc>
            </a:pPr>
            <a:r>
              <a:rPr lang="en-US" sz="3997" b="1" spc="-79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SÃO PAULO</a:t>
            </a:r>
          </a:p>
        </p:txBody>
      </p:sp>
      <p:grpSp>
        <p:nvGrpSpPr>
          <p:cNvPr id="6" name="Group 10">
            <a:extLst>
              <a:ext uri="{FF2B5EF4-FFF2-40B4-BE49-F238E27FC236}">
                <a16:creationId xmlns:a16="http://schemas.microsoft.com/office/drawing/2014/main" id="{57B2FBBB-19C1-1856-6C28-471F474EB1F4}"/>
              </a:ext>
            </a:extLst>
          </p:cNvPr>
          <p:cNvGrpSpPr/>
          <p:nvPr/>
        </p:nvGrpSpPr>
        <p:grpSpPr>
          <a:xfrm>
            <a:off x="0" y="-669"/>
            <a:ext cx="533400" cy="10288366"/>
            <a:chOff x="0" y="184150"/>
            <a:chExt cx="368300" cy="14491970"/>
          </a:xfrm>
          <a:solidFill>
            <a:schemeClr val="accent5">
              <a:lumMod val="75000"/>
            </a:schemeClr>
          </a:solidFill>
        </p:grpSpPr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75AF7ADD-1383-E042-2C7E-2570CD68DEF8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10">
            <a:extLst>
              <a:ext uri="{FF2B5EF4-FFF2-40B4-BE49-F238E27FC236}">
                <a16:creationId xmlns:a16="http://schemas.microsoft.com/office/drawing/2014/main" id="{9E576430-EF87-36F6-C873-CD0AFC8FB788}"/>
              </a:ext>
            </a:extLst>
          </p:cNvPr>
          <p:cNvGrpSpPr/>
          <p:nvPr/>
        </p:nvGrpSpPr>
        <p:grpSpPr>
          <a:xfrm>
            <a:off x="1066800" y="-669"/>
            <a:ext cx="533400" cy="10288366"/>
            <a:chOff x="0" y="184150"/>
            <a:chExt cx="368300" cy="14491970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79803BDB-4D78-45FA-F6C3-87DDA38ECB08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8344291F-44C9-37A3-6641-FC7957DE8C23}"/>
              </a:ext>
            </a:extLst>
          </p:cNvPr>
          <p:cNvGrpSpPr/>
          <p:nvPr/>
        </p:nvGrpSpPr>
        <p:grpSpPr>
          <a:xfrm>
            <a:off x="533400" y="-669"/>
            <a:ext cx="533400" cy="10288366"/>
            <a:chOff x="0" y="184150"/>
            <a:chExt cx="368300" cy="1449197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8B660D18-101F-8557-1D65-898E39ADC6E2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06C46D8-6FE6-435E-AE07-10117E6C1EBC}"/>
              </a:ext>
            </a:extLst>
          </p:cNvPr>
          <p:cNvSpPr txBox="1"/>
          <p:nvPr/>
        </p:nvSpPr>
        <p:spPr>
          <a:xfrm>
            <a:off x="1785185" y="2892415"/>
            <a:ext cx="8702410" cy="6632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Centro de Biología Marina (</a:t>
            </a:r>
            <a:r>
              <a:rPr lang="es-ES" sz="2500" b="1" i="0" dirty="0" err="1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CEBIMar</a:t>
            </a: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Escuela de Artes, Ciencias y Humanidades (EACH)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Escuela de Comunicación y Artes (ECA)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Escuela de Educación Física y Deporte (EEFE)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Escuela de Enfermería (EE)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Escuela Politécnica (EP)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Arquitectura, Urbanismo y Diseño (FAU)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Derecho (FD)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Economía, Administración, Contabilidad y Ciencias Actuariales (FEA)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Educación (FE)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Filosofía, Letras y Ciencias Humanas (FFLCH)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Medicina (FM)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Medicina Veterinaria y Zootecnia (FMVZ)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Odontología (FO)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Salud Pública (FSP)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D44D3B1-C4D9-473E-8ED8-80A5F0DCC0D4}"/>
              </a:ext>
            </a:extLst>
          </p:cNvPr>
          <p:cNvSpPr txBox="1"/>
          <p:nvPr/>
        </p:nvSpPr>
        <p:spPr>
          <a:xfrm>
            <a:off x="10487596" y="2949943"/>
            <a:ext cx="8638604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Instituto de </a:t>
            </a:r>
            <a:r>
              <a:rPr lang="pt-BR" sz="2500" b="1" i="0" dirty="0" err="1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Astronomía</a:t>
            </a: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, Geofísica y </a:t>
            </a:r>
            <a:r>
              <a:rPr lang="pt-BR" sz="2500" b="1" i="0" dirty="0" err="1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Ciencias</a:t>
            </a: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Atmosféricas (IAG)</a:t>
            </a:r>
            <a:endParaRPr lang="pt-BR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Instituto de </a:t>
            </a:r>
            <a:r>
              <a:rPr lang="pt-BR" sz="2500" b="1" i="0" dirty="0" err="1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Biociencias</a:t>
            </a: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(IB)</a:t>
            </a:r>
            <a:endParaRPr lang="pt-BR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Instituto de </a:t>
            </a:r>
            <a:r>
              <a:rPr lang="pt-BR" sz="2500" b="1" i="0" dirty="0" err="1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Ciencias</a:t>
            </a: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Biomédicas (ICB)</a:t>
            </a:r>
            <a:endParaRPr lang="pt-BR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Instituto de </a:t>
            </a:r>
            <a:r>
              <a:rPr lang="pt-BR" sz="2500" b="1" i="0" dirty="0" err="1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Energía</a:t>
            </a: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y </a:t>
            </a:r>
            <a:r>
              <a:rPr lang="pt-BR" sz="2500" b="1" i="0" dirty="0" err="1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Medio</a:t>
            </a: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Ambiente (IEE)</a:t>
            </a:r>
            <a:endParaRPr lang="pt-BR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Instituto de </a:t>
            </a:r>
            <a:r>
              <a:rPr lang="pt-BR" sz="2500" b="1" i="0" dirty="0" err="1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Estudios</a:t>
            </a: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pt-BR" sz="2500" b="1" i="0" dirty="0" err="1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Avanzados</a:t>
            </a: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(IEA)</a:t>
            </a:r>
            <a:endParaRPr lang="pt-BR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Instituto de </a:t>
            </a:r>
            <a:r>
              <a:rPr lang="pt-BR" sz="2500" b="1" i="0" dirty="0" err="1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Estudios</a:t>
            </a: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pt-BR" sz="2500" b="1" i="0" dirty="0" err="1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Brasileños</a:t>
            </a: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(IEB)</a:t>
            </a:r>
            <a:endParaRPr lang="pt-BR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Instituto de Física (IF)</a:t>
            </a:r>
            <a:endParaRPr lang="pt-BR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Instituto de </a:t>
            </a:r>
            <a:r>
              <a:rPr lang="pt-BR" sz="2500" b="1" i="0" dirty="0" err="1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Geociencias</a:t>
            </a: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(</a:t>
            </a:r>
            <a:r>
              <a:rPr lang="pt-BR" sz="2500" b="1" i="0" dirty="0" err="1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IGc</a:t>
            </a: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)</a:t>
            </a:r>
            <a:endParaRPr lang="pt-BR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Instituto de Matemáticas y Estadística (IME)</a:t>
            </a:r>
            <a:endParaRPr lang="pt-BR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Instituto de </a:t>
            </a:r>
            <a:r>
              <a:rPr lang="pt-BR" sz="2500" b="1" i="0" dirty="0" err="1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Oceanografía</a:t>
            </a: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(IO)</a:t>
            </a:r>
            <a:endParaRPr lang="pt-BR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Instituto de </a:t>
            </a:r>
            <a:r>
              <a:rPr lang="pt-BR" sz="2500" b="1" i="0" dirty="0" err="1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Psicología</a:t>
            </a: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(IP)</a:t>
            </a:r>
            <a:endParaRPr lang="pt-BR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Instituto de Química (IQ)</a:t>
            </a:r>
            <a:endParaRPr lang="pt-BR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Instituto de Relaciones Internacionales (IRI)</a:t>
            </a:r>
            <a:endParaRPr lang="pt-BR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25235" y="8056893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647704" y="-669"/>
            <a:ext cx="17641519" cy="10287669"/>
            <a:chOff x="0" y="0"/>
            <a:chExt cx="23509326" cy="1552879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509351" cy="15528798"/>
            </a:xfrm>
            <a:custGeom>
              <a:avLst/>
              <a:gdLst/>
              <a:ahLst/>
              <a:cxnLst/>
              <a:rect l="l" t="t" r="r" b="b"/>
              <a:pathLst>
                <a:path w="23509351" h="15528798">
                  <a:moveTo>
                    <a:pt x="0" y="0"/>
                  </a:moveTo>
                  <a:lnTo>
                    <a:pt x="23509351" y="0"/>
                  </a:lnTo>
                  <a:lnTo>
                    <a:pt x="23509351" y="15528798"/>
                  </a:lnTo>
                  <a:lnTo>
                    <a:pt x="0" y="15528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49" b="-449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1253519" y="303352"/>
            <a:ext cx="16706960" cy="1272388"/>
          </a:xfrm>
          <a:custGeom>
            <a:avLst/>
            <a:gdLst/>
            <a:ahLst/>
            <a:cxnLst/>
            <a:rect l="l" t="t" r="r" b="b"/>
            <a:pathLst>
              <a:path w="10909297" h="1272388">
                <a:moveTo>
                  <a:pt x="0" y="0"/>
                </a:moveTo>
                <a:lnTo>
                  <a:pt x="10909296" y="0"/>
                </a:lnTo>
                <a:lnTo>
                  <a:pt x="10909296" y="1272388"/>
                </a:lnTo>
                <a:lnTo>
                  <a:pt x="0" y="12723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53518" y="1569834"/>
            <a:ext cx="9092443" cy="5210489"/>
          </a:xfrm>
          <a:custGeom>
            <a:avLst/>
            <a:gdLst/>
            <a:ahLst/>
            <a:cxnLst/>
            <a:rect l="l" t="t" r="r" b="b"/>
            <a:pathLst>
              <a:path w="8433778" h="5210489">
                <a:moveTo>
                  <a:pt x="0" y="0"/>
                </a:moveTo>
                <a:lnTo>
                  <a:pt x="8433777" y="0"/>
                </a:lnTo>
                <a:lnTo>
                  <a:pt x="8433777" y="5210490"/>
                </a:lnTo>
                <a:lnTo>
                  <a:pt x="0" y="52104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0402809" y="1569834"/>
            <a:ext cx="7548066" cy="4043020"/>
          </a:xfrm>
          <a:custGeom>
            <a:avLst/>
            <a:gdLst/>
            <a:ahLst/>
            <a:cxnLst/>
            <a:rect l="l" t="t" r="r" b="b"/>
            <a:pathLst>
              <a:path w="7530274" h="4043020">
                <a:moveTo>
                  <a:pt x="0" y="0"/>
                </a:moveTo>
                <a:lnTo>
                  <a:pt x="7530275" y="0"/>
                </a:lnTo>
                <a:lnTo>
                  <a:pt x="7530275" y="4043020"/>
                </a:lnTo>
                <a:lnTo>
                  <a:pt x="0" y="40430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347865" y="6713724"/>
            <a:ext cx="8980243" cy="1657693"/>
          </a:xfrm>
          <a:custGeom>
            <a:avLst/>
            <a:gdLst/>
            <a:ahLst/>
            <a:cxnLst/>
            <a:rect l="l" t="t" r="r" b="b"/>
            <a:pathLst>
              <a:path w="8504634" h="1657693">
                <a:moveTo>
                  <a:pt x="0" y="0"/>
                </a:moveTo>
                <a:lnTo>
                  <a:pt x="8504634" y="0"/>
                </a:lnTo>
                <a:lnTo>
                  <a:pt x="8504634" y="1657693"/>
                </a:lnTo>
                <a:lnTo>
                  <a:pt x="0" y="165769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19" name="Freeform 19"/>
          <p:cNvSpPr/>
          <p:nvPr/>
        </p:nvSpPr>
        <p:spPr>
          <a:xfrm>
            <a:off x="1365719" y="8315058"/>
            <a:ext cx="8980242" cy="1668590"/>
          </a:xfrm>
          <a:custGeom>
            <a:avLst/>
            <a:gdLst/>
            <a:ahLst/>
            <a:cxnLst/>
            <a:rect l="l" t="t" r="r" b="b"/>
            <a:pathLst>
              <a:path w="8504634" h="1552842">
                <a:moveTo>
                  <a:pt x="0" y="0"/>
                </a:moveTo>
                <a:lnTo>
                  <a:pt x="8504634" y="0"/>
                </a:lnTo>
                <a:lnTo>
                  <a:pt x="8504634" y="1552842"/>
                </a:lnTo>
                <a:lnTo>
                  <a:pt x="0" y="15528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0393205" y="5524500"/>
            <a:ext cx="7557670" cy="2076536"/>
          </a:xfrm>
          <a:custGeom>
            <a:avLst/>
            <a:gdLst/>
            <a:ahLst/>
            <a:cxnLst/>
            <a:rect l="l" t="t" r="r" b="b"/>
            <a:pathLst>
              <a:path w="7539647" h="2076536">
                <a:moveTo>
                  <a:pt x="0" y="0"/>
                </a:moveTo>
                <a:lnTo>
                  <a:pt x="7539648" y="0"/>
                </a:lnTo>
                <a:lnTo>
                  <a:pt x="7539648" y="2076535"/>
                </a:lnTo>
                <a:lnTo>
                  <a:pt x="0" y="207653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402809" y="7555047"/>
            <a:ext cx="7557670" cy="1548089"/>
          </a:xfrm>
          <a:custGeom>
            <a:avLst/>
            <a:gdLst/>
            <a:ahLst/>
            <a:cxnLst/>
            <a:rect l="l" t="t" r="r" b="b"/>
            <a:pathLst>
              <a:path w="7530046" h="1548089">
                <a:moveTo>
                  <a:pt x="0" y="0"/>
                </a:moveTo>
                <a:lnTo>
                  <a:pt x="7530046" y="0"/>
                </a:lnTo>
                <a:lnTo>
                  <a:pt x="7530046" y="1548088"/>
                </a:lnTo>
                <a:lnTo>
                  <a:pt x="0" y="154808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661046" y="1931899"/>
            <a:ext cx="4233196" cy="550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7"/>
              </a:lnSpc>
            </a:pPr>
            <a:r>
              <a:rPr lang="en-US" sz="3997" b="1" spc="-79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RIBEIRÃO PRETO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13280" y="2644502"/>
            <a:ext cx="8116520" cy="3660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Escuela de Educación Física y Deporte (EEFERP)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Escuela de Enfermería (EERP)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Ciencias Farmacéuticas (FCFRP)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Derecho (FDRP)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Economía, Administración y Contabilidad (FEARP)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Filosofía, Ciencias y Letras (FFCLRP)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Medicina (FMRP)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Odontología (FORP)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379" lvl="2" indent="-190460" algn="l">
              <a:lnSpc>
                <a:spcPts val="1249"/>
              </a:lnSpc>
            </a:pPr>
            <a:endParaRPr lang="en-US" sz="2500" b="1" spc="-49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Open Sans 1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661046" y="7032069"/>
            <a:ext cx="4233196" cy="550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7"/>
              </a:lnSpc>
            </a:pPr>
            <a:r>
              <a:rPr lang="en-US" sz="3997" b="1" spc="-7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PIRACICABA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56058" y="7544486"/>
            <a:ext cx="8572050" cy="9367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4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Centro de Energía Nuclear en la Agricultura (CENA)</a:t>
            </a:r>
            <a:endParaRPr lang="es-ES" sz="24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4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Escuela Superior de Agricultura </a:t>
            </a:r>
            <a:r>
              <a:rPr lang="es-ES" sz="2400" b="1" i="0" dirty="0" err="1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Luiz</a:t>
            </a:r>
            <a:r>
              <a:rPr lang="es-ES" sz="24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 de Queiroz (ESALQ)</a:t>
            </a:r>
            <a:endParaRPr lang="es-ES" sz="24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379" lvl="2" indent="-190460" algn="l">
              <a:lnSpc>
                <a:spcPts val="1249"/>
              </a:lnSpc>
            </a:pPr>
            <a:endParaRPr lang="en-US" sz="2499" b="1" spc="-49" dirty="0">
              <a:solidFill>
                <a:srgbClr val="FFFFFF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Open Sans 1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683920" y="8577761"/>
            <a:ext cx="4233196" cy="550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7"/>
              </a:lnSpc>
            </a:pPr>
            <a:r>
              <a:rPr lang="en-US" sz="3997" b="1" spc="-7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PIRASSUNUNGA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756058" y="9130965"/>
            <a:ext cx="9198512" cy="1148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4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Medicina Veterinaria y Zootecnia (FMVZ)</a:t>
            </a:r>
            <a:endParaRPr lang="es-ES" sz="24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4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Zootecnia e Ingeniería de Alimentos (FZEA)</a:t>
            </a:r>
            <a:endParaRPr lang="es-ES" sz="24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60070" lvl="2" indent="-186690" algn="l">
              <a:lnSpc>
                <a:spcPts val="3087"/>
              </a:lnSpc>
              <a:buFont typeface="Arial"/>
              <a:buChar char="⚬"/>
            </a:pPr>
            <a:endParaRPr lang="en-US" sz="2450" b="1" spc="-49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0627027" y="1907191"/>
            <a:ext cx="4233196" cy="550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7"/>
              </a:lnSpc>
            </a:pPr>
            <a:r>
              <a:rPr lang="en-US" sz="3997" b="1" spc="-7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SÃO CARLOS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627027" y="2647295"/>
            <a:ext cx="7371092" cy="25064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Escuela de Ingeniería (EESC)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Instituto de Arquitectura y Urbanismo (IAU)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Instituto de Ciencias Matemáticas y de la Computación (ICMC)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Instituto de Física (IFSC)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Instituto de Química (IQSC)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379" lvl="2" indent="-190460" algn="l">
              <a:lnSpc>
                <a:spcPts val="1249"/>
              </a:lnSpc>
            </a:pPr>
            <a:endParaRPr lang="en-US" sz="2499" b="1" spc="-49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0337711" y="5753100"/>
            <a:ext cx="4233196" cy="550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7"/>
              </a:lnSpc>
            </a:pPr>
            <a:r>
              <a:rPr lang="en-US" sz="3997" b="1" spc="-7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BAURU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650341" y="6417192"/>
            <a:ext cx="8186156" cy="967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Medicina (FMBRU)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Facultad de Odontología (FOB)</a:t>
            </a:r>
            <a:endParaRPr lang="es-ES" sz="250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571379" lvl="2" indent="-190460" algn="l">
              <a:lnSpc>
                <a:spcPts val="1249"/>
              </a:lnSpc>
            </a:pPr>
            <a:endParaRPr lang="en-US" sz="2499" b="1" spc="-49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0627027" y="7806292"/>
            <a:ext cx="4233196" cy="550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37"/>
              </a:lnSpc>
            </a:pPr>
            <a:r>
              <a:rPr lang="en-US" sz="3997" b="1" spc="-7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LORENA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242651" y="8498617"/>
            <a:ext cx="8186156" cy="380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0919" lvl="2" algn="l">
              <a:lnSpc>
                <a:spcPts val="3149"/>
              </a:lnSpc>
            </a:pPr>
            <a:r>
              <a:rPr lang="es-ES" sz="2500" b="1" i="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.Escuela </a:t>
            </a:r>
            <a:r>
              <a:rPr lang="pt-BR" sz="2500" b="1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de Ingeniería (EEL)</a:t>
            </a:r>
          </a:p>
        </p:txBody>
      </p:sp>
      <p:grpSp>
        <p:nvGrpSpPr>
          <p:cNvPr id="6" name="Group 10">
            <a:extLst>
              <a:ext uri="{FF2B5EF4-FFF2-40B4-BE49-F238E27FC236}">
                <a16:creationId xmlns:a16="http://schemas.microsoft.com/office/drawing/2014/main" id="{2BC7FA7D-C6DB-5115-DD3C-CB7CB8DBF87F}"/>
              </a:ext>
            </a:extLst>
          </p:cNvPr>
          <p:cNvGrpSpPr/>
          <p:nvPr/>
        </p:nvGrpSpPr>
        <p:grpSpPr>
          <a:xfrm>
            <a:off x="0" y="-669"/>
            <a:ext cx="533400" cy="10288366"/>
            <a:chOff x="0" y="184150"/>
            <a:chExt cx="368300" cy="14491970"/>
          </a:xfrm>
          <a:solidFill>
            <a:schemeClr val="accent5">
              <a:lumMod val="75000"/>
            </a:schemeClr>
          </a:solidFill>
        </p:grpSpPr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4F46624B-0331-384F-755A-C1EBC9B4DE9B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10">
            <a:extLst>
              <a:ext uri="{FF2B5EF4-FFF2-40B4-BE49-F238E27FC236}">
                <a16:creationId xmlns:a16="http://schemas.microsoft.com/office/drawing/2014/main" id="{A19B2B00-0DEA-DE72-E2FE-947FD6B63AE8}"/>
              </a:ext>
            </a:extLst>
          </p:cNvPr>
          <p:cNvGrpSpPr/>
          <p:nvPr/>
        </p:nvGrpSpPr>
        <p:grpSpPr>
          <a:xfrm>
            <a:off x="1066800" y="-669"/>
            <a:ext cx="533400" cy="10288366"/>
            <a:chOff x="0" y="184150"/>
            <a:chExt cx="368300" cy="14491970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554653B4-5379-D66E-D1C7-D788CFE049FB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E20238AC-5996-944E-E257-89B92BD488C7}"/>
              </a:ext>
            </a:extLst>
          </p:cNvPr>
          <p:cNvGrpSpPr/>
          <p:nvPr/>
        </p:nvGrpSpPr>
        <p:grpSpPr>
          <a:xfrm>
            <a:off x="533400" y="-669"/>
            <a:ext cx="533400" cy="10288366"/>
            <a:chOff x="0" y="184150"/>
            <a:chExt cx="368300" cy="1449197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32FE5736-975C-B778-6350-DF155E35962C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34" name="TextBox 15">
            <a:extLst>
              <a:ext uri="{FF2B5EF4-FFF2-40B4-BE49-F238E27FC236}">
                <a16:creationId xmlns:a16="http://schemas.microsoft.com/office/drawing/2014/main" id="{68D192A5-4BBB-4DCC-922B-D6F97A1F08B2}"/>
              </a:ext>
            </a:extLst>
          </p:cNvPr>
          <p:cNvSpPr txBox="1"/>
          <p:nvPr/>
        </p:nvSpPr>
        <p:spPr>
          <a:xfrm>
            <a:off x="1756058" y="762000"/>
            <a:ext cx="14017342" cy="1410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47"/>
              </a:lnSpc>
            </a:pPr>
            <a:r>
              <a:rPr lang="en-US" sz="4997" b="1" spc="-99" dirty="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UNIDADES DE ENSEÑANZA E INVESTIGACIÓN</a:t>
            </a:r>
          </a:p>
          <a:p>
            <a:pPr algn="l">
              <a:lnSpc>
                <a:spcPts val="5547"/>
              </a:lnSpc>
            </a:pPr>
            <a:endParaRPr lang="en-US" sz="4997" b="1" spc="-99" dirty="0">
              <a:solidFill>
                <a:srgbClr val="FBB421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353"/>
            <a:ext cx="18288000" cy="3111598"/>
            <a:chOff x="0" y="0"/>
            <a:chExt cx="24384000" cy="41487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4148836"/>
            </a:xfrm>
            <a:custGeom>
              <a:avLst/>
              <a:gdLst/>
              <a:ahLst/>
              <a:cxnLst/>
              <a:rect l="l" t="t" r="r" b="b"/>
              <a:pathLst>
                <a:path w="24384000" h="4148836">
                  <a:moveTo>
                    <a:pt x="0" y="0"/>
                  </a:moveTo>
                  <a:lnTo>
                    <a:pt x="24384000" y="0"/>
                  </a:lnTo>
                  <a:lnTo>
                    <a:pt x="24384000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381000" y="-1495"/>
            <a:ext cx="318002" cy="3111598"/>
            <a:chOff x="0" y="0"/>
            <a:chExt cx="424002" cy="41487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4053" cy="4148836"/>
            </a:xfrm>
            <a:custGeom>
              <a:avLst/>
              <a:gdLst/>
              <a:ahLst/>
              <a:cxnLst/>
              <a:rect l="l" t="t" r="r" b="b"/>
              <a:pathLst>
                <a:path w="424053" h="4148836">
                  <a:moveTo>
                    <a:pt x="0" y="0"/>
                  </a:moveTo>
                  <a:lnTo>
                    <a:pt x="424053" y="0"/>
                  </a:lnTo>
                  <a:lnTo>
                    <a:pt x="424053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0" y="-1495"/>
            <a:ext cx="425996" cy="3111598"/>
            <a:chOff x="0" y="0"/>
            <a:chExt cx="567995" cy="414879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67944" cy="4148836"/>
            </a:xfrm>
            <a:custGeom>
              <a:avLst/>
              <a:gdLst/>
              <a:ahLst/>
              <a:cxnLst/>
              <a:rect l="l" t="t" r="r" b="b"/>
              <a:pathLst>
                <a:path w="567944" h="4148836">
                  <a:moveTo>
                    <a:pt x="0" y="0"/>
                  </a:moveTo>
                  <a:lnTo>
                    <a:pt x="567944" y="0"/>
                  </a:lnTo>
                  <a:lnTo>
                    <a:pt x="567944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461021" y="469354"/>
            <a:ext cx="7532551" cy="1924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4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Características</a:t>
            </a:r>
            <a:r>
              <a: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clave de la USP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66174" y="4272029"/>
            <a:ext cx="5110826" cy="1487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35"/>
              </a:lnSpc>
            </a:pPr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0"/>
              </a:rPr>
              <a:t>La USP abarca todas </a:t>
            </a:r>
            <a:r>
              <a:rPr lang="pt-BR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0"/>
              </a:rPr>
              <a:t>las</a:t>
            </a:r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0"/>
              </a:rPr>
              <a:t> </a:t>
            </a:r>
            <a:r>
              <a:rPr lang="pt-BR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0"/>
              </a:rPr>
              <a:t>principales</a:t>
            </a:r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0"/>
              </a:rPr>
              <a:t> áreas académicas a través de sus </a:t>
            </a:r>
            <a:r>
              <a:rPr lang="pt-BR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0"/>
              </a:rPr>
              <a:t>Escuelas</a:t>
            </a:r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0"/>
              </a:rPr>
              <a:t>, </a:t>
            </a:r>
            <a:r>
              <a:rPr lang="pt-BR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0"/>
              </a:rPr>
              <a:t>Facultades</a:t>
            </a:r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0"/>
              </a:rPr>
              <a:t> e Institutos.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Raleway" pitchFamily="2" charset="0"/>
              <a:ea typeface="Raleway"/>
              <a:cs typeface="Raleway"/>
              <a:sym typeface="Raleway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760800" y="3631825"/>
            <a:ext cx="610800" cy="610800"/>
            <a:chOff x="0" y="0"/>
            <a:chExt cx="814400" cy="814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4451" cy="814451"/>
            </a:xfrm>
            <a:custGeom>
              <a:avLst/>
              <a:gdLst/>
              <a:ahLst/>
              <a:cxnLst/>
              <a:rect l="l" t="t" r="r" b="b"/>
              <a:pathLst>
                <a:path w="814451" h="814451">
                  <a:moveTo>
                    <a:pt x="0" y="407162"/>
                  </a:moveTo>
                  <a:cubicBezTo>
                    <a:pt x="0" y="182372"/>
                    <a:pt x="182372" y="0"/>
                    <a:pt x="407162" y="0"/>
                  </a:cubicBezTo>
                  <a:cubicBezTo>
                    <a:pt x="631952" y="0"/>
                    <a:pt x="814451" y="182372"/>
                    <a:pt x="814451" y="407162"/>
                  </a:cubicBezTo>
                  <a:cubicBezTo>
                    <a:pt x="814451" y="631952"/>
                    <a:pt x="632079" y="814451"/>
                    <a:pt x="407162" y="814451"/>
                  </a:cubicBezTo>
                  <a:cubicBezTo>
                    <a:pt x="182245" y="814451"/>
                    <a:pt x="0" y="632079"/>
                    <a:pt x="0" y="407162"/>
                  </a:cubicBez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446384" y="3622300"/>
            <a:ext cx="3464604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600" b="1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Amplia</a:t>
            </a:r>
            <a:endParaRPr lang="en-US" sz="3600" b="1" dirty="0">
              <a:solidFill>
                <a:srgbClr val="59595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35212" y="3622300"/>
            <a:ext cx="310153" cy="433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1"/>
              </a:lnSpc>
            </a:pPr>
            <a:r>
              <a:rPr lang="en-US" sz="3617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595267" y="4272029"/>
            <a:ext cx="4693141" cy="1487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35"/>
              </a:lnSpc>
            </a:pPr>
            <a:r>
              <a:rPr lang="es-E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0"/>
              </a:rPr>
              <a:t>La USP es responsable de aproximadamente el 18 % de la producción científica de Brasil.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Raleway" pitchFamily="2" charset="0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6858000" y="3631825"/>
            <a:ext cx="610800" cy="610800"/>
            <a:chOff x="0" y="0"/>
            <a:chExt cx="814400" cy="8144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4451" cy="814451"/>
            </a:xfrm>
            <a:custGeom>
              <a:avLst/>
              <a:gdLst/>
              <a:ahLst/>
              <a:cxnLst/>
              <a:rect l="l" t="t" r="r" b="b"/>
              <a:pathLst>
                <a:path w="814451" h="814451">
                  <a:moveTo>
                    <a:pt x="0" y="407162"/>
                  </a:moveTo>
                  <a:cubicBezTo>
                    <a:pt x="0" y="182372"/>
                    <a:pt x="182372" y="0"/>
                    <a:pt x="407162" y="0"/>
                  </a:cubicBezTo>
                  <a:cubicBezTo>
                    <a:pt x="631952" y="0"/>
                    <a:pt x="814451" y="182372"/>
                    <a:pt x="814451" y="407162"/>
                  </a:cubicBezTo>
                  <a:cubicBezTo>
                    <a:pt x="814451" y="631952"/>
                    <a:pt x="632079" y="814451"/>
                    <a:pt x="407162" y="814451"/>
                  </a:cubicBezTo>
                  <a:cubicBezTo>
                    <a:pt x="182245" y="814451"/>
                    <a:pt x="0" y="632079"/>
                    <a:pt x="0" y="407162"/>
                  </a:cubicBez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7595267" y="3631825"/>
            <a:ext cx="3882171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600" b="1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Alto </a:t>
            </a:r>
            <a:r>
              <a:rPr lang="en-US" sz="3600" b="1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Rendimiento</a:t>
            </a:r>
            <a:endParaRPr lang="en-US" sz="3600" b="1" dirty="0">
              <a:solidFill>
                <a:srgbClr val="59595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045999" y="3622300"/>
            <a:ext cx="310153" cy="433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1"/>
              </a:lnSpc>
            </a:pPr>
            <a:r>
              <a:rPr lang="en-US" sz="3617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611748" y="4272029"/>
            <a:ext cx="429525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35"/>
              </a:lnSpc>
            </a:pPr>
            <a:r>
              <a:rPr lang="es-E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0"/>
              </a:rPr>
              <a:t>La USP ofrece educación gratuita y de alta calidad a todos los estudiantes.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Raleway" pitchFamily="2" charset="0"/>
              <a:ea typeface="Raleway"/>
              <a:cs typeface="Raleway"/>
              <a:sym typeface="Raleway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12889182" y="3631825"/>
            <a:ext cx="610800" cy="610800"/>
            <a:chOff x="0" y="0"/>
            <a:chExt cx="814400" cy="8144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4451" cy="814451"/>
            </a:xfrm>
            <a:custGeom>
              <a:avLst/>
              <a:gdLst/>
              <a:ahLst/>
              <a:cxnLst/>
              <a:rect l="l" t="t" r="r" b="b"/>
              <a:pathLst>
                <a:path w="814451" h="814451">
                  <a:moveTo>
                    <a:pt x="0" y="407162"/>
                  </a:moveTo>
                  <a:cubicBezTo>
                    <a:pt x="0" y="182372"/>
                    <a:pt x="182372" y="0"/>
                    <a:pt x="407162" y="0"/>
                  </a:cubicBezTo>
                  <a:cubicBezTo>
                    <a:pt x="631952" y="0"/>
                    <a:pt x="814451" y="182372"/>
                    <a:pt x="814451" y="407162"/>
                  </a:cubicBezTo>
                  <a:cubicBezTo>
                    <a:pt x="814451" y="631952"/>
                    <a:pt x="632079" y="814451"/>
                    <a:pt x="407162" y="814451"/>
                  </a:cubicBezTo>
                  <a:cubicBezTo>
                    <a:pt x="182245" y="814451"/>
                    <a:pt x="0" y="632079"/>
                    <a:pt x="0" y="407162"/>
                  </a:cubicBez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23" name="TextBox 23"/>
          <p:cNvSpPr txBox="1"/>
          <p:nvPr/>
        </p:nvSpPr>
        <p:spPr>
          <a:xfrm>
            <a:off x="13611730" y="3631825"/>
            <a:ext cx="3464604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600" b="1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Gratuita</a:t>
            </a:r>
            <a:endParaRPr lang="en-US" sz="3600" b="1" dirty="0">
              <a:solidFill>
                <a:srgbClr val="59595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3081749" y="3584200"/>
            <a:ext cx="238571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1"/>
              </a:lnSpc>
            </a:pPr>
            <a:r>
              <a:rPr lang="en-US" sz="3518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66174" y="7165538"/>
            <a:ext cx="4685650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35"/>
              </a:lnSpc>
            </a:pPr>
            <a:r>
              <a:rPr lang="pt-B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0"/>
              </a:rPr>
              <a:t>La USP abarca aproximadamente 76.440.000 m².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Raleway" pitchFamily="2" charset="0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762000" y="6468618"/>
            <a:ext cx="610800" cy="610800"/>
            <a:chOff x="0" y="0"/>
            <a:chExt cx="814400" cy="8144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4451" cy="814451"/>
            </a:xfrm>
            <a:custGeom>
              <a:avLst/>
              <a:gdLst/>
              <a:ahLst/>
              <a:cxnLst/>
              <a:rect l="l" t="t" r="r" b="b"/>
              <a:pathLst>
                <a:path w="814451" h="814451">
                  <a:moveTo>
                    <a:pt x="0" y="407162"/>
                  </a:moveTo>
                  <a:cubicBezTo>
                    <a:pt x="0" y="182372"/>
                    <a:pt x="182372" y="0"/>
                    <a:pt x="407162" y="0"/>
                  </a:cubicBezTo>
                  <a:cubicBezTo>
                    <a:pt x="631952" y="0"/>
                    <a:pt x="814451" y="182372"/>
                    <a:pt x="814451" y="407162"/>
                  </a:cubicBezTo>
                  <a:cubicBezTo>
                    <a:pt x="814451" y="631952"/>
                    <a:pt x="632079" y="814451"/>
                    <a:pt x="407162" y="814451"/>
                  </a:cubicBezTo>
                  <a:cubicBezTo>
                    <a:pt x="182245" y="814451"/>
                    <a:pt x="0" y="632079"/>
                    <a:pt x="0" y="407162"/>
                  </a:cubicBez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28" name="TextBox 28"/>
          <p:cNvSpPr txBox="1"/>
          <p:nvPr/>
        </p:nvSpPr>
        <p:spPr>
          <a:xfrm>
            <a:off x="1456656" y="6530851"/>
            <a:ext cx="4685649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600" b="1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Campus </a:t>
            </a:r>
            <a:r>
              <a:rPr lang="en-US" sz="3600" b="1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Extensos</a:t>
            </a:r>
            <a:endParaRPr lang="en-US" sz="3600" b="1" dirty="0">
              <a:solidFill>
                <a:srgbClr val="59595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914400" y="6417526"/>
            <a:ext cx="310153" cy="433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1"/>
              </a:lnSpc>
            </a:pPr>
            <a:r>
              <a:rPr lang="en-US" sz="3617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4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620000" y="7079418"/>
            <a:ext cx="4815246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5"/>
              </a:lnSpc>
            </a:pPr>
            <a:r>
              <a:rPr lang="es-E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Raleway" pitchFamily="2" charset="0"/>
              </a:rPr>
              <a:t>La USP incluye algunas de las instituciones de educación superior más antiguas del país.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Raleway" pitchFamily="2" charset="0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31" name="Group 31"/>
          <p:cNvGrpSpPr/>
          <p:nvPr/>
        </p:nvGrpSpPr>
        <p:grpSpPr>
          <a:xfrm>
            <a:off x="6858000" y="6437405"/>
            <a:ext cx="610800" cy="610800"/>
            <a:chOff x="0" y="0"/>
            <a:chExt cx="814400" cy="8144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4451" cy="814451"/>
            </a:xfrm>
            <a:custGeom>
              <a:avLst/>
              <a:gdLst/>
              <a:ahLst/>
              <a:cxnLst/>
              <a:rect l="l" t="t" r="r" b="b"/>
              <a:pathLst>
                <a:path w="814451" h="814451">
                  <a:moveTo>
                    <a:pt x="0" y="407162"/>
                  </a:moveTo>
                  <a:cubicBezTo>
                    <a:pt x="0" y="182372"/>
                    <a:pt x="182372" y="0"/>
                    <a:pt x="407162" y="0"/>
                  </a:cubicBezTo>
                  <a:cubicBezTo>
                    <a:pt x="631952" y="0"/>
                    <a:pt x="814451" y="182372"/>
                    <a:pt x="814451" y="407162"/>
                  </a:cubicBezTo>
                  <a:cubicBezTo>
                    <a:pt x="814451" y="631952"/>
                    <a:pt x="632079" y="814451"/>
                    <a:pt x="407162" y="814451"/>
                  </a:cubicBezTo>
                  <a:cubicBezTo>
                    <a:pt x="182245" y="814451"/>
                    <a:pt x="0" y="632079"/>
                    <a:pt x="0" y="407162"/>
                  </a:cubicBez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33" name="TextBox 33"/>
          <p:cNvSpPr txBox="1"/>
          <p:nvPr/>
        </p:nvSpPr>
        <p:spPr>
          <a:xfrm>
            <a:off x="7604793" y="6502641"/>
            <a:ext cx="3464604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600" b="1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Tradicional</a:t>
            </a:r>
            <a:endParaRPr lang="en-US" sz="3600" b="1" dirty="0">
              <a:solidFill>
                <a:srgbClr val="59595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7036474" y="6441653"/>
            <a:ext cx="310153" cy="433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1"/>
              </a:lnSpc>
            </a:pPr>
            <a:r>
              <a:rPr lang="en-US" sz="3617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5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3611748" y="7079418"/>
            <a:ext cx="455825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35"/>
              </a:lnSpc>
            </a:pPr>
            <a:r>
              <a:rPr lang="en-US" sz="2800" b="1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La Universidad </a:t>
            </a:r>
            <a:r>
              <a:rPr lang="en-US" sz="2800" b="1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cuenta</a:t>
            </a:r>
            <a:r>
              <a:rPr lang="en-US" sz="2800" b="1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 con</a:t>
            </a:r>
          </a:p>
          <a:p>
            <a:pPr algn="l">
              <a:lnSpc>
                <a:spcPts val="2935"/>
              </a:lnSpc>
            </a:pPr>
            <a:r>
              <a:rPr lang="en-US" sz="2800" b="1" dirty="0" err="1">
                <a:solidFill>
                  <a:srgbClr val="595959"/>
                </a:solidFill>
                <a:latin typeface="Raleway"/>
                <a:ea typeface="Raleway Bold"/>
                <a:cs typeface="Raleway Bold"/>
                <a:sym typeface="Raleway"/>
              </a:rPr>
              <a:t>autonomía</a:t>
            </a:r>
            <a:r>
              <a:rPr lang="en-US" sz="2800" b="1" dirty="0">
                <a:solidFill>
                  <a:srgbClr val="595959"/>
                </a:solidFill>
                <a:latin typeface="Raleway"/>
                <a:ea typeface="Raleway Bold"/>
                <a:cs typeface="Raleway Bold"/>
                <a:sym typeface="Raleway"/>
              </a:rPr>
              <a:t> </a:t>
            </a:r>
            <a:r>
              <a:rPr lang="en-US" sz="2800" b="1" dirty="0" err="1">
                <a:solidFill>
                  <a:srgbClr val="595959"/>
                </a:solidFill>
                <a:latin typeface="Raleway"/>
                <a:ea typeface="Raleway Bold"/>
                <a:cs typeface="Raleway Bold"/>
                <a:sym typeface="Raleway"/>
              </a:rPr>
              <a:t>financiera</a:t>
            </a:r>
            <a:r>
              <a:rPr lang="en-US" sz="2800" b="1" dirty="0">
                <a:solidFill>
                  <a:srgbClr val="595959"/>
                </a:solidFill>
                <a:latin typeface="Raleway"/>
                <a:ea typeface="Raleway Bold"/>
                <a:cs typeface="Raleway Bold"/>
                <a:sym typeface="Raleway"/>
              </a:rPr>
              <a:t> y </a:t>
            </a:r>
            <a:r>
              <a:rPr lang="en-US" sz="2800" b="1" dirty="0" err="1">
                <a:solidFill>
                  <a:srgbClr val="595959"/>
                </a:solidFill>
                <a:latin typeface="Raleway"/>
                <a:ea typeface="Raleway Bold"/>
                <a:cs typeface="Raleway Bold"/>
                <a:sym typeface="Raleway"/>
              </a:rPr>
              <a:t>administrativa</a:t>
            </a:r>
            <a:r>
              <a:rPr lang="en-US" sz="2800" b="1" dirty="0">
                <a:solidFill>
                  <a:srgbClr val="595959"/>
                </a:solidFill>
                <a:latin typeface="Raleway"/>
                <a:ea typeface="Raleway Bold"/>
                <a:cs typeface="Raleway Bold"/>
                <a:sym typeface="Raleway"/>
              </a:rPr>
              <a:t>.</a:t>
            </a:r>
            <a:endParaRPr lang="en-US" sz="2800" b="1" dirty="0">
              <a:solidFill>
                <a:srgbClr val="595959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36" name="Group 36"/>
          <p:cNvGrpSpPr/>
          <p:nvPr/>
        </p:nvGrpSpPr>
        <p:grpSpPr>
          <a:xfrm>
            <a:off x="12895635" y="6437405"/>
            <a:ext cx="610800" cy="610800"/>
            <a:chOff x="0" y="0"/>
            <a:chExt cx="814400" cy="8144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4451" cy="814451"/>
            </a:xfrm>
            <a:custGeom>
              <a:avLst/>
              <a:gdLst/>
              <a:ahLst/>
              <a:cxnLst/>
              <a:rect l="l" t="t" r="r" b="b"/>
              <a:pathLst>
                <a:path w="814451" h="814451">
                  <a:moveTo>
                    <a:pt x="0" y="407162"/>
                  </a:moveTo>
                  <a:cubicBezTo>
                    <a:pt x="0" y="182372"/>
                    <a:pt x="182372" y="0"/>
                    <a:pt x="407162" y="0"/>
                  </a:cubicBezTo>
                  <a:cubicBezTo>
                    <a:pt x="631952" y="0"/>
                    <a:pt x="814451" y="182372"/>
                    <a:pt x="814451" y="407162"/>
                  </a:cubicBezTo>
                  <a:cubicBezTo>
                    <a:pt x="814451" y="631952"/>
                    <a:pt x="632079" y="814451"/>
                    <a:pt x="407162" y="814451"/>
                  </a:cubicBezTo>
                  <a:cubicBezTo>
                    <a:pt x="182245" y="814451"/>
                    <a:pt x="0" y="632079"/>
                    <a:pt x="0" y="407162"/>
                  </a:cubicBez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38" name="TextBox 38"/>
          <p:cNvSpPr txBox="1"/>
          <p:nvPr/>
        </p:nvSpPr>
        <p:spPr>
          <a:xfrm>
            <a:off x="13620735" y="6470299"/>
            <a:ext cx="3464604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600" b="1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Autónoma</a:t>
            </a:r>
            <a:endParaRPr lang="en-US" sz="3600" b="1" dirty="0">
              <a:solidFill>
                <a:srgbClr val="595959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13062699" y="6448554"/>
            <a:ext cx="310153" cy="433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1"/>
              </a:lnSpc>
            </a:pPr>
            <a:r>
              <a:rPr lang="en-US" sz="3617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6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353"/>
            <a:ext cx="18288000" cy="3111598"/>
            <a:chOff x="0" y="0"/>
            <a:chExt cx="24384000" cy="41487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4148836"/>
            </a:xfrm>
            <a:custGeom>
              <a:avLst/>
              <a:gdLst/>
              <a:ahLst/>
              <a:cxnLst/>
              <a:rect l="l" t="t" r="r" b="b"/>
              <a:pathLst>
                <a:path w="24384000" h="4148836">
                  <a:moveTo>
                    <a:pt x="0" y="0"/>
                  </a:moveTo>
                  <a:lnTo>
                    <a:pt x="24384000" y="0"/>
                  </a:lnTo>
                  <a:lnTo>
                    <a:pt x="24384000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381000" y="0"/>
            <a:ext cx="318002" cy="3111598"/>
            <a:chOff x="0" y="0"/>
            <a:chExt cx="424002" cy="41487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4053" cy="4148836"/>
            </a:xfrm>
            <a:custGeom>
              <a:avLst/>
              <a:gdLst/>
              <a:ahLst/>
              <a:cxnLst/>
              <a:rect l="l" t="t" r="r" b="b"/>
              <a:pathLst>
                <a:path w="424053" h="4148836">
                  <a:moveTo>
                    <a:pt x="0" y="0"/>
                  </a:moveTo>
                  <a:lnTo>
                    <a:pt x="424053" y="0"/>
                  </a:lnTo>
                  <a:lnTo>
                    <a:pt x="424053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425996" cy="3111598"/>
            <a:chOff x="0" y="0"/>
            <a:chExt cx="567995" cy="414879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67944" cy="4148836"/>
            </a:xfrm>
            <a:custGeom>
              <a:avLst/>
              <a:gdLst/>
              <a:ahLst/>
              <a:cxnLst/>
              <a:rect l="l" t="t" r="r" b="b"/>
              <a:pathLst>
                <a:path w="567944" h="4148836">
                  <a:moveTo>
                    <a:pt x="0" y="0"/>
                  </a:moveTo>
                  <a:lnTo>
                    <a:pt x="567944" y="0"/>
                  </a:lnTo>
                  <a:lnTo>
                    <a:pt x="567944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100822" y="1132747"/>
            <a:ext cx="5186553" cy="936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64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Presupuesto</a:t>
            </a:r>
            <a:endParaRPr lang="en-US" sz="6400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816481" y="472663"/>
            <a:ext cx="10620079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16"/>
              </a:lnSpc>
            </a:pPr>
            <a:r>
              <a:rPr lang="es-ES" sz="4000" dirty="0">
                <a:solidFill>
                  <a:schemeClr val="bg1"/>
                </a:solidFill>
              </a:rPr>
              <a:t>El presupuesto de la USP proviene primordialmente del Estado de São Paulo, así como de agencias de financiamiento federales y estatales, empresas y otras fuentes.</a:t>
            </a:r>
            <a:endParaRPr lang="en-US" sz="4000" b="1" dirty="0">
              <a:solidFill>
                <a:schemeClr val="bg1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81000" y="5354237"/>
            <a:ext cx="6279404" cy="705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dirty="0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Estado de São Paulo*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89515" y="3579627"/>
            <a:ext cx="16730341" cy="1425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657"/>
              </a:lnSpc>
            </a:pPr>
            <a:r>
              <a:rPr lang="es-ES" sz="4400" b="1" dirty="0">
                <a:latin typeface="Raleway" pitchFamily="2" charset="0"/>
              </a:rPr>
              <a:t>El presupuesto anual total es de aproximadamente _________ mil millones de dólares.</a:t>
            </a:r>
            <a:endParaRPr lang="en-US" sz="4099" b="1" dirty="0">
              <a:solidFill>
                <a:srgbClr val="1A1A1A"/>
              </a:solidFill>
              <a:latin typeface="Raleway" pitchFamily="2" charset="0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4935200" y="3189956"/>
            <a:ext cx="1764663" cy="1022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6999" b="1" dirty="0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2,24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26196" y="6512295"/>
            <a:ext cx="10927604" cy="1448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s-ES_tradnl" sz="4800" b="1" dirty="0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Agencias</a:t>
            </a:r>
            <a:r>
              <a:rPr lang="en-US" sz="4800" b="1" dirty="0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 de </a:t>
            </a:r>
            <a:r>
              <a:rPr lang="en-US" sz="4800" b="1" dirty="0" err="1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financiamiento</a:t>
            </a:r>
            <a:r>
              <a:rPr lang="en-US" sz="4800" b="1" dirty="0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 federales y </a:t>
            </a:r>
            <a:r>
              <a:rPr lang="en-US" sz="4800" b="1" dirty="0" err="1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estatales</a:t>
            </a:r>
            <a:r>
              <a:rPr lang="en-US" sz="4800" b="1" dirty="0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**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00878" y="8258446"/>
            <a:ext cx="11245105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dirty="0" err="1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Empresas</a:t>
            </a:r>
            <a:r>
              <a:rPr lang="en-US" sz="4800" b="1" dirty="0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 y </a:t>
            </a:r>
            <a:r>
              <a:rPr lang="en-US" sz="4800" b="1" dirty="0" err="1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otras</a:t>
            </a:r>
            <a:r>
              <a:rPr lang="en-US" sz="4800" b="1" dirty="0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4800" b="1" dirty="0" err="1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fuentes</a:t>
            </a:r>
            <a:endParaRPr lang="en-US" sz="4800" b="1" dirty="0">
              <a:solidFill>
                <a:srgbClr val="1094AB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010400" y="5354238"/>
            <a:ext cx="9144000" cy="705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dirty="0">
                <a:solidFill>
                  <a:srgbClr val="FBB421"/>
                </a:solidFill>
                <a:latin typeface="Raleway Bold"/>
                <a:ea typeface="Raleway Bold"/>
                <a:cs typeface="Raleway Bold"/>
                <a:sym typeface="Raleway Bold"/>
              </a:rPr>
              <a:t>1,76 mil </a:t>
            </a:r>
            <a:r>
              <a:rPr lang="en-US" sz="4800" b="1" dirty="0" err="1">
                <a:solidFill>
                  <a:srgbClr val="FBB421"/>
                </a:solidFill>
                <a:latin typeface="Raleway Bold"/>
                <a:ea typeface="Raleway Bold"/>
                <a:cs typeface="Raleway Bold"/>
                <a:sym typeface="Raleway Bold"/>
              </a:rPr>
              <a:t>millones</a:t>
            </a:r>
            <a:r>
              <a:rPr lang="en-US" sz="4800" b="1" dirty="0">
                <a:solidFill>
                  <a:srgbClr val="FBB421"/>
                </a:solidFill>
                <a:latin typeface="Raleway Bold"/>
                <a:ea typeface="Raleway Bold"/>
                <a:cs typeface="Raleway Bold"/>
                <a:sym typeface="Raleway Bold"/>
              </a:rPr>
              <a:t> de </a:t>
            </a:r>
            <a:r>
              <a:rPr lang="en-US" sz="4800" b="1" dirty="0" err="1">
                <a:solidFill>
                  <a:srgbClr val="FBB421"/>
                </a:solidFill>
                <a:latin typeface="Raleway Bold"/>
                <a:ea typeface="Raleway Bold"/>
                <a:cs typeface="Raleway Bold"/>
                <a:sym typeface="Raleway Bold"/>
              </a:rPr>
              <a:t>dólares</a:t>
            </a:r>
            <a:endParaRPr lang="en-US" sz="4800" b="1" dirty="0">
              <a:solidFill>
                <a:srgbClr val="FBB421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871972" y="6512295"/>
            <a:ext cx="8811093" cy="705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dirty="0">
                <a:solidFill>
                  <a:srgbClr val="FBB421"/>
                </a:solidFill>
                <a:latin typeface="Raleway Bold"/>
                <a:ea typeface="Raleway Bold"/>
                <a:cs typeface="Raleway Bold"/>
                <a:sym typeface="Raleway Bold"/>
              </a:rPr>
              <a:t>0,25 mil </a:t>
            </a:r>
            <a:r>
              <a:rPr lang="en-US" sz="4800" b="1" dirty="0" err="1">
                <a:solidFill>
                  <a:srgbClr val="FBB421"/>
                </a:solidFill>
                <a:latin typeface="Raleway Bold"/>
                <a:ea typeface="Raleway Bold"/>
                <a:cs typeface="Raleway Bold"/>
                <a:sym typeface="Raleway Bold"/>
              </a:rPr>
              <a:t>millones</a:t>
            </a:r>
            <a:r>
              <a:rPr lang="en-US" sz="4800" b="1" dirty="0">
                <a:solidFill>
                  <a:srgbClr val="FBB421"/>
                </a:solidFill>
                <a:latin typeface="Raleway Bold"/>
                <a:ea typeface="Raleway Bold"/>
                <a:cs typeface="Raleway Bold"/>
                <a:sym typeface="Raleway Bold"/>
              </a:rPr>
              <a:t> de </a:t>
            </a:r>
            <a:r>
              <a:rPr lang="en-US" sz="4800" b="1" dirty="0" err="1">
                <a:solidFill>
                  <a:srgbClr val="FBB421"/>
                </a:solidFill>
                <a:latin typeface="Raleway Bold"/>
                <a:ea typeface="Raleway Bold"/>
                <a:cs typeface="Raleway Bold"/>
                <a:sym typeface="Raleway Bold"/>
              </a:rPr>
              <a:t>dólares</a:t>
            </a:r>
            <a:endParaRPr lang="en-US" sz="4800" b="1" dirty="0">
              <a:solidFill>
                <a:srgbClr val="FBB421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8109620" y="8264622"/>
            <a:ext cx="8811093" cy="705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dirty="0">
                <a:solidFill>
                  <a:srgbClr val="FBB421"/>
                </a:solidFill>
                <a:latin typeface="Raleway Bold"/>
                <a:ea typeface="Raleway Bold"/>
                <a:cs typeface="Raleway Bold"/>
                <a:sym typeface="Raleway Bold"/>
              </a:rPr>
              <a:t>0,23 mil </a:t>
            </a:r>
            <a:r>
              <a:rPr lang="en-US" sz="4800" b="1" dirty="0" err="1">
                <a:solidFill>
                  <a:srgbClr val="FBB421"/>
                </a:solidFill>
                <a:latin typeface="Raleway Bold"/>
                <a:ea typeface="Raleway Bold"/>
                <a:cs typeface="Raleway Bold"/>
                <a:sym typeface="Raleway Bold"/>
              </a:rPr>
              <a:t>millones</a:t>
            </a:r>
            <a:r>
              <a:rPr lang="en-US" sz="4800" b="1" dirty="0">
                <a:solidFill>
                  <a:srgbClr val="FBB421"/>
                </a:solidFill>
                <a:latin typeface="Raleway Bold"/>
                <a:ea typeface="Raleway Bold"/>
                <a:cs typeface="Raleway Bold"/>
                <a:sym typeface="Raleway Bold"/>
              </a:rPr>
              <a:t> de </a:t>
            </a:r>
            <a:r>
              <a:rPr lang="en-US" sz="4800" b="1" dirty="0" err="1">
                <a:solidFill>
                  <a:srgbClr val="FBB421"/>
                </a:solidFill>
                <a:latin typeface="Raleway Bold"/>
                <a:ea typeface="Raleway Bold"/>
                <a:cs typeface="Raleway Bold"/>
                <a:sym typeface="Raleway Bold"/>
              </a:rPr>
              <a:t>dólares</a:t>
            </a:r>
            <a:endParaRPr lang="en-US" sz="4800" b="1" dirty="0">
              <a:solidFill>
                <a:srgbClr val="FBB421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81000" y="9617078"/>
            <a:ext cx="17637113" cy="266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600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*</a:t>
            </a:r>
            <a:r>
              <a:rPr lang="en-US" sz="1600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Autonomía</a:t>
            </a:r>
            <a:r>
              <a:rPr lang="en-US" sz="1600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600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Financiera</a:t>
            </a:r>
            <a:r>
              <a:rPr lang="en-US" sz="1600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 - 5.02% del principal </a:t>
            </a:r>
            <a:r>
              <a:rPr lang="en-US" sz="1600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impuesto</a:t>
            </a:r>
            <a:r>
              <a:rPr lang="en-US" sz="1600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600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estatal</a:t>
            </a:r>
            <a:r>
              <a:rPr lang="en-US" sz="1600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 (ICMS);     **Fapesp – </a:t>
            </a:r>
            <a:r>
              <a:rPr lang="en-US" sz="1600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Agéncia</a:t>
            </a:r>
            <a:r>
              <a:rPr lang="en-US" sz="1600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600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Estatal</a:t>
            </a:r>
            <a:r>
              <a:rPr lang="en-US" sz="1600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 de </a:t>
            </a:r>
            <a:r>
              <a:rPr lang="en-US" sz="1600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Financiamiento</a:t>
            </a:r>
            <a:r>
              <a:rPr lang="en-US" sz="1600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 para </a:t>
            </a:r>
            <a:r>
              <a:rPr lang="en-US" sz="1600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Investigación</a:t>
            </a:r>
            <a:r>
              <a:rPr lang="en-US" sz="1600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 - 1% de </a:t>
            </a:r>
            <a:r>
              <a:rPr lang="en-US" sz="1600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todos</a:t>
            </a:r>
            <a:r>
              <a:rPr lang="en-US" sz="1600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 los </a:t>
            </a:r>
            <a:r>
              <a:rPr lang="en-US" sz="1600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ingresos</a:t>
            </a:r>
            <a:r>
              <a:rPr lang="en-US" sz="1600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1600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fiscales</a:t>
            </a:r>
            <a:r>
              <a:rPr lang="en-US" sz="1600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 del </a:t>
            </a:r>
            <a:r>
              <a:rPr lang="en-US" sz="1600" dirty="0" err="1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estado</a:t>
            </a:r>
            <a:r>
              <a:rPr lang="en-US" sz="1600" dirty="0">
                <a:solidFill>
                  <a:srgbClr val="595959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56006" y="1"/>
            <a:ext cx="17631994" cy="10286999"/>
            <a:chOff x="0" y="0"/>
            <a:chExt cx="23509326" cy="1626986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509351" cy="16269843"/>
            </a:xfrm>
            <a:custGeom>
              <a:avLst/>
              <a:gdLst/>
              <a:ahLst/>
              <a:cxnLst/>
              <a:rect l="l" t="t" r="r" b="b"/>
              <a:pathLst>
                <a:path w="23509351" h="16269843">
                  <a:moveTo>
                    <a:pt x="0" y="0"/>
                  </a:moveTo>
                  <a:lnTo>
                    <a:pt x="23509351" y="0"/>
                  </a:lnTo>
                  <a:lnTo>
                    <a:pt x="23509351" y="16269843"/>
                  </a:lnTo>
                  <a:lnTo>
                    <a:pt x="0" y="16269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LightScreen/>
                        </a14:imgEffect>
                        <a14:imgEffect>
                          <a14:saturation sat="36000"/>
                        </a14:imgEffect>
                      </a14:imgLayer>
                    </a14:imgProps>
                  </a:ext>
                </a:extLst>
              </a:blip>
              <a:stretch>
                <a:fillRect t="-25023" b="-25024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8631234" y="5903612"/>
            <a:ext cx="9656766" cy="3862483"/>
          </a:xfrm>
          <a:custGeom>
            <a:avLst/>
            <a:gdLst/>
            <a:ahLst/>
            <a:cxnLst/>
            <a:rect l="l" t="t" r="r" b="b"/>
            <a:pathLst>
              <a:path w="9656766" h="3862483">
                <a:moveTo>
                  <a:pt x="0" y="0"/>
                </a:moveTo>
                <a:lnTo>
                  <a:pt x="9656766" y="0"/>
                </a:lnTo>
                <a:lnTo>
                  <a:pt x="9656766" y="3862482"/>
                </a:lnTo>
                <a:lnTo>
                  <a:pt x="0" y="38624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631215" y="6333623"/>
            <a:ext cx="9400622" cy="31037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735"/>
              </a:lnSpc>
            </a:pPr>
            <a:r>
              <a:rPr lang="en-US" sz="17484" b="1" spc="-34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97,561</a:t>
            </a:r>
          </a:p>
          <a:p>
            <a:pPr algn="ctr">
              <a:lnSpc>
                <a:spcPts val="8204"/>
              </a:lnSpc>
            </a:pPr>
            <a:r>
              <a:rPr lang="en-US" sz="9116" b="1" spc="-181" dirty="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ESTUDIANTES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796378" y="9348938"/>
            <a:ext cx="4666355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s-ES_tradnl" sz="2000" b="1" i="1" dirty="0">
                <a:solidFill>
                  <a:srgbClr val="FFFFFF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Anuario</a:t>
            </a:r>
            <a:r>
              <a:rPr lang="en-US" sz="2000" b="1" i="1" dirty="0">
                <a:solidFill>
                  <a:srgbClr val="FFFFFF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 </a:t>
            </a:r>
            <a:r>
              <a:rPr lang="en-US" sz="2000" b="1" i="1" dirty="0" err="1">
                <a:solidFill>
                  <a:srgbClr val="FFFFFF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Estadístico</a:t>
            </a:r>
            <a:r>
              <a:rPr lang="en-US" sz="2000" b="1" i="1" dirty="0">
                <a:solidFill>
                  <a:srgbClr val="FFFFFF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 de la USP 2025</a:t>
            </a:r>
          </a:p>
        </p:txBody>
      </p:sp>
      <p:grpSp>
        <p:nvGrpSpPr>
          <p:cNvPr id="4" name="Group 10">
            <a:extLst>
              <a:ext uri="{FF2B5EF4-FFF2-40B4-BE49-F238E27FC236}">
                <a16:creationId xmlns:a16="http://schemas.microsoft.com/office/drawing/2014/main" id="{318E0C1A-C892-D1F0-6FB2-E1118FC2BB67}"/>
              </a:ext>
            </a:extLst>
          </p:cNvPr>
          <p:cNvGrpSpPr/>
          <p:nvPr/>
        </p:nvGrpSpPr>
        <p:grpSpPr>
          <a:xfrm>
            <a:off x="0" y="-669"/>
            <a:ext cx="533400" cy="10288366"/>
            <a:chOff x="0" y="184150"/>
            <a:chExt cx="368300" cy="14491970"/>
          </a:xfrm>
          <a:solidFill>
            <a:schemeClr val="accent5">
              <a:lumMod val="75000"/>
            </a:schemeClr>
          </a:solidFill>
        </p:grpSpPr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D4E8C868-A65B-BBB6-4912-3ED2A6551952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10">
            <a:extLst>
              <a:ext uri="{FF2B5EF4-FFF2-40B4-BE49-F238E27FC236}">
                <a16:creationId xmlns:a16="http://schemas.microsoft.com/office/drawing/2014/main" id="{0D209D7D-7104-381F-C6C1-11480D4F240D}"/>
              </a:ext>
            </a:extLst>
          </p:cNvPr>
          <p:cNvGrpSpPr/>
          <p:nvPr/>
        </p:nvGrpSpPr>
        <p:grpSpPr>
          <a:xfrm>
            <a:off x="1066800" y="-669"/>
            <a:ext cx="533400" cy="10288366"/>
            <a:chOff x="0" y="184150"/>
            <a:chExt cx="368300" cy="14491970"/>
          </a:xfrm>
        </p:grpSpPr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0B535C3F-0356-92FC-CDC0-DE402ADDDFC0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C304AD02-9D67-FF58-76EF-F41DF11DC1DB}"/>
              </a:ext>
            </a:extLst>
          </p:cNvPr>
          <p:cNvGrpSpPr/>
          <p:nvPr/>
        </p:nvGrpSpPr>
        <p:grpSpPr>
          <a:xfrm>
            <a:off x="533400" y="-669"/>
            <a:ext cx="533400" cy="10288366"/>
            <a:chOff x="0" y="184150"/>
            <a:chExt cx="368300" cy="1449197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9282A6F-A330-35A8-36F5-9D502BAD5EE0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755971" y="3038"/>
            <a:ext cx="17608229" cy="10283962"/>
            <a:chOff x="0" y="0"/>
            <a:chExt cx="23498810" cy="1548994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498811" cy="15489937"/>
            </a:xfrm>
            <a:custGeom>
              <a:avLst/>
              <a:gdLst/>
              <a:ahLst/>
              <a:cxnLst/>
              <a:rect l="l" t="t" r="r" b="b"/>
              <a:pathLst>
                <a:path w="23498811" h="15489937">
                  <a:moveTo>
                    <a:pt x="0" y="0"/>
                  </a:moveTo>
                  <a:lnTo>
                    <a:pt x="23498811" y="0"/>
                  </a:lnTo>
                  <a:lnTo>
                    <a:pt x="23498811" y="15489937"/>
                  </a:lnTo>
                  <a:lnTo>
                    <a:pt x="0" y="154899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2093100" y="2036521"/>
            <a:ext cx="6774447" cy="4843091"/>
          </a:xfrm>
          <a:custGeom>
            <a:avLst/>
            <a:gdLst/>
            <a:ahLst/>
            <a:cxnLst/>
            <a:rect l="l" t="t" r="r" b="b"/>
            <a:pathLst>
              <a:path w="6774447" h="4843091">
                <a:moveTo>
                  <a:pt x="0" y="0"/>
                </a:moveTo>
                <a:lnTo>
                  <a:pt x="6774446" y="0"/>
                </a:lnTo>
                <a:lnTo>
                  <a:pt x="6774446" y="4843091"/>
                </a:lnTo>
                <a:lnTo>
                  <a:pt x="0" y="48430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446400" y="2036521"/>
            <a:ext cx="6492116" cy="4843091"/>
          </a:xfrm>
          <a:custGeom>
            <a:avLst/>
            <a:gdLst/>
            <a:ahLst/>
            <a:cxnLst/>
            <a:rect l="l" t="t" r="r" b="b"/>
            <a:pathLst>
              <a:path w="6492116" h="4843091">
                <a:moveTo>
                  <a:pt x="0" y="0"/>
                </a:moveTo>
                <a:lnTo>
                  <a:pt x="6492116" y="0"/>
                </a:lnTo>
                <a:lnTo>
                  <a:pt x="6492116" y="4843091"/>
                </a:lnTo>
                <a:lnTo>
                  <a:pt x="0" y="48430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455273" y="5167806"/>
            <a:ext cx="3940249" cy="1513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 b="1" spc="-139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325</a:t>
            </a:r>
          </a:p>
          <a:p>
            <a:pPr algn="ctr">
              <a:lnSpc>
                <a:spcPts val="2699"/>
              </a:lnSpc>
            </a:pPr>
            <a:r>
              <a:rPr lang="en-US" sz="3000" b="1" spc="-59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PROGRAMAS DE GRADO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176575" y="2543931"/>
            <a:ext cx="4607496" cy="2735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76"/>
              </a:lnSpc>
            </a:pPr>
            <a:r>
              <a:rPr lang="en-US" sz="11600" b="1" spc="-232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58.752</a:t>
            </a:r>
          </a:p>
          <a:p>
            <a:pPr algn="ctr">
              <a:lnSpc>
                <a:spcPts val="4439"/>
              </a:lnSpc>
            </a:pPr>
            <a:r>
              <a:rPr lang="en-US" sz="3999" b="1" spc="-7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ESTUDIANTES</a:t>
            </a:r>
          </a:p>
          <a:p>
            <a:pPr algn="ctr">
              <a:lnSpc>
                <a:spcPts val="3996"/>
              </a:lnSpc>
            </a:pPr>
            <a:endParaRPr lang="en-US" sz="3999" b="1" spc="-79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990640" y="5187877"/>
            <a:ext cx="3403635" cy="15131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6999" b="1" spc="-139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260</a:t>
            </a:r>
          </a:p>
          <a:p>
            <a:pPr algn="ctr">
              <a:lnSpc>
                <a:spcPts val="2699"/>
              </a:lnSpc>
            </a:pPr>
            <a:r>
              <a:rPr lang="en-US" sz="3000" b="1" spc="-59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PROGRAMAS DE POSGRADO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492630" y="2533783"/>
            <a:ext cx="4607496" cy="2735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76"/>
              </a:lnSpc>
            </a:pPr>
            <a:r>
              <a:rPr lang="en-US" sz="11600" b="1" spc="-232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29.487</a:t>
            </a:r>
          </a:p>
          <a:p>
            <a:pPr algn="ctr">
              <a:lnSpc>
                <a:spcPts val="4439"/>
              </a:lnSpc>
            </a:pPr>
            <a:r>
              <a:rPr lang="en-US" sz="3999" b="1" spc="-7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ESTUDIANTES</a:t>
            </a:r>
          </a:p>
          <a:p>
            <a:pPr algn="ctr">
              <a:lnSpc>
                <a:spcPts val="3996"/>
              </a:lnSpc>
            </a:pPr>
            <a:endParaRPr lang="en-US" sz="3999" b="1" spc="-79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2093100" y="7247477"/>
            <a:ext cx="13845426" cy="1656093"/>
          </a:xfrm>
          <a:custGeom>
            <a:avLst/>
            <a:gdLst/>
            <a:ahLst/>
            <a:cxnLst/>
            <a:rect l="l" t="t" r="r" b="b"/>
            <a:pathLst>
              <a:path w="13845426" h="1656093">
                <a:moveTo>
                  <a:pt x="0" y="0"/>
                </a:moveTo>
                <a:lnTo>
                  <a:pt x="13845425" y="0"/>
                </a:lnTo>
                <a:lnTo>
                  <a:pt x="13845425" y="1656093"/>
                </a:lnTo>
                <a:lnTo>
                  <a:pt x="0" y="165609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5951112" y="7470011"/>
            <a:ext cx="6129402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60"/>
              </a:lnSpc>
            </a:pPr>
            <a:r>
              <a:rPr lang="en-US" sz="6000" b="1" spc="-120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+9.322</a:t>
            </a:r>
          </a:p>
          <a:p>
            <a:pPr algn="ctr">
              <a:lnSpc>
                <a:spcPts val="3996"/>
              </a:lnSpc>
            </a:pPr>
            <a:r>
              <a:rPr lang="en-US" sz="3600" b="1" spc="-72" dirty="0">
                <a:solidFill>
                  <a:srgbClr val="FC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ESTUDIANTES</a:t>
            </a:r>
            <a:r>
              <a:rPr lang="en-US" sz="3600" b="1" spc="-72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ESPECIALES</a:t>
            </a:r>
          </a:p>
          <a:p>
            <a:pPr algn="ctr">
              <a:lnSpc>
                <a:spcPts val="3996"/>
              </a:lnSpc>
            </a:pPr>
            <a:endParaRPr lang="en-US" sz="3600" b="1" spc="-72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5563000" y="4869646"/>
            <a:ext cx="3890907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64C4D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INCLUIDOS</a:t>
            </a:r>
          </a:p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64C4D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250 ESTUDIANTES</a:t>
            </a:r>
          </a:p>
          <a:p>
            <a:pPr algn="ctr">
              <a:lnSpc>
                <a:spcPts val="2553"/>
              </a:lnSpc>
            </a:pPr>
            <a:r>
              <a:rPr lang="en-US" sz="2300" b="1" spc="-46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PEC-G</a:t>
            </a: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64C4D1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ts val="2553"/>
              </a:lnSpc>
            </a:pPr>
            <a:endParaRPr lang="en-US" sz="2300" b="1" spc="-46" dirty="0">
              <a:solidFill>
                <a:srgbClr val="64C4D1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1272161" y="9325565"/>
            <a:ext cx="4666355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 b="1" i="1" dirty="0" err="1">
                <a:solidFill>
                  <a:srgbClr val="FFFFFF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Anuario</a:t>
            </a:r>
            <a:r>
              <a:rPr lang="en-US" sz="2000" b="1" i="1" dirty="0">
                <a:solidFill>
                  <a:srgbClr val="FFFFFF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 </a:t>
            </a:r>
            <a:r>
              <a:rPr lang="en-US" sz="2000" b="1" i="1" dirty="0" err="1">
                <a:solidFill>
                  <a:srgbClr val="FFFFFF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Estadístico</a:t>
            </a:r>
            <a:r>
              <a:rPr lang="en-US" sz="2000" b="1" i="1" dirty="0">
                <a:solidFill>
                  <a:srgbClr val="FFFFFF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 de la USP 2025</a:t>
            </a:r>
          </a:p>
        </p:txBody>
      </p:sp>
      <p:grpSp>
        <p:nvGrpSpPr>
          <p:cNvPr id="4" name="Group 10">
            <a:extLst>
              <a:ext uri="{FF2B5EF4-FFF2-40B4-BE49-F238E27FC236}">
                <a16:creationId xmlns:a16="http://schemas.microsoft.com/office/drawing/2014/main" id="{18519B70-6721-FA98-AB58-21D303162FDF}"/>
              </a:ext>
            </a:extLst>
          </p:cNvPr>
          <p:cNvGrpSpPr/>
          <p:nvPr/>
        </p:nvGrpSpPr>
        <p:grpSpPr>
          <a:xfrm>
            <a:off x="0" y="-669"/>
            <a:ext cx="533400" cy="10288366"/>
            <a:chOff x="0" y="184150"/>
            <a:chExt cx="368300" cy="14491970"/>
          </a:xfrm>
          <a:solidFill>
            <a:schemeClr val="accent5">
              <a:lumMod val="75000"/>
            </a:schemeClr>
          </a:solidFill>
        </p:grpSpPr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5A48E2E2-226F-608E-D10E-B263FE834E8C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10">
            <a:extLst>
              <a:ext uri="{FF2B5EF4-FFF2-40B4-BE49-F238E27FC236}">
                <a16:creationId xmlns:a16="http://schemas.microsoft.com/office/drawing/2014/main" id="{ADB7E789-EBD5-8587-8EDE-E994BBEC1A49}"/>
              </a:ext>
            </a:extLst>
          </p:cNvPr>
          <p:cNvGrpSpPr/>
          <p:nvPr/>
        </p:nvGrpSpPr>
        <p:grpSpPr>
          <a:xfrm>
            <a:off x="1066800" y="-669"/>
            <a:ext cx="533400" cy="10288366"/>
            <a:chOff x="0" y="184150"/>
            <a:chExt cx="368300" cy="14491970"/>
          </a:xfrm>
        </p:grpSpPr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id="{C0800A20-1D14-A971-9F86-64FA01AFB514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solidFill>
              <a:srgbClr val="FBB914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10">
            <a:extLst>
              <a:ext uri="{FF2B5EF4-FFF2-40B4-BE49-F238E27FC236}">
                <a16:creationId xmlns:a16="http://schemas.microsoft.com/office/drawing/2014/main" id="{2B4884F6-6715-0E61-3143-B72EC81169B0}"/>
              </a:ext>
            </a:extLst>
          </p:cNvPr>
          <p:cNvGrpSpPr/>
          <p:nvPr/>
        </p:nvGrpSpPr>
        <p:grpSpPr>
          <a:xfrm>
            <a:off x="533400" y="-669"/>
            <a:ext cx="533400" cy="10288366"/>
            <a:chOff x="0" y="184150"/>
            <a:chExt cx="368300" cy="1449197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A599A0B4-204F-68E0-0221-8B4577F5C615}"/>
                </a:ext>
              </a:extLst>
            </p:cNvPr>
            <p:cNvSpPr/>
            <p:nvPr/>
          </p:nvSpPr>
          <p:spPr>
            <a:xfrm>
              <a:off x="0" y="184150"/>
              <a:ext cx="368300" cy="14491970"/>
            </a:xfrm>
            <a:custGeom>
              <a:avLst/>
              <a:gdLst/>
              <a:ahLst/>
              <a:cxnLst/>
              <a:rect l="l" t="t" r="r" b="b"/>
              <a:pathLst>
                <a:path w="368300" h="14491970">
                  <a:moveTo>
                    <a:pt x="0" y="14491970"/>
                  </a:moveTo>
                  <a:lnTo>
                    <a:pt x="0" y="0"/>
                  </a:lnTo>
                  <a:lnTo>
                    <a:pt x="368300" y="0"/>
                  </a:lnTo>
                  <a:lnTo>
                    <a:pt x="368300" y="1449197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353"/>
            <a:ext cx="18288000" cy="3111627"/>
            <a:chOff x="0" y="0"/>
            <a:chExt cx="24384000" cy="41488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4148836"/>
            </a:xfrm>
            <a:custGeom>
              <a:avLst/>
              <a:gdLst/>
              <a:ahLst/>
              <a:cxnLst/>
              <a:rect l="l" t="t" r="r" b="b"/>
              <a:pathLst>
                <a:path w="24384000" h="4148836">
                  <a:moveTo>
                    <a:pt x="0" y="0"/>
                  </a:moveTo>
                  <a:lnTo>
                    <a:pt x="24384000" y="0"/>
                  </a:lnTo>
                  <a:lnTo>
                    <a:pt x="24384000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426196" y="0"/>
            <a:ext cx="318040" cy="3111627"/>
            <a:chOff x="0" y="0"/>
            <a:chExt cx="424053" cy="414883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24053" cy="4148836"/>
            </a:xfrm>
            <a:custGeom>
              <a:avLst/>
              <a:gdLst/>
              <a:ahLst/>
              <a:cxnLst/>
              <a:rect l="l" t="t" r="r" b="b"/>
              <a:pathLst>
                <a:path w="424053" h="4148836">
                  <a:moveTo>
                    <a:pt x="0" y="0"/>
                  </a:moveTo>
                  <a:lnTo>
                    <a:pt x="424053" y="0"/>
                  </a:lnTo>
                  <a:lnTo>
                    <a:pt x="424053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425958" cy="3111627"/>
            <a:chOff x="0" y="0"/>
            <a:chExt cx="567944" cy="414883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67944" cy="4148836"/>
            </a:xfrm>
            <a:custGeom>
              <a:avLst/>
              <a:gdLst/>
              <a:ahLst/>
              <a:cxnLst/>
              <a:rect l="l" t="t" r="r" b="b"/>
              <a:pathLst>
                <a:path w="567944" h="4148836">
                  <a:moveTo>
                    <a:pt x="0" y="0"/>
                  </a:moveTo>
                  <a:lnTo>
                    <a:pt x="567944" y="0"/>
                  </a:lnTo>
                  <a:lnTo>
                    <a:pt x="567944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006845" y="552191"/>
            <a:ext cx="5460663" cy="1924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4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Nuestros</a:t>
            </a:r>
            <a:endParaRPr lang="en-US" sz="6400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7680"/>
              </a:lnSpc>
            </a:pPr>
            <a:r>
              <a:rPr lang="en-US" sz="64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Estudiantes</a:t>
            </a:r>
            <a:endParaRPr lang="en-US" sz="6400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172200" y="783729"/>
            <a:ext cx="11689604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16"/>
              </a:lnSpc>
            </a:pPr>
            <a:r>
              <a:rPr lang="pt-BR" sz="4000" b="1" dirty="0">
                <a:solidFill>
                  <a:schemeClr val="bg1"/>
                </a:solidFill>
                <a:latin typeface="Raleway" pitchFamily="2" charset="0"/>
              </a:rPr>
              <a:t>La </a:t>
            </a:r>
            <a:r>
              <a:rPr lang="pt-BR" sz="4000" b="1" dirty="0" err="1">
                <a:solidFill>
                  <a:schemeClr val="bg1"/>
                </a:solidFill>
                <a:latin typeface="Raleway" pitchFamily="2" charset="0"/>
              </a:rPr>
              <a:t>universidad</a:t>
            </a:r>
            <a:r>
              <a:rPr lang="pt-BR" sz="4000" b="1" dirty="0">
                <a:solidFill>
                  <a:schemeClr val="bg1"/>
                </a:solidFill>
                <a:latin typeface="Raleway" pitchFamily="2" charset="0"/>
              </a:rPr>
              <a:t> alberga aproximadamente a 100.000 </a:t>
            </a:r>
            <a:r>
              <a:rPr lang="pt-BR" sz="4000" b="1" dirty="0" err="1">
                <a:solidFill>
                  <a:schemeClr val="bg1"/>
                </a:solidFill>
                <a:latin typeface="Raleway" pitchFamily="2" charset="0"/>
              </a:rPr>
              <a:t>estudiantes</a:t>
            </a:r>
            <a:r>
              <a:rPr lang="pt-BR" sz="4000" b="1" dirty="0">
                <a:solidFill>
                  <a:schemeClr val="bg1"/>
                </a:solidFill>
                <a:latin typeface="Raleway" pitchFamily="2" charset="0"/>
              </a:rPr>
              <a:t>, </a:t>
            </a:r>
            <a:r>
              <a:rPr lang="pt-BR" sz="4000" b="1" dirty="0" err="1">
                <a:solidFill>
                  <a:schemeClr val="bg1"/>
                </a:solidFill>
                <a:latin typeface="Raleway" pitchFamily="2" charset="0"/>
              </a:rPr>
              <a:t>incluidos</a:t>
            </a:r>
            <a:r>
              <a:rPr lang="pt-BR" sz="4000" b="1" dirty="0">
                <a:solidFill>
                  <a:schemeClr val="bg1"/>
                </a:solidFill>
                <a:latin typeface="Raleway" pitchFamily="2" charset="0"/>
              </a:rPr>
              <a:t> </a:t>
            </a:r>
            <a:r>
              <a:rPr lang="pt-BR" sz="4000" b="1" dirty="0" err="1">
                <a:solidFill>
                  <a:schemeClr val="bg1"/>
                </a:solidFill>
                <a:latin typeface="Raleway" pitchFamily="2" charset="0"/>
              </a:rPr>
              <a:t>estudiantes</a:t>
            </a:r>
            <a:r>
              <a:rPr lang="pt-BR" sz="4000" b="1" dirty="0">
                <a:solidFill>
                  <a:schemeClr val="bg1"/>
                </a:solidFill>
                <a:latin typeface="Raleway" pitchFamily="2" charset="0"/>
              </a:rPr>
              <a:t> regulares, </a:t>
            </a:r>
            <a:r>
              <a:rPr lang="pt-BR" sz="4000" b="1" dirty="0" err="1">
                <a:solidFill>
                  <a:schemeClr val="bg1"/>
                </a:solidFill>
                <a:latin typeface="Raleway" pitchFamily="2" charset="0"/>
              </a:rPr>
              <a:t>especiales</a:t>
            </a:r>
            <a:r>
              <a:rPr lang="pt-BR" sz="4000" b="1" dirty="0">
                <a:solidFill>
                  <a:schemeClr val="bg1"/>
                </a:solidFill>
                <a:latin typeface="Raleway" pitchFamily="2" charset="0"/>
              </a:rPr>
              <a:t> e </a:t>
            </a:r>
            <a:r>
              <a:rPr lang="pt-BR" sz="4000" b="1" dirty="0" err="1">
                <a:solidFill>
                  <a:schemeClr val="bg1"/>
                </a:solidFill>
                <a:latin typeface="Raleway" pitchFamily="2" charset="0"/>
              </a:rPr>
              <a:t>internacionales</a:t>
            </a:r>
            <a:r>
              <a:rPr lang="pt-BR" sz="4000" b="1" dirty="0">
                <a:solidFill>
                  <a:schemeClr val="bg1"/>
                </a:solidFill>
                <a:latin typeface="Raleway" pitchFamily="2" charset="0"/>
              </a:rPr>
              <a:t>.</a:t>
            </a:r>
            <a:endParaRPr lang="en-US" sz="4000" b="1" dirty="0">
              <a:solidFill>
                <a:schemeClr val="bg1"/>
              </a:solidFill>
              <a:latin typeface="Raleway" pitchFamily="2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662960" y="3963448"/>
            <a:ext cx="5923350" cy="705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dirty="0">
                <a:solidFill>
                  <a:srgbClr val="64C4D2"/>
                </a:solidFill>
                <a:latin typeface="Raleway Bold"/>
                <a:ea typeface="Raleway Bold"/>
                <a:cs typeface="Raleway Bold"/>
                <a:sym typeface="Raleway Bold"/>
              </a:rPr>
              <a:t>GRADO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25000" y="3963448"/>
            <a:ext cx="6293548" cy="705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dirty="0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POSGRADO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25000" y="5086350"/>
            <a:ext cx="8305800" cy="31130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38"/>
              </a:lnSpc>
            </a:pPr>
            <a:r>
              <a:rPr lang="en-US" sz="3600" b="1" dirty="0">
                <a:latin typeface="Arial Rounded MT Bold" panose="020F0704030504030204" pitchFamily="34" charset="0"/>
              </a:rPr>
              <a:t>260 </a:t>
            </a:r>
            <a:r>
              <a:rPr lang="en-US" sz="3600" b="1" dirty="0" err="1">
                <a:latin typeface="Arial Rounded MT Bold" panose="020F0704030504030204" pitchFamily="34" charset="0"/>
              </a:rPr>
              <a:t>programas</a:t>
            </a:r>
            <a:r>
              <a:rPr lang="en-US" sz="3600" b="1" dirty="0">
                <a:latin typeface="Arial Rounded MT Bold" panose="020F0704030504030204" pitchFamily="34" charset="0"/>
              </a:rPr>
              <a:t>, con </a:t>
            </a:r>
            <a:r>
              <a:rPr lang="en-US" sz="3600" b="1" dirty="0" err="1">
                <a:latin typeface="Arial Rounded MT Bold" panose="020F0704030504030204" pitchFamily="34" charset="0"/>
              </a:rPr>
              <a:t>más</a:t>
            </a:r>
            <a:r>
              <a:rPr lang="en-US" sz="3600" b="1" dirty="0">
                <a:latin typeface="Arial Rounded MT Bold" panose="020F0704030504030204" pitchFamily="34" charset="0"/>
              </a:rPr>
              <a:t> de 30.000 </a:t>
            </a:r>
            <a:r>
              <a:rPr lang="en-US" sz="3600" b="1" dirty="0" err="1">
                <a:latin typeface="Arial Rounded MT Bold" panose="020F0704030504030204" pitchFamily="34" charset="0"/>
              </a:rPr>
              <a:t>estudiantes</a:t>
            </a:r>
            <a:r>
              <a:rPr lang="en-US" sz="3600" b="1" dirty="0">
                <a:latin typeface="Arial Rounded MT Bold" panose="020F0704030504030204" pitchFamily="34" charset="0"/>
              </a:rPr>
              <a:t>, </a:t>
            </a:r>
            <a:r>
              <a:rPr lang="en-US" sz="3600" b="1" dirty="0" err="1">
                <a:latin typeface="Arial Rounded MT Bold" panose="020F0704030504030204" pitchFamily="34" charset="0"/>
              </a:rPr>
              <a:t>incluidos</a:t>
            </a:r>
            <a:r>
              <a:rPr lang="en-US" sz="3600" b="1" dirty="0">
                <a:latin typeface="Arial Rounded MT Bold" panose="020F0704030504030204" pitchFamily="34" charset="0"/>
              </a:rPr>
              <a:t> </a:t>
            </a:r>
            <a:r>
              <a:rPr lang="en-US" sz="3600" b="1" dirty="0" err="1">
                <a:latin typeface="Arial Rounded MT Bold" panose="020F0704030504030204" pitchFamily="34" charset="0"/>
              </a:rPr>
              <a:t>más</a:t>
            </a:r>
            <a:r>
              <a:rPr lang="en-US" sz="3600" b="1" dirty="0">
                <a:latin typeface="Arial Rounded MT Bold" panose="020F0704030504030204" pitchFamily="34" charset="0"/>
              </a:rPr>
              <a:t> de 1.500 </a:t>
            </a:r>
            <a:r>
              <a:rPr lang="en-US" sz="3600" b="1" dirty="0" err="1">
                <a:latin typeface="Arial Rounded MT Bold" panose="020F0704030504030204" pitchFamily="34" charset="0"/>
              </a:rPr>
              <a:t>estudiantes</a:t>
            </a:r>
            <a:r>
              <a:rPr lang="en-US" sz="3600" b="1" dirty="0">
                <a:latin typeface="Arial Rounded MT Bold" panose="020F0704030504030204" pitchFamily="34" charset="0"/>
              </a:rPr>
              <a:t> internacionales.</a:t>
            </a:r>
          </a:p>
          <a:p>
            <a:pPr>
              <a:lnSpc>
                <a:spcPts val="4138"/>
              </a:lnSpc>
            </a:pPr>
            <a:endParaRPr lang="en-US" sz="3600" b="1" dirty="0">
              <a:solidFill>
                <a:srgbClr val="1A1A1A"/>
              </a:solidFill>
              <a:latin typeface="Arial Rounded MT Bold" panose="020F0704030504030204" pitchFamily="34" charset="0"/>
              <a:ea typeface="Raleway Medium"/>
              <a:cs typeface="Raleway Medium"/>
              <a:sym typeface="Raleway Medium"/>
            </a:endParaRPr>
          </a:p>
          <a:p>
            <a:pPr>
              <a:lnSpc>
                <a:spcPts val="4138"/>
              </a:lnSpc>
            </a:pP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+4.000  </a:t>
            </a:r>
            <a:r>
              <a:rPr lang="en-US" sz="3200" b="1" dirty="0" err="1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titulados</a:t>
            </a: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en</a:t>
            </a: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másters</a:t>
            </a: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Medium"/>
                <a:cs typeface="Raleway Medium"/>
                <a:sym typeface="Raleway Medium"/>
              </a:rPr>
              <a:t> y +</a:t>
            </a: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3.000 </a:t>
            </a:r>
            <a:r>
              <a:rPr lang="en-US" sz="3200" b="1" dirty="0" err="1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en</a:t>
            </a: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doctorados</a:t>
            </a: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 por </a:t>
            </a:r>
            <a:r>
              <a:rPr lang="en-US" sz="3200" b="1" dirty="0" err="1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año</a:t>
            </a: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.</a:t>
            </a:r>
            <a:endParaRPr lang="en-US" sz="3200" b="1" dirty="0">
              <a:solidFill>
                <a:srgbClr val="1A1A1A"/>
              </a:solidFill>
              <a:latin typeface="Arial Rounded MT Bold" panose="020F0704030504030204" pitchFamily="34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62000" y="5086350"/>
            <a:ext cx="8173653" cy="25872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38"/>
              </a:lnSpc>
            </a:pP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325 </a:t>
            </a:r>
            <a:r>
              <a:rPr lang="en-US" sz="3200" b="1" dirty="0" err="1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programas</a:t>
            </a: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 con </a:t>
            </a:r>
            <a:r>
              <a:rPr lang="en-US" sz="3200" b="1" dirty="0" err="1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más</a:t>
            </a: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 de</a:t>
            </a: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Medium"/>
              </a:rPr>
              <a:t> 60.000 </a:t>
            </a:r>
            <a:r>
              <a:rPr lang="en-US" sz="3200" b="1" dirty="0" err="1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Medium"/>
              </a:rPr>
              <a:t>estudiantes</a:t>
            </a: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Medium"/>
              </a:rPr>
              <a:t>, </a:t>
            </a:r>
            <a:r>
              <a:rPr lang="en-US" sz="3200" b="1" dirty="0" err="1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Medium"/>
              </a:rPr>
              <a:t>incluidos</a:t>
            </a: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Medium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Medium"/>
              </a:rPr>
              <a:t>más</a:t>
            </a: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Medium"/>
              </a:rPr>
              <a:t> de 2.000 </a:t>
            </a:r>
            <a:r>
              <a:rPr lang="en-US" sz="3200" b="1" dirty="0" err="1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Medium"/>
              </a:rPr>
              <a:t>estudiantes</a:t>
            </a: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Medium"/>
              </a:rPr>
              <a:t> internacionales.</a:t>
            </a:r>
          </a:p>
          <a:p>
            <a:pPr algn="l">
              <a:lnSpc>
                <a:spcPts val="4138"/>
              </a:lnSpc>
            </a:pPr>
            <a:endParaRPr lang="en-US" sz="3200" b="1" dirty="0">
              <a:solidFill>
                <a:srgbClr val="1A1A1A"/>
              </a:solidFill>
              <a:latin typeface="Arial Rounded MT Bold" panose="020F0704030504030204" pitchFamily="34" charset="0"/>
              <a:ea typeface="Raleway Bold"/>
              <a:cs typeface="Raleway Bold"/>
              <a:sym typeface="Raleway Medium"/>
            </a:endParaRPr>
          </a:p>
          <a:p>
            <a:pPr algn="l">
              <a:lnSpc>
                <a:spcPts val="4138"/>
              </a:lnSpc>
            </a:pP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+9.000 </a:t>
            </a:r>
            <a:r>
              <a:rPr lang="en-US" sz="3200" b="1" dirty="0" err="1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titulados</a:t>
            </a: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 por </a:t>
            </a:r>
            <a:r>
              <a:rPr lang="en-US" sz="3200" b="1" dirty="0" err="1">
                <a:solidFill>
                  <a:srgbClr val="1A1A1A"/>
                </a:solidFill>
                <a:latin typeface="Arial Rounded MT Bold" panose="020F0704030504030204" pitchFamily="34" charset="0"/>
                <a:ea typeface="Raleway Bold"/>
                <a:cs typeface="Raleway Bold"/>
                <a:sym typeface="Raleway Bold"/>
              </a:rPr>
              <a:t>año</a:t>
            </a:r>
            <a:r>
              <a:rPr lang="en-US" sz="3200" b="1" dirty="0">
                <a:solidFill>
                  <a:srgbClr val="1A1A1A"/>
                </a:solidFill>
                <a:latin typeface="Arial Rounded MT Bold" panose="020F0704030504030204" pitchFamily="34" charset="0"/>
                <a:ea typeface="Raleway Medium"/>
                <a:cs typeface="Raleway Medium"/>
                <a:sym typeface="Raleway Medium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592945" y="9220200"/>
            <a:ext cx="4666355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 i="1" dirty="0" err="1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Anuario</a:t>
            </a:r>
            <a:r>
              <a:rPr lang="en-US" sz="2000" i="1" dirty="0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 </a:t>
            </a:r>
            <a:r>
              <a:rPr lang="en-US" sz="2000" i="1" dirty="0" err="1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Estadístico</a:t>
            </a:r>
            <a:r>
              <a:rPr lang="en-US" sz="2000" i="1" dirty="0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 de la USP 2025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3167" cy="1049655"/>
            </a:xfrm>
            <a:custGeom>
              <a:avLst/>
              <a:gdLst/>
              <a:ahLst/>
              <a:cxnLst/>
              <a:rect l="l" t="t" r="r" b="b"/>
              <a:pathLst>
                <a:path w="1463167" h="1049655">
                  <a:moveTo>
                    <a:pt x="0" y="0"/>
                  </a:moveTo>
                  <a:lnTo>
                    <a:pt x="1463167" y="0"/>
                  </a:lnTo>
                  <a:lnTo>
                    <a:pt x="1463167" y="1049655"/>
                  </a:lnTo>
                  <a:lnTo>
                    <a:pt x="0" y="10496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2101" r="-42103" b="4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17072600" y="9492558"/>
            <a:ext cx="1097404" cy="794347"/>
            <a:chOff x="0" y="0"/>
            <a:chExt cx="1463205" cy="10591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63205" cy="1059129"/>
            </a:xfrm>
            <a:custGeom>
              <a:avLst/>
              <a:gdLst/>
              <a:ahLst/>
              <a:cxnLst/>
              <a:rect l="l" t="t" r="r" b="b"/>
              <a:pathLst>
                <a:path w="1463205" h="1059129">
                  <a:moveTo>
                    <a:pt x="0" y="0"/>
                  </a:moveTo>
                  <a:lnTo>
                    <a:pt x="1463205" y="0"/>
                  </a:lnTo>
                  <a:lnTo>
                    <a:pt x="1463205" y="1059129"/>
                  </a:lnTo>
                  <a:lnTo>
                    <a:pt x="0" y="105912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2871" r="-4287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1463205" cy="1068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8822" y="4824165"/>
            <a:ext cx="4229471" cy="29616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63"/>
              </a:lnSpc>
            </a:pPr>
            <a:r>
              <a:rPr lang="en-US" sz="2799" dirty="0" err="1">
                <a:solidFill>
                  <a:srgbClr val="1A1A1A"/>
                </a:solidFill>
                <a:latin typeface="Raleway" pitchFamily="2" charset="0"/>
                <a:ea typeface="Raleway Bold"/>
                <a:cs typeface="Raleway Bold"/>
                <a:sym typeface="Raleway Bold"/>
              </a:rPr>
              <a:t>desde</a:t>
            </a:r>
            <a:r>
              <a:rPr lang="en-US" sz="27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FUVEST*,</a:t>
            </a: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</a:p>
          <a:p>
            <a:pPr algn="ctr">
              <a:lnSpc>
                <a:spcPts val="3863"/>
              </a:lnSpc>
            </a:pP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el examen de </a:t>
            </a:r>
            <a:r>
              <a:rPr lang="en-US" sz="2799" b="1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ingreso</a:t>
            </a: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</a:p>
          <a:p>
            <a:pPr algn="ctr">
              <a:lnSpc>
                <a:spcPts val="3863"/>
              </a:lnSpc>
            </a:pP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a la </a:t>
            </a:r>
            <a:r>
              <a:rPr lang="en-US" sz="2799" b="1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universidad</a:t>
            </a: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– </a:t>
            </a:r>
          </a:p>
          <a:p>
            <a:pPr algn="ctr">
              <a:lnSpc>
                <a:spcPts val="3863"/>
              </a:lnSpc>
            </a:pP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110 mil </a:t>
            </a:r>
            <a:r>
              <a:rPr lang="en-US" sz="2799" b="1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postulantes</a:t>
            </a: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  <a:p>
            <a:pPr algn="l">
              <a:lnSpc>
                <a:spcPts val="3863"/>
              </a:lnSpc>
            </a:pPr>
            <a:endParaRPr lang="en-US" sz="2799" b="1" dirty="0">
              <a:solidFill>
                <a:srgbClr val="1A1A1A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l">
              <a:lnSpc>
                <a:spcPts val="3863"/>
              </a:lnSpc>
            </a:pPr>
            <a:endParaRPr lang="en-US" sz="2799" b="1" dirty="0">
              <a:solidFill>
                <a:srgbClr val="1A1A1A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1353"/>
            <a:ext cx="18288000" cy="3111627"/>
            <a:chOff x="0" y="0"/>
            <a:chExt cx="24384000" cy="414883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4148836"/>
            </a:xfrm>
            <a:custGeom>
              <a:avLst/>
              <a:gdLst/>
              <a:ahLst/>
              <a:cxnLst/>
              <a:rect l="l" t="t" r="r" b="b"/>
              <a:pathLst>
                <a:path w="24384000" h="4148836">
                  <a:moveTo>
                    <a:pt x="0" y="0"/>
                  </a:moveTo>
                  <a:lnTo>
                    <a:pt x="24384000" y="0"/>
                  </a:lnTo>
                  <a:lnTo>
                    <a:pt x="24384000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426196" y="0"/>
            <a:ext cx="318040" cy="3111627"/>
            <a:chOff x="0" y="0"/>
            <a:chExt cx="424053" cy="414883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4053" cy="4148836"/>
            </a:xfrm>
            <a:custGeom>
              <a:avLst/>
              <a:gdLst/>
              <a:ahLst/>
              <a:cxnLst/>
              <a:rect l="l" t="t" r="r" b="b"/>
              <a:pathLst>
                <a:path w="424053" h="4148836">
                  <a:moveTo>
                    <a:pt x="0" y="0"/>
                  </a:moveTo>
                  <a:lnTo>
                    <a:pt x="424053" y="0"/>
                  </a:lnTo>
                  <a:lnTo>
                    <a:pt x="424053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425958" cy="3111627"/>
            <a:chOff x="0" y="0"/>
            <a:chExt cx="567944" cy="414883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67944" cy="4148836"/>
            </a:xfrm>
            <a:custGeom>
              <a:avLst/>
              <a:gdLst/>
              <a:ahLst/>
              <a:cxnLst/>
              <a:rect l="l" t="t" r="r" b="b"/>
              <a:pathLst>
                <a:path w="567944" h="4148836">
                  <a:moveTo>
                    <a:pt x="0" y="0"/>
                  </a:moveTo>
                  <a:lnTo>
                    <a:pt x="567944" y="0"/>
                  </a:lnTo>
                  <a:lnTo>
                    <a:pt x="567944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990599" y="459829"/>
            <a:ext cx="7203511" cy="18630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80"/>
              </a:lnSpc>
            </a:pPr>
            <a:r>
              <a:rPr lang="es-ES" sz="4400" b="1" dirty="0">
                <a:solidFill>
                  <a:schemeClr val="bg1"/>
                </a:solidFill>
                <a:latin typeface="Raleway" pitchFamily="2" charset="0"/>
              </a:rPr>
              <a:t>La USP admite estudiantes </a:t>
            </a:r>
          </a:p>
          <a:p>
            <a:pPr>
              <a:lnSpc>
                <a:spcPts val="7680"/>
              </a:lnSpc>
            </a:pPr>
            <a:r>
              <a:rPr lang="es-ES" sz="4400" b="1" dirty="0">
                <a:solidFill>
                  <a:schemeClr val="bg1"/>
                </a:solidFill>
                <a:latin typeface="Raleway" pitchFamily="2" charset="0"/>
              </a:rPr>
              <a:t>a través de múltiples vías</a:t>
            </a:r>
            <a:r>
              <a:rPr lang="en-US" sz="4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02813" y="4177150"/>
            <a:ext cx="1867262" cy="1218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 dirty="0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8 mil</a:t>
            </a:r>
            <a:r>
              <a:rPr lang="en-US" sz="48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</a:p>
          <a:p>
            <a:pPr algn="ctr">
              <a:lnSpc>
                <a:spcPts val="3358"/>
              </a:lnSpc>
            </a:pPr>
            <a:endParaRPr lang="en-US" sz="4800" b="1" dirty="0">
              <a:solidFill>
                <a:srgbClr val="1A1A1A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71741" y="4177150"/>
            <a:ext cx="1969546" cy="1218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 dirty="0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1.5 mil</a:t>
            </a:r>
            <a:r>
              <a:rPr lang="en-US" sz="48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</a:p>
          <a:p>
            <a:pPr algn="ctr">
              <a:lnSpc>
                <a:spcPts val="3358"/>
              </a:lnSpc>
            </a:pPr>
            <a:endParaRPr lang="en-US" sz="4800" b="1" dirty="0">
              <a:solidFill>
                <a:srgbClr val="1A1A1A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422859" y="4956234"/>
            <a:ext cx="4457329" cy="2461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63"/>
              </a:lnSpc>
            </a:pPr>
            <a:r>
              <a:rPr lang="en-US" sz="2799" b="1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desde</a:t>
            </a:r>
            <a:r>
              <a:rPr lang="en-US" sz="27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ENEM, </a:t>
            </a:r>
          </a:p>
          <a:p>
            <a:pPr algn="ctr">
              <a:lnSpc>
                <a:spcPts val="3863"/>
              </a:lnSpc>
            </a:pPr>
            <a:r>
              <a:rPr lang="en-US" sz="2799" b="1" dirty="0">
                <a:solidFill>
                  <a:srgbClr val="1A1A1A"/>
                </a:solidFill>
                <a:latin typeface="Raleway" pitchFamily="2" charset="0"/>
                <a:ea typeface="Raleway"/>
                <a:cs typeface="Raleway"/>
                <a:sym typeface="Raleway Bold"/>
              </a:rPr>
              <a:t>el examen </a:t>
            </a:r>
            <a:r>
              <a:rPr lang="en-US" sz="2799" b="1" dirty="0" err="1">
                <a:solidFill>
                  <a:srgbClr val="1A1A1A"/>
                </a:solidFill>
                <a:latin typeface="Raleway" pitchFamily="2" charset="0"/>
                <a:ea typeface="Raleway"/>
                <a:cs typeface="Raleway"/>
                <a:sym typeface="Raleway Bold"/>
              </a:rPr>
              <a:t>nacional</a:t>
            </a:r>
            <a:r>
              <a:rPr lang="en-US" sz="2799" b="1" dirty="0">
                <a:solidFill>
                  <a:srgbClr val="1A1A1A"/>
                </a:solidFill>
                <a:latin typeface="Raleway" pitchFamily="2" charset="0"/>
                <a:ea typeface="Raleway"/>
                <a:cs typeface="Raleway"/>
                <a:sym typeface="Raleway Bold"/>
              </a:rPr>
              <a:t> de </a:t>
            </a:r>
            <a:r>
              <a:rPr lang="en-US" sz="2799" b="1" dirty="0" err="1">
                <a:solidFill>
                  <a:srgbClr val="1A1A1A"/>
                </a:solidFill>
                <a:latin typeface="Raleway" pitchFamily="2" charset="0"/>
                <a:ea typeface="Raleway"/>
                <a:cs typeface="Raleway"/>
                <a:sym typeface="Raleway Bold"/>
              </a:rPr>
              <a:t>educación</a:t>
            </a:r>
            <a:r>
              <a:rPr lang="en-US" sz="2799" b="1" dirty="0">
                <a:solidFill>
                  <a:srgbClr val="1A1A1A"/>
                </a:solidFill>
                <a:latin typeface="Raleway" pitchFamily="2" charset="0"/>
                <a:ea typeface="Raleway"/>
                <a:cs typeface="Raleway"/>
                <a:sym typeface="Raleway Bold"/>
              </a:rPr>
              <a:t> </a:t>
            </a:r>
            <a:r>
              <a:rPr lang="en-US" sz="2799" b="1" dirty="0" err="1">
                <a:solidFill>
                  <a:srgbClr val="1A1A1A"/>
                </a:solidFill>
                <a:latin typeface="Raleway" pitchFamily="2" charset="0"/>
                <a:ea typeface="Raleway"/>
                <a:cs typeface="Raleway"/>
                <a:sym typeface="Raleway Bold"/>
              </a:rPr>
              <a:t>secundaria</a:t>
            </a:r>
            <a:r>
              <a:rPr lang="en-US" sz="2799" b="1" dirty="0">
                <a:solidFill>
                  <a:srgbClr val="1A1A1A"/>
                </a:solidFill>
                <a:latin typeface="Raleway" pitchFamily="2" charset="0"/>
                <a:ea typeface="Raleway"/>
                <a:cs typeface="Raleway"/>
                <a:sym typeface="Raleway Bold"/>
              </a:rPr>
              <a:t> </a:t>
            </a: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-</a:t>
            </a:r>
          </a:p>
          <a:p>
            <a:pPr algn="ctr">
              <a:lnSpc>
                <a:spcPts val="3863"/>
              </a:lnSpc>
            </a:pP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4 </a:t>
            </a:r>
            <a:r>
              <a:rPr lang="en-US" sz="2799" b="1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millones</a:t>
            </a: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de </a:t>
            </a:r>
            <a:r>
              <a:rPr lang="en-US" sz="2799" b="1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postulantes</a:t>
            </a: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  <a:p>
            <a:pPr algn="l">
              <a:lnSpc>
                <a:spcPts val="3863"/>
              </a:lnSpc>
            </a:pPr>
            <a:endParaRPr lang="en-US" sz="2799" b="1" dirty="0">
              <a:solidFill>
                <a:srgbClr val="1A1A1A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076363" y="4177150"/>
            <a:ext cx="1867261" cy="12180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 dirty="0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1.5 mil</a:t>
            </a:r>
            <a:r>
              <a:rPr lang="en-US" sz="48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</a:p>
          <a:p>
            <a:pPr algn="ctr">
              <a:lnSpc>
                <a:spcPts val="3358"/>
              </a:lnSpc>
            </a:pPr>
            <a:endParaRPr lang="en-US" sz="4800" b="1" dirty="0">
              <a:solidFill>
                <a:srgbClr val="1A1A1A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134061" y="5012047"/>
            <a:ext cx="4149571" cy="2461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62"/>
              </a:lnSpc>
            </a:pPr>
            <a:r>
              <a:rPr lang="en-US" sz="2799" b="1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desde</a:t>
            </a:r>
            <a:r>
              <a:rPr lang="en-US" sz="27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799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Provão</a:t>
            </a:r>
            <a:r>
              <a:rPr lang="en-US" sz="27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Paulista, </a:t>
            </a:r>
          </a:p>
          <a:p>
            <a:pPr algn="ctr">
              <a:lnSpc>
                <a:spcPts val="3862"/>
              </a:lnSpc>
            </a:pP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el examen </a:t>
            </a:r>
            <a:r>
              <a:rPr lang="en-US" sz="2799" b="1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estatal</a:t>
            </a: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2799" b="1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unificado</a:t>
            </a: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– </a:t>
            </a:r>
          </a:p>
          <a:p>
            <a:pPr algn="ctr">
              <a:lnSpc>
                <a:spcPts val="3862"/>
              </a:lnSpc>
            </a:pP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400 mil </a:t>
            </a:r>
            <a:r>
              <a:rPr lang="en-US" sz="2799" b="1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postulantes</a:t>
            </a: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  <a:p>
            <a:pPr algn="l">
              <a:lnSpc>
                <a:spcPts val="3863"/>
              </a:lnSpc>
            </a:pPr>
            <a:endParaRPr lang="en-US" sz="2799" b="1" dirty="0">
              <a:solidFill>
                <a:srgbClr val="1A1A1A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8458200" y="1353"/>
            <a:ext cx="9817075" cy="3111627"/>
            <a:chOff x="0" y="0"/>
            <a:chExt cx="14009497" cy="414883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009497" cy="4148836"/>
            </a:xfrm>
            <a:custGeom>
              <a:avLst/>
              <a:gdLst/>
              <a:ahLst/>
              <a:cxnLst/>
              <a:rect l="l" t="t" r="r" b="b"/>
              <a:pathLst>
                <a:path w="14009497" h="4148836">
                  <a:moveTo>
                    <a:pt x="0" y="0"/>
                  </a:moveTo>
                  <a:lnTo>
                    <a:pt x="14009497" y="0"/>
                  </a:lnTo>
                  <a:lnTo>
                    <a:pt x="14009497" y="4148836"/>
                  </a:lnTo>
                  <a:lnTo>
                    <a:pt x="0" y="41488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2202" b="-12203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14821946" y="4177150"/>
            <a:ext cx="1693955" cy="1111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 dirty="0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209</a:t>
            </a:r>
          </a:p>
          <a:p>
            <a:pPr algn="ctr">
              <a:lnSpc>
                <a:spcPts val="3358"/>
              </a:lnSpc>
            </a:pPr>
            <a:endParaRPr lang="en-US" sz="4800" b="1" dirty="0">
              <a:solidFill>
                <a:srgbClr val="1094AB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3810866" y="5012047"/>
            <a:ext cx="3943734" cy="2461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3"/>
              </a:lnSpc>
            </a:pPr>
            <a:r>
              <a:rPr lang="en-US" sz="2799" b="1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desde</a:t>
            </a: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2799" b="1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competiciones</a:t>
            </a: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2799" b="1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específicas</a:t>
            </a: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(“</a:t>
            </a:r>
            <a:r>
              <a:rPr lang="en-US" sz="2799" b="1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olimpiadas</a:t>
            </a: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”), tanto </a:t>
            </a:r>
            <a:r>
              <a:rPr lang="en-US" sz="2799" b="1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nacionales</a:t>
            </a: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2799" b="1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como</a:t>
            </a:r>
            <a:r>
              <a:rPr lang="en-US" sz="2799" b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internacionales.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154855" y="9260996"/>
            <a:ext cx="10917746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 i="1" dirty="0" err="1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Anuario</a:t>
            </a:r>
            <a:r>
              <a:rPr lang="en-US" sz="2000" i="1" dirty="0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 </a:t>
            </a:r>
            <a:r>
              <a:rPr lang="en-US" sz="2000" i="1" dirty="0" err="1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Estadístico</a:t>
            </a:r>
            <a:r>
              <a:rPr lang="en-US" sz="2000" i="1" dirty="0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 de la USP 2025; *Fundación FUVEST 2025.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63167" cy="1049655"/>
            </a:xfrm>
            <a:custGeom>
              <a:avLst/>
              <a:gdLst/>
              <a:ahLst/>
              <a:cxnLst/>
              <a:rect l="l" t="t" r="r" b="b"/>
              <a:pathLst>
                <a:path w="1463167" h="1049655">
                  <a:moveTo>
                    <a:pt x="0" y="0"/>
                  </a:moveTo>
                  <a:lnTo>
                    <a:pt x="1463167" y="0"/>
                  </a:lnTo>
                  <a:lnTo>
                    <a:pt x="1463167" y="1049655"/>
                  </a:lnTo>
                  <a:lnTo>
                    <a:pt x="0" y="1049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2101" r="-42103" b="4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17072600" y="9492558"/>
            <a:ext cx="1097404" cy="794347"/>
            <a:chOff x="0" y="0"/>
            <a:chExt cx="1463205" cy="105912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463205" cy="1059129"/>
            </a:xfrm>
            <a:custGeom>
              <a:avLst/>
              <a:gdLst/>
              <a:ahLst/>
              <a:cxnLst/>
              <a:rect l="l" t="t" r="r" b="b"/>
              <a:pathLst>
                <a:path w="1463205" h="1059129">
                  <a:moveTo>
                    <a:pt x="0" y="0"/>
                  </a:moveTo>
                  <a:lnTo>
                    <a:pt x="1463205" y="0"/>
                  </a:lnTo>
                  <a:lnTo>
                    <a:pt x="1463205" y="1059129"/>
                  </a:lnTo>
                  <a:lnTo>
                    <a:pt x="0" y="105912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42871" r="-42871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1463205" cy="1068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0" y="5258924"/>
            <a:ext cx="8947461" cy="5070253"/>
            <a:chOff x="0" y="0"/>
            <a:chExt cx="11929948" cy="676033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929999" cy="6760337"/>
            </a:xfrm>
            <a:custGeom>
              <a:avLst/>
              <a:gdLst/>
              <a:ahLst/>
              <a:cxnLst/>
              <a:rect l="l" t="t" r="r" b="b"/>
              <a:pathLst>
                <a:path w="11929999" h="6760337">
                  <a:moveTo>
                    <a:pt x="0" y="0"/>
                  </a:moveTo>
                  <a:lnTo>
                    <a:pt x="11929999" y="0"/>
                  </a:lnTo>
                  <a:lnTo>
                    <a:pt x="11929999" y="6760337"/>
                  </a:lnTo>
                  <a:lnTo>
                    <a:pt x="0" y="67603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LightScreen/>
                        </a14:imgEffect>
                      </a14:imgLayer>
                    </a14:imgProps>
                  </a:ext>
                </a:extLst>
              </a:blip>
              <a:stretch>
                <a:fillRect t="-8761" b="-876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9525"/>
            <a:ext cx="8947452" cy="5258943"/>
            <a:chOff x="0" y="0"/>
            <a:chExt cx="11929936" cy="70119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929999" cy="7011924"/>
            </a:xfrm>
            <a:custGeom>
              <a:avLst/>
              <a:gdLst/>
              <a:ahLst/>
              <a:cxnLst/>
              <a:rect l="l" t="t" r="r" b="b"/>
              <a:pathLst>
                <a:path w="11929999" h="7011924">
                  <a:moveTo>
                    <a:pt x="0" y="0"/>
                  </a:moveTo>
                  <a:lnTo>
                    <a:pt x="11929999" y="0"/>
                  </a:lnTo>
                  <a:lnTo>
                    <a:pt x="11929999" y="7011924"/>
                  </a:lnTo>
                  <a:lnTo>
                    <a:pt x="0" y="70119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LightScreen/>
                        </a14:imgEffect>
                      </a14:imgLayer>
                    </a14:imgProps>
                  </a:ext>
                </a:extLst>
              </a:blip>
              <a:stretch>
                <a:fillRect t="-6712" b="-6712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8937954" y="-16210"/>
            <a:ext cx="9502445" cy="10361429"/>
            <a:chOff x="0" y="0"/>
            <a:chExt cx="12602589" cy="1381527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602628" cy="13815313"/>
            </a:xfrm>
            <a:custGeom>
              <a:avLst/>
              <a:gdLst/>
              <a:ahLst/>
              <a:cxnLst/>
              <a:rect l="l" t="t" r="r" b="b"/>
              <a:pathLst>
                <a:path w="12602628" h="13815313">
                  <a:moveTo>
                    <a:pt x="0" y="0"/>
                  </a:moveTo>
                  <a:lnTo>
                    <a:pt x="12602628" y="0"/>
                  </a:lnTo>
                  <a:lnTo>
                    <a:pt x="12602628" y="13815313"/>
                  </a:lnTo>
                  <a:lnTo>
                    <a:pt x="0" y="138153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artisticLightScreen/>
                        </a14:imgEffect>
                      </a14:imgLayer>
                    </a14:imgProps>
                  </a:ext>
                </a:extLst>
              </a:blip>
              <a:stretch>
                <a:fillRect l="-32240" r="-32240"/>
              </a:stretch>
            </a:blipFill>
          </p:spPr>
        </p:sp>
      </p:grpSp>
      <p:grpSp>
        <p:nvGrpSpPr>
          <p:cNvPr id="16" name="Group 11">
            <a:extLst>
              <a:ext uri="{FF2B5EF4-FFF2-40B4-BE49-F238E27FC236}">
                <a16:creationId xmlns:a16="http://schemas.microsoft.com/office/drawing/2014/main" id="{621219B6-5E62-0E62-89D2-25B41141F030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046B1ACB-ACCD-9BA1-FF72-583D360568D2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18" name="Group 13">
            <a:extLst>
              <a:ext uri="{FF2B5EF4-FFF2-40B4-BE49-F238E27FC236}">
                <a16:creationId xmlns:a16="http://schemas.microsoft.com/office/drawing/2014/main" id="{E494AD0F-7CD2-936A-736B-38F94F30FB7F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83493011-5BBF-35C2-FEED-71825B2DFA41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20" name="Group 15">
            <a:extLst>
              <a:ext uri="{FF2B5EF4-FFF2-40B4-BE49-F238E27FC236}">
                <a16:creationId xmlns:a16="http://schemas.microsoft.com/office/drawing/2014/main" id="{82779875-379A-B77B-9016-1BAC951B2102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1B7BB01F-8000-2CC5-D25C-C84427D856C0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646481" y="-75419"/>
            <a:ext cx="17641519" cy="10362419"/>
            <a:chOff x="0" y="0"/>
            <a:chExt cx="22823729" cy="1521581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823678" cy="15215870"/>
            </a:xfrm>
            <a:custGeom>
              <a:avLst/>
              <a:gdLst/>
              <a:ahLst/>
              <a:cxnLst/>
              <a:rect l="l" t="t" r="r" b="b"/>
              <a:pathLst>
                <a:path w="22823678" h="15215870">
                  <a:moveTo>
                    <a:pt x="0" y="0"/>
                  </a:moveTo>
                  <a:lnTo>
                    <a:pt x="22823678" y="0"/>
                  </a:lnTo>
                  <a:lnTo>
                    <a:pt x="22823678" y="15215870"/>
                  </a:lnTo>
                  <a:lnTo>
                    <a:pt x="0" y="152158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2" b="-32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660789" y="4067508"/>
            <a:ext cx="14652831" cy="3291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13999" b="1" spc="-278" dirty="0">
                <a:solidFill>
                  <a:srgbClr val="64C4D2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USP ES</a:t>
            </a:r>
          </a:p>
          <a:p>
            <a:pPr algn="ctr">
              <a:lnSpc>
                <a:spcPts val="12599"/>
              </a:lnSpc>
            </a:pPr>
            <a:r>
              <a:rPr lang="en-US" sz="13999" b="1" spc="-278" dirty="0">
                <a:solidFill>
                  <a:srgbClr val="64C4D2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PARA </a:t>
            </a:r>
            <a:r>
              <a:rPr lang="en-US" sz="13999" b="1" spc="-278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TODOS</a:t>
            </a:r>
          </a:p>
        </p:txBody>
      </p:sp>
      <p:grpSp>
        <p:nvGrpSpPr>
          <p:cNvPr id="15" name="Group 11">
            <a:extLst>
              <a:ext uri="{FF2B5EF4-FFF2-40B4-BE49-F238E27FC236}">
                <a16:creationId xmlns:a16="http://schemas.microsoft.com/office/drawing/2014/main" id="{A92329E0-4B21-A3FD-999E-61A29E827ED1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0710C802-4C25-2A83-965C-35B7C51F3CCF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17" name="Group 13">
            <a:extLst>
              <a:ext uri="{FF2B5EF4-FFF2-40B4-BE49-F238E27FC236}">
                <a16:creationId xmlns:a16="http://schemas.microsoft.com/office/drawing/2014/main" id="{125ED493-9496-FE45-3E60-36A0E2E6E35F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CD31CD0F-738B-E436-F8AD-0375A0442B1C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19" name="Group 15">
            <a:extLst>
              <a:ext uri="{FF2B5EF4-FFF2-40B4-BE49-F238E27FC236}">
                <a16:creationId xmlns:a16="http://schemas.microsoft.com/office/drawing/2014/main" id="{9C4BFAD8-C1CA-6737-B771-C66B3184D4F4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EE67E48E-5315-2B25-3B15-41F76D730D35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353"/>
            <a:ext cx="18288000" cy="3111598"/>
            <a:chOff x="0" y="0"/>
            <a:chExt cx="24384000" cy="41487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4148836"/>
            </a:xfrm>
            <a:custGeom>
              <a:avLst/>
              <a:gdLst/>
              <a:ahLst/>
              <a:cxnLst/>
              <a:rect l="l" t="t" r="r" b="b"/>
              <a:pathLst>
                <a:path w="24384000" h="4148836">
                  <a:moveTo>
                    <a:pt x="0" y="0"/>
                  </a:moveTo>
                  <a:lnTo>
                    <a:pt x="24384000" y="0"/>
                  </a:lnTo>
                  <a:lnTo>
                    <a:pt x="24384000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426196" y="0"/>
            <a:ext cx="318002" cy="3111598"/>
            <a:chOff x="0" y="0"/>
            <a:chExt cx="424002" cy="41487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4053" cy="4148836"/>
            </a:xfrm>
            <a:custGeom>
              <a:avLst/>
              <a:gdLst/>
              <a:ahLst/>
              <a:cxnLst/>
              <a:rect l="l" t="t" r="r" b="b"/>
              <a:pathLst>
                <a:path w="424053" h="4148836">
                  <a:moveTo>
                    <a:pt x="0" y="0"/>
                  </a:moveTo>
                  <a:lnTo>
                    <a:pt x="424053" y="0"/>
                  </a:lnTo>
                  <a:lnTo>
                    <a:pt x="424053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0" y="0"/>
            <a:ext cx="425996" cy="3111598"/>
            <a:chOff x="0" y="0"/>
            <a:chExt cx="567995" cy="414879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67944" cy="4148836"/>
            </a:xfrm>
            <a:custGeom>
              <a:avLst/>
              <a:gdLst/>
              <a:ahLst/>
              <a:cxnLst/>
              <a:rect l="l" t="t" r="r" b="b"/>
              <a:pathLst>
                <a:path w="567944" h="4148836">
                  <a:moveTo>
                    <a:pt x="0" y="0"/>
                  </a:moveTo>
                  <a:lnTo>
                    <a:pt x="567944" y="0"/>
                  </a:lnTo>
                  <a:lnTo>
                    <a:pt x="567944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639976" y="469354"/>
            <a:ext cx="5186553" cy="1924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0"/>
              </a:lnSpc>
            </a:pPr>
            <a:r>
              <a:rPr lang="en-US" sz="64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Becas</a:t>
            </a:r>
            <a:endParaRPr lang="en-US" sz="6400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7680"/>
              </a:lnSpc>
            </a:pPr>
            <a:r>
              <a:rPr lang="en-US" sz="64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Académicas</a:t>
            </a:r>
            <a:endParaRPr lang="en-US" sz="6400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607627" y="867604"/>
            <a:ext cx="9580950" cy="1085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6"/>
              </a:lnSpc>
            </a:pPr>
            <a:r>
              <a:rPr lang="en-US" sz="32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La Universidad </a:t>
            </a:r>
            <a:r>
              <a:rPr lang="en-US" sz="32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ofrece</a:t>
            </a:r>
            <a:r>
              <a:rPr lang="en-US" sz="32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becas</a:t>
            </a:r>
            <a:r>
              <a:rPr lang="en-US" sz="32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para </a:t>
            </a:r>
          </a:p>
          <a:p>
            <a:pPr algn="l">
              <a:lnSpc>
                <a:spcPts val="4416"/>
              </a:lnSpc>
            </a:pPr>
            <a:r>
              <a:rPr lang="en-US" sz="32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actividades</a:t>
            </a:r>
            <a:r>
              <a:rPr lang="en-US" sz="32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académicas</a:t>
            </a:r>
            <a:r>
              <a:rPr lang="en-US" sz="32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.</a:t>
            </a:r>
            <a:endParaRPr lang="en-US" sz="3599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714948" y="5676253"/>
            <a:ext cx="4819355" cy="705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dirty="0">
                <a:solidFill>
                  <a:srgbClr val="64C4D2"/>
                </a:solidFill>
                <a:latin typeface="Raleway Bold"/>
                <a:ea typeface="Raleway Bold"/>
                <a:cs typeface="Raleway Bold"/>
                <a:sym typeface="Raleway Bold"/>
              </a:rPr>
              <a:t>Grado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856848" y="5676253"/>
            <a:ext cx="3287554" cy="705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dirty="0" err="1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Posgrado</a:t>
            </a:r>
            <a:endParaRPr lang="en-US" sz="4800" b="1" dirty="0">
              <a:solidFill>
                <a:srgbClr val="1094AB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191257" y="9333014"/>
            <a:ext cx="4666355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 i="1" dirty="0" err="1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Anuario</a:t>
            </a:r>
            <a:r>
              <a:rPr lang="en-US" sz="2000" i="1" dirty="0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 </a:t>
            </a:r>
            <a:r>
              <a:rPr lang="en-US" sz="2000" i="1" dirty="0" err="1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Estadístico</a:t>
            </a:r>
            <a:r>
              <a:rPr lang="en-US" sz="2000" i="1" dirty="0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 de la USP 2025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4198" y="3716007"/>
            <a:ext cx="16730341" cy="1537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39"/>
              </a:lnSpc>
            </a:pPr>
            <a:r>
              <a:rPr lang="en-US" sz="2999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La USP </a:t>
            </a:r>
            <a:r>
              <a:rPr lang="en-US" sz="2999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ofrece</a:t>
            </a:r>
            <a:r>
              <a:rPr lang="en-US" sz="2999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2999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más</a:t>
            </a:r>
            <a:r>
              <a:rPr lang="en-US" sz="2999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de           </a:t>
            </a:r>
            <a:r>
              <a:rPr lang="en-US" sz="29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  </a:t>
            </a:r>
            <a:r>
              <a:rPr lang="en-US" sz="2999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becas</a:t>
            </a:r>
            <a:r>
              <a:rPr lang="en-US" sz="29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y          </a:t>
            </a:r>
            <a:r>
              <a:rPr lang="en-US" sz="2999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millones</a:t>
            </a:r>
            <a:r>
              <a:rPr lang="en-US" sz="29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de </a:t>
            </a:r>
            <a:r>
              <a:rPr lang="en-US" sz="2999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dólares</a:t>
            </a:r>
            <a:r>
              <a:rPr lang="en-US" sz="29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999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invertidos</a:t>
            </a:r>
            <a:r>
              <a:rPr lang="en-US" sz="29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999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en</a:t>
            </a:r>
            <a:r>
              <a:rPr lang="en-US" sz="29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la </a:t>
            </a:r>
            <a:r>
              <a:rPr lang="en-US" sz="2999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permancencia</a:t>
            </a:r>
            <a:r>
              <a:rPr lang="en-US" sz="29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de </a:t>
            </a:r>
            <a:r>
              <a:rPr lang="en-US" sz="2999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estudiantes</a:t>
            </a:r>
            <a:r>
              <a:rPr lang="en-US" sz="29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de </a:t>
            </a:r>
            <a:r>
              <a:rPr lang="en-US" sz="2999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bajos</a:t>
            </a:r>
            <a:r>
              <a:rPr lang="en-US" sz="29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999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ingresos</a:t>
            </a:r>
            <a:r>
              <a:rPr lang="en-US" sz="29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,</a:t>
            </a:r>
            <a:r>
              <a:rPr lang="en-US" sz="2999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s-ES" sz="3000" dirty="0">
                <a:latin typeface="Raleway" pitchFamily="2" charset="0"/>
              </a:rPr>
              <a:t>lo que incluye comidas gratuitas, alojamiento y costo de vida.</a:t>
            </a:r>
            <a:endParaRPr lang="en-US" sz="3000" dirty="0">
              <a:solidFill>
                <a:srgbClr val="1A1A1A"/>
              </a:solidFill>
              <a:latin typeface="Raleway" pitchFamily="2" charset="0"/>
              <a:ea typeface="Raleway"/>
              <a:cs typeface="Raleway"/>
              <a:sym typeface="Raleway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105400" y="3509005"/>
            <a:ext cx="2102129" cy="7050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 dirty="0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30 mil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180443" y="3509005"/>
            <a:ext cx="1020803" cy="723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 b="1" dirty="0">
                <a:solidFill>
                  <a:srgbClr val="1094AB"/>
                </a:solidFill>
                <a:latin typeface="Raleway Bold"/>
                <a:ea typeface="Raleway Bold"/>
                <a:cs typeface="Raleway Bold"/>
                <a:sym typeface="Raleway Bold"/>
              </a:rPr>
              <a:t>65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04800" y="6566743"/>
            <a:ext cx="10247552" cy="21159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31520" lvl="2" indent="-243840" algn="l">
              <a:lnSpc>
                <a:spcPts val="3311"/>
              </a:lnSpc>
              <a:buFont typeface="Arial"/>
              <a:buChar char="⚬"/>
            </a:pPr>
            <a:r>
              <a:rPr lang="en-US" sz="32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6.000 – </a:t>
            </a:r>
            <a:r>
              <a:rPr lang="en-US" sz="3200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Iniciación</a:t>
            </a:r>
            <a:r>
              <a:rPr lang="en-US" sz="32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Científica</a:t>
            </a:r>
            <a:r>
              <a:rPr lang="en-US" sz="32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;</a:t>
            </a:r>
          </a:p>
          <a:p>
            <a:pPr marL="731215" lvl="2" indent="-243738" algn="l">
              <a:lnSpc>
                <a:spcPts val="3309"/>
              </a:lnSpc>
              <a:buFont typeface="Arial"/>
              <a:buChar char="⚬"/>
            </a:pPr>
            <a:r>
              <a:rPr lang="en-US" sz="32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300 – </a:t>
            </a:r>
            <a:r>
              <a:rPr lang="en-US" sz="3200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Donantes</a:t>
            </a:r>
            <a:r>
              <a:rPr lang="en-US" sz="32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privados;</a:t>
            </a:r>
          </a:p>
          <a:p>
            <a:pPr marL="731520" lvl="2" indent="-243840" algn="l">
              <a:lnSpc>
                <a:spcPts val="3311"/>
              </a:lnSpc>
              <a:buFont typeface="Arial"/>
              <a:buChar char="⚬"/>
            </a:pPr>
            <a:r>
              <a:rPr lang="en-US" sz="32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15.000 – Programa de Apoyo a la </a:t>
            </a:r>
            <a:r>
              <a:rPr lang="en-US" sz="3200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Permanencia</a:t>
            </a:r>
            <a:r>
              <a:rPr lang="en-US" sz="32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y </a:t>
            </a:r>
            <a:r>
              <a:rPr lang="en-US" sz="3200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Formación</a:t>
            </a:r>
            <a:r>
              <a:rPr lang="en-US" sz="32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Estudiantil</a:t>
            </a:r>
            <a:r>
              <a:rPr lang="en-US" sz="32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(PAPFE)</a:t>
            </a:r>
          </a:p>
          <a:p>
            <a:pPr marL="731520" lvl="2" indent="-243840" algn="l">
              <a:lnSpc>
                <a:spcPts val="3311"/>
              </a:lnSpc>
              <a:buFont typeface="Arial"/>
              <a:buChar char="⚬"/>
            </a:pPr>
            <a:r>
              <a:rPr lang="en-US" sz="3200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Pasantías</a:t>
            </a:r>
            <a:r>
              <a:rPr lang="en-US" sz="32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3200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en</a:t>
            </a:r>
            <a:r>
              <a:rPr lang="en-US" sz="32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los campus.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614903" y="6566743"/>
            <a:ext cx="3540147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1520" lvl="2" indent="-243840" algn="l">
              <a:lnSpc>
                <a:spcPts val="3311"/>
              </a:lnSpc>
              <a:buFont typeface="Arial"/>
              <a:buChar char="⚬"/>
            </a:pPr>
            <a:r>
              <a:rPr lang="en-US" sz="32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7.500 – Capes</a:t>
            </a:r>
          </a:p>
          <a:p>
            <a:pPr marL="731520" lvl="2" indent="-243840" algn="l">
              <a:lnSpc>
                <a:spcPts val="3311"/>
              </a:lnSpc>
              <a:buFont typeface="Arial"/>
              <a:buChar char="⚬"/>
            </a:pPr>
            <a:r>
              <a:rPr lang="en-US" sz="32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2.500 – </a:t>
            </a:r>
            <a:r>
              <a:rPr lang="en-US" sz="3200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CNPq</a:t>
            </a:r>
            <a:endParaRPr lang="en-US" sz="3200" b="1" dirty="0">
              <a:solidFill>
                <a:srgbClr val="1A1A1A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marL="731520" lvl="2" indent="-243840" algn="l">
              <a:lnSpc>
                <a:spcPts val="3311"/>
              </a:lnSpc>
              <a:buFont typeface="Arial"/>
              <a:buChar char="⚬"/>
            </a:pPr>
            <a:r>
              <a:rPr lang="en-US" sz="32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1.200 - Fapesp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211839" y="3915527"/>
            <a:ext cx="5048087" cy="3462038"/>
          </a:xfrm>
          <a:custGeom>
            <a:avLst/>
            <a:gdLst/>
            <a:ahLst/>
            <a:cxnLst/>
            <a:rect l="l" t="t" r="r" b="b"/>
            <a:pathLst>
              <a:path w="5048087" h="3462038">
                <a:moveTo>
                  <a:pt x="0" y="0"/>
                </a:moveTo>
                <a:lnTo>
                  <a:pt x="5048087" y="0"/>
                </a:lnTo>
                <a:lnTo>
                  <a:pt x="5048087" y="3462038"/>
                </a:lnTo>
                <a:lnTo>
                  <a:pt x="0" y="34620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44695" r="-4894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558009" y="7307927"/>
            <a:ext cx="5701917" cy="2977028"/>
          </a:xfrm>
          <a:custGeom>
            <a:avLst/>
            <a:gdLst/>
            <a:ahLst/>
            <a:cxnLst/>
            <a:rect l="l" t="t" r="r" b="b"/>
            <a:pathLst>
              <a:path w="5911112" h="3103334">
                <a:moveTo>
                  <a:pt x="0" y="0"/>
                </a:moveTo>
                <a:lnTo>
                  <a:pt x="5911112" y="0"/>
                </a:lnTo>
                <a:lnTo>
                  <a:pt x="5911112" y="3103333"/>
                </a:lnTo>
                <a:lnTo>
                  <a:pt x="0" y="31033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541042" y="7339501"/>
            <a:ext cx="6016967" cy="3040185"/>
          </a:xfrm>
          <a:custGeom>
            <a:avLst/>
            <a:gdLst/>
            <a:ahLst/>
            <a:cxnLst/>
            <a:rect l="l" t="t" r="r" b="b"/>
            <a:pathLst>
              <a:path w="6016967" h="3040185">
                <a:moveTo>
                  <a:pt x="0" y="0"/>
                </a:moveTo>
                <a:lnTo>
                  <a:pt x="6016967" y="0"/>
                </a:lnTo>
                <a:lnTo>
                  <a:pt x="6016967" y="3040185"/>
                </a:lnTo>
                <a:lnTo>
                  <a:pt x="0" y="304018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952" b="-195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408397" y="3626763"/>
            <a:ext cx="6169677" cy="3750802"/>
          </a:xfrm>
          <a:custGeom>
            <a:avLst/>
            <a:gdLst/>
            <a:ahLst/>
            <a:cxnLst/>
            <a:rect l="l" t="t" r="r" b="b"/>
            <a:pathLst>
              <a:path w="6169677" h="3750802">
                <a:moveTo>
                  <a:pt x="0" y="0"/>
                </a:moveTo>
                <a:lnTo>
                  <a:pt x="6169677" y="0"/>
                </a:lnTo>
                <a:lnTo>
                  <a:pt x="6169677" y="3750802"/>
                </a:lnTo>
                <a:lnTo>
                  <a:pt x="0" y="37508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957" r="-10840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27418" y="3452661"/>
            <a:ext cx="6013623" cy="3924904"/>
          </a:xfrm>
          <a:custGeom>
            <a:avLst/>
            <a:gdLst/>
            <a:ahLst/>
            <a:cxnLst/>
            <a:rect l="l" t="t" r="r" b="b"/>
            <a:pathLst>
              <a:path w="6013623" h="3924904">
                <a:moveTo>
                  <a:pt x="0" y="0"/>
                </a:moveTo>
                <a:lnTo>
                  <a:pt x="6013624" y="0"/>
                </a:lnTo>
                <a:lnTo>
                  <a:pt x="6013624" y="3924904"/>
                </a:lnTo>
                <a:lnTo>
                  <a:pt x="0" y="39249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24317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568549" y="0"/>
            <a:ext cx="5648197" cy="3915527"/>
          </a:xfrm>
          <a:custGeom>
            <a:avLst/>
            <a:gdLst/>
            <a:ahLst/>
            <a:cxnLst/>
            <a:rect l="l" t="t" r="r" b="b"/>
            <a:pathLst>
              <a:path w="5570461" h="3915527">
                <a:moveTo>
                  <a:pt x="0" y="0"/>
                </a:moveTo>
                <a:lnTo>
                  <a:pt x="5570461" y="0"/>
                </a:lnTo>
                <a:lnTo>
                  <a:pt x="5570461" y="3915527"/>
                </a:lnTo>
                <a:lnTo>
                  <a:pt x="0" y="391552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8983" r="-1490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36956" y="-76062"/>
            <a:ext cx="5989073" cy="3991589"/>
          </a:xfrm>
          <a:custGeom>
            <a:avLst/>
            <a:gdLst/>
            <a:ahLst/>
            <a:cxnLst/>
            <a:rect l="l" t="t" r="r" b="b"/>
            <a:pathLst>
              <a:path w="5989073" h="3991589">
                <a:moveTo>
                  <a:pt x="0" y="0"/>
                </a:moveTo>
                <a:lnTo>
                  <a:pt x="5989073" y="0"/>
                </a:lnTo>
                <a:lnTo>
                  <a:pt x="5989073" y="3991589"/>
                </a:lnTo>
                <a:lnTo>
                  <a:pt x="0" y="39915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81000"/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541042" y="-75419"/>
            <a:ext cx="6037032" cy="3990947"/>
          </a:xfrm>
          <a:custGeom>
            <a:avLst/>
            <a:gdLst/>
            <a:ahLst/>
            <a:cxnLst/>
            <a:rect l="l" t="t" r="r" b="b"/>
            <a:pathLst>
              <a:path w="6037032" h="3990947">
                <a:moveTo>
                  <a:pt x="0" y="0"/>
                </a:moveTo>
                <a:lnTo>
                  <a:pt x="6037032" y="0"/>
                </a:lnTo>
                <a:lnTo>
                  <a:pt x="6037032" y="3990946"/>
                </a:lnTo>
                <a:lnTo>
                  <a:pt x="0" y="399094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0255" r="-10765"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12801600" y="9045765"/>
            <a:ext cx="4648199" cy="726695"/>
            <a:chOff x="0" y="0"/>
            <a:chExt cx="956088" cy="19139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56088" cy="191393"/>
            </a:xfrm>
            <a:custGeom>
              <a:avLst/>
              <a:gdLst/>
              <a:ahLst/>
              <a:cxnLst/>
              <a:rect l="l" t="t" r="r" b="b"/>
              <a:pathLst>
                <a:path w="956088" h="191393">
                  <a:moveTo>
                    <a:pt x="95696" y="0"/>
                  </a:moveTo>
                  <a:lnTo>
                    <a:pt x="860391" y="0"/>
                  </a:lnTo>
                  <a:cubicBezTo>
                    <a:pt x="913243" y="0"/>
                    <a:pt x="956088" y="42845"/>
                    <a:pt x="956088" y="95696"/>
                  </a:cubicBezTo>
                  <a:lnTo>
                    <a:pt x="956088" y="95696"/>
                  </a:lnTo>
                  <a:cubicBezTo>
                    <a:pt x="956088" y="121077"/>
                    <a:pt x="946005" y="145418"/>
                    <a:pt x="928059" y="163364"/>
                  </a:cubicBezTo>
                  <a:cubicBezTo>
                    <a:pt x="910112" y="181311"/>
                    <a:pt x="885772" y="191393"/>
                    <a:pt x="860391" y="191393"/>
                  </a:cubicBezTo>
                  <a:lnTo>
                    <a:pt x="95696" y="191393"/>
                  </a:lnTo>
                  <a:cubicBezTo>
                    <a:pt x="42845" y="191393"/>
                    <a:pt x="0" y="148548"/>
                    <a:pt x="0" y="95696"/>
                  </a:cubicBezTo>
                  <a:lnTo>
                    <a:pt x="0" y="95696"/>
                  </a:lnTo>
                  <a:cubicBezTo>
                    <a:pt x="0" y="42845"/>
                    <a:pt x="42845" y="0"/>
                    <a:pt x="95696" y="0"/>
                  </a:cubicBezTo>
                  <a:close/>
                </a:path>
              </a:pathLst>
            </a:custGeom>
            <a:solidFill>
              <a:srgbClr val="FFF7E8">
                <a:alpha val="69804"/>
              </a:srgbClr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956088" cy="2294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757767" y="7307927"/>
            <a:ext cx="5783274" cy="3036219"/>
          </a:xfrm>
          <a:custGeom>
            <a:avLst/>
            <a:gdLst/>
            <a:ahLst/>
            <a:cxnLst/>
            <a:rect l="l" t="t" r="r" b="b"/>
            <a:pathLst>
              <a:path w="5783274" h="3036219">
                <a:moveTo>
                  <a:pt x="0" y="0"/>
                </a:moveTo>
                <a:lnTo>
                  <a:pt x="5783275" y="0"/>
                </a:lnTo>
                <a:lnTo>
                  <a:pt x="5783275" y="3036219"/>
                </a:lnTo>
                <a:lnTo>
                  <a:pt x="0" y="303621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grpSp>
        <p:nvGrpSpPr>
          <p:cNvPr id="21" name="Group 21"/>
          <p:cNvGrpSpPr/>
          <p:nvPr/>
        </p:nvGrpSpPr>
        <p:grpSpPr>
          <a:xfrm>
            <a:off x="771525" y="418300"/>
            <a:ext cx="7943117" cy="1069724"/>
            <a:chOff x="0" y="0"/>
            <a:chExt cx="10590822" cy="142629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590784" cy="1426337"/>
            </a:xfrm>
            <a:custGeom>
              <a:avLst/>
              <a:gdLst/>
              <a:ahLst/>
              <a:cxnLst/>
              <a:rect l="l" t="t" r="r" b="b"/>
              <a:pathLst>
                <a:path w="10590784" h="1426337">
                  <a:moveTo>
                    <a:pt x="0" y="0"/>
                  </a:moveTo>
                  <a:lnTo>
                    <a:pt x="10590784" y="0"/>
                  </a:lnTo>
                  <a:lnTo>
                    <a:pt x="10590784" y="1426337"/>
                  </a:lnTo>
                  <a:lnTo>
                    <a:pt x="0" y="1426337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23" name="TextBox 23"/>
          <p:cNvSpPr txBox="1"/>
          <p:nvPr/>
        </p:nvSpPr>
        <p:spPr>
          <a:xfrm>
            <a:off x="902370" y="465925"/>
            <a:ext cx="6831818" cy="920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03"/>
              </a:lnSpc>
            </a:pPr>
            <a:r>
              <a:rPr lang="en-US" sz="6399" b="1" spc="-127" dirty="0">
                <a:solidFill>
                  <a:srgbClr val="FFC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IMPACTO SOCIAL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838199" y="1692520"/>
            <a:ext cx="17670177" cy="6996048"/>
            <a:chOff x="0" y="0"/>
            <a:chExt cx="1948906" cy="112558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948905" cy="1125585"/>
            </a:xfrm>
            <a:custGeom>
              <a:avLst/>
              <a:gdLst/>
              <a:ahLst/>
              <a:cxnLst/>
              <a:rect l="l" t="t" r="r" b="b"/>
              <a:pathLst>
                <a:path w="1948905" h="1125585">
                  <a:moveTo>
                    <a:pt x="53358" y="0"/>
                  </a:moveTo>
                  <a:lnTo>
                    <a:pt x="1895547" y="0"/>
                  </a:lnTo>
                  <a:cubicBezTo>
                    <a:pt x="1909699" y="0"/>
                    <a:pt x="1923271" y="5622"/>
                    <a:pt x="1933277" y="15628"/>
                  </a:cubicBezTo>
                  <a:cubicBezTo>
                    <a:pt x="1943284" y="25635"/>
                    <a:pt x="1948905" y="39207"/>
                    <a:pt x="1948905" y="53358"/>
                  </a:cubicBezTo>
                  <a:lnTo>
                    <a:pt x="1948905" y="1072227"/>
                  </a:lnTo>
                  <a:cubicBezTo>
                    <a:pt x="1948905" y="1086379"/>
                    <a:pt x="1943284" y="1099951"/>
                    <a:pt x="1933277" y="1109957"/>
                  </a:cubicBezTo>
                  <a:cubicBezTo>
                    <a:pt x="1923271" y="1119964"/>
                    <a:pt x="1909699" y="1125585"/>
                    <a:pt x="1895547" y="1125585"/>
                  </a:cubicBezTo>
                  <a:lnTo>
                    <a:pt x="53358" y="1125585"/>
                  </a:lnTo>
                  <a:cubicBezTo>
                    <a:pt x="39207" y="1125585"/>
                    <a:pt x="25635" y="1119964"/>
                    <a:pt x="15628" y="1109957"/>
                  </a:cubicBezTo>
                  <a:cubicBezTo>
                    <a:pt x="5622" y="1099951"/>
                    <a:pt x="0" y="1086379"/>
                    <a:pt x="0" y="1072227"/>
                  </a:cubicBezTo>
                  <a:lnTo>
                    <a:pt x="0" y="53358"/>
                  </a:lnTo>
                  <a:cubicBezTo>
                    <a:pt x="0" y="39207"/>
                    <a:pt x="5622" y="25635"/>
                    <a:pt x="15628" y="15628"/>
                  </a:cubicBezTo>
                  <a:cubicBezTo>
                    <a:pt x="25635" y="5622"/>
                    <a:pt x="39207" y="0"/>
                    <a:pt x="53358" y="0"/>
                  </a:cubicBezTo>
                  <a:close/>
                </a:path>
              </a:pathLst>
            </a:custGeom>
            <a:solidFill>
              <a:srgbClr val="1194AB">
                <a:alpha val="69804"/>
              </a:srgbClr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1948906" cy="11636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sz="1600">
                <a:solidFill>
                  <a:srgbClr val="FFFF00"/>
                </a:solidFill>
              </a:endParaRP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2491968" y="9210675"/>
            <a:ext cx="5272306" cy="335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pc="522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9 CENTROS DEPORTIVOS</a:t>
            </a:r>
          </a:p>
        </p:txBody>
      </p:sp>
      <p:grpSp>
        <p:nvGrpSpPr>
          <p:cNvPr id="30" name="Group 11">
            <a:extLst>
              <a:ext uri="{FF2B5EF4-FFF2-40B4-BE49-F238E27FC236}">
                <a16:creationId xmlns:a16="http://schemas.microsoft.com/office/drawing/2014/main" id="{0C82B9C9-EB16-FC61-771C-631D5E930283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7F743F84-BA63-2A37-2DEE-671DF3485127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32" name="Group 13">
            <a:extLst>
              <a:ext uri="{FF2B5EF4-FFF2-40B4-BE49-F238E27FC236}">
                <a16:creationId xmlns:a16="http://schemas.microsoft.com/office/drawing/2014/main" id="{498B3927-7C13-88FF-5946-7FD35AD92E61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2CD571F8-A027-14C3-3649-C92FB17E2A14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34" name="Group 15">
            <a:extLst>
              <a:ext uri="{FF2B5EF4-FFF2-40B4-BE49-F238E27FC236}">
                <a16:creationId xmlns:a16="http://schemas.microsoft.com/office/drawing/2014/main" id="{CD5F9778-0506-4CCE-2B3A-0B4F53EBA5CB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35" name="Freeform 16">
              <a:extLst>
                <a:ext uri="{FF2B5EF4-FFF2-40B4-BE49-F238E27FC236}">
                  <a16:creationId xmlns:a16="http://schemas.microsoft.com/office/drawing/2014/main" id="{ADF08919-DCE4-F4A6-853E-4A41E89639F6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  <p:sp>
        <p:nvSpPr>
          <p:cNvPr id="13" name="TextBox 28">
            <a:extLst>
              <a:ext uri="{FF2B5EF4-FFF2-40B4-BE49-F238E27FC236}">
                <a16:creationId xmlns:a16="http://schemas.microsoft.com/office/drawing/2014/main" id="{F4E8BF98-51A5-267C-FA97-74F4141134E2}"/>
              </a:ext>
            </a:extLst>
          </p:cNvPr>
          <p:cNvSpPr txBox="1"/>
          <p:nvPr/>
        </p:nvSpPr>
        <p:spPr>
          <a:xfrm>
            <a:off x="1600200" y="3771900"/>
            <a:ext cx="16141007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b="1" spc="-231" dirty="0" err="1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Instalaciones</a:t>
            </a:r>
            <a:r>
              <a:rPr lang="en-US" sz="6000" b="1" spc="-231" dirty="0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6000" b="1" spc="-231" dirty="0" err="1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culturales</a:t>
            </a:r>
            <a:r>
              <a:rPr lang="en-US" sz="6000" b="1" spc="-231" dirty="0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: </a:t>
            </a:r>
            <a:r>
              <a:rPr lang="en-US" sz="6000" b="1" spc="-231" dirty="0" err="1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teatros</a:t>
            </a:r>
            <a:r>
              <a:rPr lang="en-US" sz="6000" b="1" spc="-231" dirty="0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, </a:t>
            </a:r>
            <a:r>
              <a:rPr lang="en-US" sz="6000" b="1" spc="-231" dirty="0" err="1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museos</a:t>
            </a:r>
            <a:r>
              <a:rPr lang="en-US" sz="6000" b="1" spc="-231" dirty="0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, </a:t>
            </a:r>
            <a:r>
              <a:rPr lang="en-US" sz="6000" b="1" spc="-231" dirty="0" err="1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orquestas</a:t>
            </a:r>
            <a:r>
              <a:rPr lang="en-US" sz="6000" b="1" spc="-231" dirty="0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y </a:t>
            </a:r>
            <a:r>
              <a:rPr lang="en-US" sz="6000" b="1" spc="-231" dirty="0" err="1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emisoras</a:t>
            </a:r>
            <a:r>
              <a:rPr lang="en-US" sz="6000" b="1" spc="-231" dirty="0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de radio</a:t>
            </a:r>
            <a:endParaRPr lang="en-US" sz="6000" b="1" spc="-79" dirty="0">
              <a:solidFill>
                <a:schemeClr val="bg1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4" name="TextBox 28">
            <a:extLst>
              <a:ext uri="{FF2B5EF4-FFF2-40B4-BE49-F238E27FC236}">
                <a16:creationId xmlns:a16="http://schemas.microsoft.com/office/drawing/2014/main" id="{2F25CC58-7DBB-9E5F-8847-BB3C467352D7}"/>
              </a:ext>
            </a:extLst>
          </p:cNvPr>
          <p:cNvSpPr txBox="1"/>
          <p:nvPr/>
        </p:nvSpPr>
        <p:spPr>
          <a:xfrm>
            <a:off x="-3429000" y="2400844"/>
            <a:ext cx="18031326" cy="5250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4800" b="1" spc="-231" dirty="0">
                <a:solidFill>
                  <a:srgbClr val="FFC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1.503 CURSOS DE EXTENSIÓN</a:t>
            </a:r>
            <a:endParaRPr lang="en-US" sz="4000" b="1" spc="-79" dirty="0">
              <a:solidFill>
                <a:srgbClr val="FFC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5" name="TextBox 28">
            <a:extLst>
              <a:ext uri="{FF2B5EF4-FFF2-40B4-BE49-F238E27FC236}">
                <a16:creationId xmlns:a16="http://schemas.microsoft.com/office/drawing/2014/main" id="{EF2B50A9-CD5A-A956-C012-2B1CCADB7EAF}"/>
              </a:ext>
            </a:extLst>
          </p:cNvPr>
          <p:cNvSpPr txBox="1"/>
          <p:nvPr/>
        </p:nvSpPr>
        <p:spPr>
          <a:xfrm>
            <a:off x="4800600" y="2400844"/>
            <a:ext cx="18031326" cy="564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r>
              <a:rPr lang="en-US" sz="6000" b="1" spc="-231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-  210 MIL</a:t>
            </a:r>
            <a:r>
              <a:rPr lang="en-US" sz="4800" b="1" spc="-231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PARTICIPANTES</a:t>
            </a:r>
            <a:endParaRPr lang="en-US" sz="4800" b="1" spc="-79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6" name="TextBox 28">
            <a:extLst>
              <a:ext uri="{FF2B5EF4-FFF2-40B4-BE49-F238E27FC236}">
                <a16:creationId xmlns:a16="http://schemas.microsoft.com/office/drawing/2014/main" id="{08D1E002-FED3-A743-41A4-2C5F7EFC69EB}"/>
              </a:ext>
            </a:extLst>
          </p:cNvPr>
          <p:cNvSpPr txBox="1"/>
          <p:nvPr/>
        </p:nvSpPr>
        <p:spPr>
          <a:xfrm>
            <a:off x="1676400" y="6362700"/>
            <a:ext cx="160020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ES" sz="6000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  <a:t>Importante sistema de atención médica con 4 hospitales afiliados y 3.400 camas</a:t>
            </a:r>
            <a:endParaRPr lang="en-US" sz="6000" b="1" spc="-79" dirty="0">
              <a:solidFill>
                <a:schemeClr val="bg1"/>
              </a:solidFill>
              <a:latin typeface="Open Sans 1 Bold" panose="020B0604020202020204" charset="0"/>
              <a:ea typeface="Open Sans 1 Bold" panose="020B0604020202020204" charset="0"/>
              <a:cs typeface="Open Sans 1 Bold" panose="020B0604020202020204" charset="0"/>
              <a:sym typeface="Open Sans 1 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366914" y="5030734"/>
            <a:ext cx="8944766" cy="5244546"/>
            <a:chOff x="0" y="0"/>
            <a:chExt cx="11926354" cy="73157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926316" cy="7315835"/>
            </a:xfrm>
            <a:custGeom>
              <a:avLst/>
              <a:gdLst/>
              <a:ahLst/>
              <a:cxnLst/>
              <a:rect l="l" t="t" r="r" b="b"/>
              <a:pathLst>
                <a:path w="11926316" h="7315835">
                  <a:moveTo>
                    <a:pt x="0" y="0"/>
                  </a:moveTo>
                  <a:lnTo>
                    <a:pt x="11926316" y="0"/>
                  </a:lnTo>
                  <a:lnTo>
                    <a:pt x="11926316" y="7315835"/>
                  </a:lnTo>
                  <a:lnTo>
                    <a:pt x="0" y="73158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323" b="-4322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9366914" y="-14712"/>
            <a:ext cx="8944766" cy="5369262"/>
            <a:chOff x="0" y="0"/>
            <a:chExt cx="11926354" cy="715901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926316" cy="7158990"/>
            </a:xfrm>
            <a:custGeom>
              <a:avLst/>
              <a:gdLst/>
              <a:ahLst/>
              <a:cxnLst/>
              <a:rect l="l" t="t" r="r" b="b"/>
              <a:pathLst>
                <a:path w="11926316" h="7158990">
                  <a:moveTo>
                    <a:pt x="0" y="0"/>
                  </a:moveTo>
                  <a:lnTo>
                    <a:pt x="11926316" y="0"/>
                  </a:lnTo>
                  <a:lnTo>
                    <a:pt x="11926316" y="7158990"/>
                  </a:lnTo>
                  <a:lnTo>
                    <a:pt x="0" y="7158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2472" b="-12472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97120" y="5040382"/>
            <a:ext cx="9582226" cy="5244573"/>
            <a:chOff x="0" y="0"/>
            <a:chExt cx="12776302" cy="75026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776327" cy="7502652"/>
            </a:xfrm>
            <a:custGeom>
              <a:avLst/>
              <a:gdLst/>
              <a:ahLst/>
              <a:cxnLst/>
              <a:rect l="l" t="t" r="r" b="b"/>
              <a:pathLst>
                <a:path w="12776327" h="7502652">
                  <a:moveTo>
                    <a:pt x="0" y="0"/>
                  </a:moveTo>
                  <a:lnTo>
                    <a:pt x="12776327" y="0"/>
                  </a:lnTo>
                  <a:lnTo>
                    <a:pt x="12776327" y="7502652"/>
                  </a:lnTo>
                  <a:lnTo>
                    <a:pt x="0" y="7502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740" b="-674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97120" y="0"/>
            <a:ext cx="9582226" cy="5271564"/>
            <a:chOff x="0" y="0"/>
            <a:chExt cx="12776302" cy="702875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776327" cy="7028688"/>
            </a:xfrm>
            <a:custGeom>
              <a:avLst/>
              <a:gdLst/>
              <a:ahLst/>
              <a:cxnLst/>
              <a:rect l="l" t="t" r="r" b="b"/>
              <a:pathLst>
                <a:path w="12776327" h="7028688">
                  <a:moveTo>
                    <a:pt x="0" y="0"/>
                  </a:moveTo>
                  <a:lnTo>
                    <a:pt x="12776327" y="0"/>
                  </a:lnTo>
                  <a:lnTo>
                    <a:pt x="12776327" y="7028688"/>
                  </a:lnTo>
                  <a:lnTo>
                    <a:pt x="0" y="70286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123" b="-1124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2551309" y="4403569"/>
            <a:ext cx="7217740" cy="502129"/>
            <a:chOff x="0" y="0"/>
            <a:chExt cx="9623654" cy="66950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623679" cy="669544"/>
            </a:xfrm>
            <a:custGeom>
              <a:avLst/>
              <a:gdLst/>
              <a:ahLst/>
              <a:cxnLst/>
              <a:rect l="l" t="t" r="r" b="b"/>
              <a:pathLst>
                <a:path w="9623679" h="669544">
                  <a:moveTo>
                    <a:pt x="0" y="0"/>
                  </a:moveTo>
                  <a:lnTo>
                    <a:pt x="9623679" y="0"/>
                  </a:lnTo>
                  <a:lnTo>
                    <a:pt x="9623679" y="669544"/>
                  </a:lnTo>
                  <a:lnTo>
                    <a:pt x="0" y="669544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3152318" y="4457700"/>
            <a:ext cx="6865830" cy="362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2400" b="1" spc="522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3 ORQUESTAS Y 4 COROS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3335000" y="4403569"/>
            <a:ext cx="4976679" cy="502129"/>
            <a:chOff x="0" y="0"/>
            <a:chExt cx="6635572" cy="66950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635623" cy="669544"/>
            </a:xfrm>
            <a:custGeom>
              <a:avLst/>
              <a:gdLst/>
              <a:ahLst/>
              <a:cxnLst/>
              <a:rect l="l" t="t" r="r" b="b"/>
              <a:pathLst>
                <a:path w="6635623" h="669544">
                  <a:moveTo>
                    <a:pt x="0" y="0"/>
                  </a:moveTo>
                  <a:lnTo>
                    <a:pt x="6635623" y="0"/>
                  </a:lnTo>
                  <a:lnTo>
                    <a:pt x="6635623" y="669544"/>
                  </a:lnTo>
                  <a:lnTo>
                    <a:pt x="0" y="669544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3335000" y="9707975"/>
            <a:ext cx="4976679" cy="502129"/>
            <a:chOff x="0" y="0"/>
            <a:chExt cx="6635572" cy="66950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635623" cy="669544"/>
            </a:xfrm>
            <a:custGeom>
              <a:avLst/>
              <a:gdLst/>
              <a:ahLst/>
              <a:cxnLst/>
              <a:rect l="l" t="t" r="r" b="b"/>
              <a:pathLst>
                <a:path w="6635623" h="669544">
                  <a:moveTo>
                    <a:pt x="0" y="0"/>
                  </a:moveTo>
                  <a:lnTo>
                    <a:pt x="6635623" y="0"/>
                  </a:lnTo>
                  <a:lnTo>
                    <a:pt x="6635623" y="669544"/>
                  </a:lnTo>
                  <a:lnTo>
                    <a:pt x="0" y="669544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6115050" y="9707975"/>
            <a:ext cx="3654000" cy="502129"/>
            <a:chOff x="0" y="0"/>
            <a:chExt cx="4871999" cy="66950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871974" cy="669544"/>
            </a:xfrm>
            <a:custGeom>
              <a:avLst/>
              <a:gdLst/>
              <a:ahLst/>
              <a:cxnLst/>
              <a:rect l="l" t="t" r="r" b="b"/>
              <a:pathLst>
                <a:path w="4871974" h="669544">
                  <a:moveTo>
                    <a:pt x="0" y="0"/>
                  </a:moveTo>
                  <a:lnTo>
                    <a:pt x="4871974" y="0"/>
                  </a:lnTo>
                  <a:lnTo>
                    <a:pt x="4871974" y="669544"/>
                  </a:lnTo>
                  <a:lnTo>
                    <a:pt x="0" y="669544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27" name="TextBox 27"/>
          <p:cNvSpPr txBox="1"/>
          <p:nvPr/>
        </p:nvSpPr>
        <p:spPr>
          <a:xfrm>
            <a:off x="14089294" y="4457700"/>
            <a:ext cx="4198706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2400" b="1" spc="522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2 CINES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334962" y="9791700"/>
            <a:ext cx="4976717" cy="3590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2400" b="1" spc="522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2 EMISORAS DE RADIO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060330" y="9766535"/>
            <a:ext cx="2719026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2400" b="1" spc="522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2 TEATROS</a:t>
            </a:r>
          </a:p>
        </p:txBody>
      </p:sp>
      <p:grpSp>
        <p:nvGrpSpPr>
          <p:cNvPr id="30" name="Group 11">
            <a:extLst>
              <a:ext uri="{FF2B5EF4-FFF2-40B4-BE49-F238E27FC236}">
                <a16:creationId xmlns:a16="http://schemas.microsoft.com/office/drawing/2014/main" id="{CD2A1EAF-5E96-C518-5FB3-4E11E7F47580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F59C2787-7754-1734-43D3-EA565F547AA3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32" name="Group 13">
            <a:extLst>
              <a:ext uri="{FF2B5EF4-FFF2-40B4-BE49-F238E27FC236}">
                <a16:creationId xmlns:a16="http://schemas.microsoft.com/office/drawing/2014/main" id="{9709B859-80AA-228E-1317-10745BC7926D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id="{DD94BD14-72FC-B73B-975D-0974371003F7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34" name="Group 15">
            <a:extLst>
              <a:ext uri="{FF2B5EF4-FFF2-40B4-BE49-F238E27FC236}">
                <a16:creationId xmlns:a16="http://schemas.microsoft.com/office/drawing/2014/main" id="{E3E336A1-4411-CD58-06BD-FB8B8EA1197B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35" name="Freeform 16">
              <a:extLst>
                <a:ext uri="{FF2B5EF4-FFF2-40B4-BE49-F238E27FC236}">
                  <a16:creationId xmlns:a16="http://schemas.microsoft.com/office/drawing/2014/main" id="{A3CC9F48-4B72-CF02-053D-8D7A281B83EB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775068" y="-76067"/>
            <a:ext cx="8359407" cy="5143500"/>
            <a:chOff x="0" y="0"/>
            <a:chExt cx="11145876" cy="6858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145901" cy="6858000"/>
            </a:xfrm>
            <a:custGeom>
              <a:avLst/>
              <a:gdLst/>
              <a:ahLst/>
              <a:cxnLst/>
              <a:rect l="l" t="t" r="r" b="b"/>
              <a:pathLst>
                <a:path w="11145901" h="6858000">
                  <a:moveTo>
                    <a:pt x="0" y="0"/>
                  </a:moveTo>
                  <a:lnTo>
                    <a:pt x="11145901" y="0"/>
                  </a:lnTo>
                  <a:lnTo>
                    <a:pt x="1114590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149" b="-4149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9113530" y="0"/>
            <a:ext cx="9174470" cy="6068882"/>
            <a:chOff x="0" y="0"/>
            <a:chExt cx="12466917" cy="809184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466955" cy="8091805"/>
            </a:xfrm>
            <a:custGeom>
              <a:avLst/>
              <a:gdLst/>
              <a:ahLst/>
              <a:cxnLst/>
              <a:rect l="l" t="t" r="r" b="b"/>
              <a:pathLst>
                <a:path w="12466955" h="8091805">
                  <a:moveTo>
                    <a:pt x="0" y="0"/>
                  </a:moveTo>
                  <a:lnTo>
                    <a:pt x="12466955" y="0"/>
                  </a:lnTo>
                  <a:lnTo>
                    <a:pt x="12466955" y="8091805"/>
                  </a:lnTo>
                  <a:lnTo>
                    <a:pt x="0" y="80918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335" b="-1335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9134475" y="5067433"/>
            <a:ext cx="9153525" cy="5229092"/>
            <a:chOff x="0" y="0"/>
            <a:chExt cx="12794552" cy="697212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794488" cy="6972173"/>
            </a:xfrm>
            <a:custGeom>
              <a:avLst/>
              <a:gdLst/>
              <a:ahLst/>
              <a:cxnLst/>
              <a:rect l="l" t="t" r="r" b="b"/>
              <a:pathLst>
                <a:path w="12794488" h="6972173">
                  <a:moveTo>
                    <a:pt x="0" y="0"/>
                  </a:moveTo>
                  <a:lnTo>
                    <a:pt x="12794488" y="0"/>
                  </a:lnTo>
                  <a:lnTo>
                    <a:pt x="12794488" y="6972173"/>
                  </a:lnTo>
                  <a:lnTo>
                    <a:pt x="0" y="69721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0766" b="-10765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775068" y="5057908"/>
            <a:ext cx="8368932" cy="5225549"/>
            <a:chOff x="0" y="0"/>
            <a:chExt cx="11158576" cy="707731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158601" cy="7077329"/>
            </a:xfrm>
            <a:custGeom>
              <a:avLst/>
              <a:gdLst/>
              <a:ahLst/>
              <a:cxnLst/>
              <a:rect l="l" t="t" r="r" b="b"/>
              <a:pathLst>
                <a:path w="11158601" h="7077329">
                  <a:moveTo>
                    <a:pt x="0" y="0"/>
                  </a:moveTo>
                  <a:lnTo>
                    <a:pt x="11158601" y="0"/>
                  </a:lnTo>
                  <a:lnTo>
                    <a:pt x="11158601" y="7077329"/>
                  </a:lnTo>
                  <a:lnTo>
                    <a:pt x="0" y="7077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534" b="-2533"/>
              </a:stretch>
            </a:blipFill>
          </p:spPr>
        </p:sp>
      </p:grpSp>
      <p:sp>
        <p:nvSpPr>
          <p:cNvPr id="18" name="Freeform 18"/>
          <p:cNvSpPr/>
          <p:nvPr/>
        </p:nvSpPr>
        <p:spPr>
          <a:xfrm>
            <a:off x="9912039" y="258042"/>
            <a:ext cx="8566614" cy="1332805"/>
          </a:xfrm>
          <a:custGeom>
            <a:avLst/>
            <a:gdLst/>
            <a:ahLst/>
            <a:cxnLst/>
            <a:rect l="l" t="t" r="r" b="b"/>
            <a:pathLst>
              <a:path w="8566614" h="1332805">
                <a:moveTo>
                  <a:pt x="0" y="0"/>
                </a:moveTo>
                <a:lnTo>
                  <a:pt x="8566613" y="0"/>
                </a:lnTo>
                <a:lnTo>
                  <a:pt x="8566613" y="1332804"/>
                </a:lnTo>
                <a:lnTo>
                  <a:pt x="0" y="13328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14195346" y="422834"/>
            <a:ext cx="4092654" cy="1003740"/>
            <a:chOff x="0" y="0"/>
            <a:chExt cx="5456872" cy="133832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456898" cy="1338358"/>
            </a:xfrm>
            <a:custGeom>
              <a:avLst/>
              <a:gdLst/>
              <a:ahLst/>
              <a:cxnLst/>
              <a:rect l="l" t="t" r="r" b="b"/>
              <a:pathLst>
                <a:path w="5456898" h="1338358">
                  <a:moveTo>
                    <a:pt x="0" y="0"/>
                  </a:moveTo>
                  <a:lnTo>
                    <a:pt x="5456898" y="0"/>
                  </a:lnTo>
                  <a:lnTo>
                    <a:pt x="5456898" y="1338358"/>
                  </a:lnTo>
                  <a:lnTo>
                    <a:pt x="0" y="1338358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21" name="TextBox 21"/>
          <p:cNvSpPr txBox="1"/>
          <p:nvPr/>
        </p:nvSpPr>
        <p:spPr>
          <a:xfrm>
            <a:off x="14466555" y="619296"/>
            <a:ext cx="8320659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spc="227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4 MUSEOS</a:t>
            </a:r>
          </a:p>
          <a:p>
            <a:pPr algn="l">
              <a:lnSpc>
                <a:spcPts val="4200"/>
              </a:lnSpc>
            </a:pPr>
            <a:endParaRPr lang="en-US" sz="3000" b="1" spc="227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22" name="Freeform 22"/>
          <p:cNvSpPr/>
          <p:nvPr/>
        </p:nvSpPr>
        <p:spPr>
          <a:xfrm>
            <a:off x="781907" y="4202906"/>
            <a:ext cx="4013140" cy="592264"/>
          </a:xfrm>
          <a:custGeom>
            <a:avLst/>
            <a:gdLst/>
            <a:ahLst/>
            <a:cxnLst/>
            <a:rect l="l" t="t" r="r" b="b"/>
            <a:pathLst>
              <a:path w="4013140" h="592264">
                <a:moveTo>
                  <a:pt x="0" y="0"/>
                </a:moveTo>
                <a:lnTo>
                  <a:pt x="4013140" y="0"/>
                </a:lnTo>
                <a:lnTo>
                  <a:pt x="4013140" y="592265"/>
                </a:lnTo>
                <a:lnTo>
                  <a:pt x="0" y="5922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784593" y="4231729"/>
            <a:ext cx="5481998" cy="502129"/>
            <a:chOff x="0" y="0"/>
            <a:chExt cx="7309330" cy="66950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309355" cy="669544"/>
            </a:xfrm>
            <a:custGeom>
              <a:avLst/>
              <a:gdLst/>
              <a:ahLst/>
              <a:cxnLst/>
              <a:rect l="l" t="t" r="r" b="b"/>
              <a:pathLst>
                <a:path w="7309355" h="669544">
                  <a:moveTo>
                    <a:pt x="0" y="0"/>
                  </a:moveTo>
                  <a:lnTo>
                    <a:pt x="7309355" y="0"/>
                  </a:lnTo>
                  <a:lnTo>
                    <a:pt x="7309355" y="669544"/>
                  </a:lnTo>
                  <a:lnTo>
                    <a:pt x="0" y="669544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25" name="TextBox 25"/>
          <p:cNvSpPr txBox="1"/>
          <p:nvPr/>
        </p:nvSpPr>
        <p:spPr>
          <a:xfrm>
            <a:off x="890300" y="4297932"/>
            <a:ext cx="3587382" cy="32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800" b="1" spc="522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MUSEO PAULISTA </a:t>
            </a:r>
          </a:p>
        </p:txBody>
      </p:sp>
      <p:sp>
        <p:nvSpPr>
          <p:cNvPr id="26" name="Freeform 26"/>
          <p:cNvSpPr/>
          <p:nvPr/>
        </p:nvSpPr>
        <p:spPr>
          <a:xfrm>
            <a:off x="772382" y="9546707"/>
            <a:ext cx="4818793" cy="592264"/>
          </a:xfrm>
          <a:custGeom>
            <a:avLst/>
            <a:gdLst/>
            <a:ahLst/>
            <a:cxnLst/>
            <a:rect l="l" t="t" r="r" b="b"/>
            <a:pathLst>
              <a:path w="4818793" h="592264">
                <a:moveTo>
                  <a:pt x="0" y="0"/>
                </a:moveTo>
                <a:lnTo>
                  <a:pt x="4818793" y="0"/>
                </a:lnTo>
                <a:lnTo>
                  <a:pt x="4818793" y="592265"/>
                </a:lnTo>
                <a:lnTo>
                  <a:pt x="0" y="59226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794118" y="9488586"/>
            <a:ext cx="5481998" cy="502129"/>
            <a:chOff x="0" y="0"/>
            <a:chExt cx="7309330" cy="66950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309355" cy="669544"/>
            </a:xfrm>
            <a:custGeom>
              <a:avLst/>
              <a:gdLst/>
              <a:ahLst/>
              <a:cxnLst/>
              <a:rect l="l" t="t" r="r" b="b"/>
              <a:pathLst>
                <a:path w="7309355" h="669544">
                  <a:moveTo>
                    <a:pt x="0" y="0"/>
                  </a:moveTo>
                  <a:lnTo>
                    <a:pt x="7309355" y="0"/>
                  </a:lnTo>
                  <a:lnTo>
                    <a:pt x="7309355" y="669544"/>
                  </a:lnTo>
                  <a:lnTo>
                    <a:pt x="0" y="669544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29" name="TextBox 29"/>
          <p:cNvSpPr txBox="1"/>
          <p:nvPr/>
        </p:nvSpPr>
        <p:spPr>
          <a:xfrm>
            <a:off x="-938489" y="9564795"/>
            <a:ext cx="7453941" cy="32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800" b="1" spc="522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MUSEO DE ZOOLOGÍA</a:t>
            </a:r>
          </a:p>
        </p:txBody>
      </p:sp>
      <p:sp>
        <p:nvSpPr>
          <p:cNvPr id="30" name="Freeform 30"/>
          <p:cNvSpPr/>
          <p:nvPr/>
        </p:nvSpPr>
        <p:spPr>
          <a:xfrm>
            <a:off x="9134475" y="4214603"/>
            <a:ext cx="6667452" cy="617077"/>
          </a:xfrm>
          <a:custGeom>
            <a:avLst/>
            <a:gdLst/>
            <a:ahLst/>
            <a:cxnLst/>
            <a:rect l="l" t="t" r="r" b="b"/>
            <a:pathLst>
              <a:path w="6667452" h="617077">
                <a:moveTo>
                  <a:pt x="0" y="0"/>
                </a:moveTo>
                <a:lnTo>
                  <a:pt x="6667452" y="0"/>
                </a:lnTo>
                <a:lnTo>
                  <a:pt x="6667452" y="617077"/>
                </a:lnTo>
                <a:lnTo>
                  <a:pt x="0" y="61707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/>
          <p:nvPr/>
        </p:nvGrpSpPr>
        <p:grpSpPr>
          <a:xfrm>
            <a:off x="9113530" y="4231729"/>
            <a:ext cx="5896028" cy="502129"/>
            <a:chOff x="0" y="0"/>
            <a:chExt cx="7861370" cy="66950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861396" cy="669544"/>
            </a:xfrm>
            <a:custGeom>
              <a:avLst/>
              <a:gdLst/>
              <a:ahLst/>
              <a:cxnLst/>
              <a:rect l="l" t="t" r="r" b="b"/>
              <a:pathLst>
                <a:path w="7861396" h="669544">
                  <a:moveTo>
                    <a:pt x="0" y="0"/>
                  </a:moveTo>
                  <a:lnTo>
                    <a:pt x="7861396" y="0"/>
                  </a:lnTo>
                  <a:lnTo>
                    <a:pt x="7861396" y="669544"/>
                  </a:lnTo>
                  <a:lnTo>
                    <a:pt x="0" y="669544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33" name="TextBox 33"/>
          <p:cNvSpPr txBox="1"/>
          <p:nvPr/>
        </p:nvSpPr>
        <p:spPr>
          <a:xfrm>
            <a:off x="8347986" y="4284631"/>
            <a:ext cx="7453941" cy="32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800" b="1" spc="522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MUSEO DE ARTE CONTEMPORÁNEO </a:t>
            </a:r>
          </a:p>
        </p:txBody>
      </p:sp>
      <p:sp>
        <p:nvSpPr>
          <p:cNvPr id="34" name="Freeform 34"/>
          <p:cNvSpPr/>
          <p:nvPr/>
        </p:nvSpPr>
        <p:spPr>
          <a:xfrm>
            <a:off x="9134475" y="9517428"/>
            <a:ext cx="7879251" cy="592264"/>
          </a:xfrm>
          <a:custGeom>
            <a:avLst/>
            <a:gdLst/>
            <a:ahLst/>
            <a:cxnLst/>
            <a:rect l="l" t="t" r="r" b="b"/>
            <a:pathLst>
              <a:path w="7879251" h="592264">
                <a:moveTo>
                  <a:pt x="0" y="0"/>
                </a:moveTo>
                <a:lnTo>
                  <a:pt x="7879251" y="0"/>
                </a:lnTo>
                <a:lnTo>
                  <a:pt x="7879251" y="592264"/>
                </a:lnTo>
                <a:lnTo>
                  <a:pt x="0" y="59226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9134475" y="9488586"/>
            <a:ext cx="7552149" cy="502129"/>
            <a:chOff x="0" y="0"/>
            <a:chExt cx="10069532" cy="66950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069558" cy="669544"/>
            </a:xfrm>
            <a:custGeom>
              <a:avLst/>
              <a:gdLst/>
              <a:ahLst/>
              <a:cxnLst/>
              <a:rect l="l" t="t" r="r" b="b"/>
              <a:pathLst>
                <a:path w="10069558" h="669544">
                  <a:moveTo>
                    <a:pt x="0" y="0"/>
                  </a:moveTo>
                  <a:lnTo>
                    <a:pt x="10069558" y="0"/>
                  </a:lnTo>
                  <a:lnTo>
                    <a:pt x="10069558" y="669544"/>
                  </a:lnTo>
                  <a:lnTo>
                    <a:pt x="0" y="669544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37" name="TextBox 37"/>
          <p:cNvSpPr txBox="1"/>
          <p:nvPr/>
        </p:nvSpPr>
        <p:spPr>
          <a:xfrm>
            <a:off x="8763000" y="9617335"/>
            <a:ext cx="8250726" cy="295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 spc="468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MUSEO DE ARQUEOLOGÍA Y ETNOLOGÍA</a:t>
            </a:r>
          </a:p>
        </p:txBody>
      </p:sp>
      <p:grpSp>
        <p:nvGrpSpPr>
          <p:cNvPr id="38" name="Group 11">
            <a:extLst>
              <a:ext uri="{FF2B5EF4-FFF2-40B4-BE49-F238E27FC236}">
                <a16:creationId xmlns:a16="http://schemas.microsoft.com/office/drawing/2014/main" id="{50713F50-4B75-0CC9-5F1C-7B7665FC5D52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7DF0D278-5992-0B60-92DE-E3E94B3A8507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40" name="Group 13">
            <a:extLst>
              <a:ext uri="{FF2B5EF4-FFF2-40B4-BE49-F238E27FC236}">
                <a16:creationId xmlns:a16="http://schemas.microsoft.com/office/drawing/2014/main" id="{3E77FA08-1461-8078-BE7C-DCC653E9600B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41" name="Freeform 14">
              <a:extLst>
                <a:ext uri="{FF2B5EF4-FFF2-40B4-BE49-F238E27FC236}">
                  <a16:creationId xmlns:a16="http://schemas.microsoft.com/office/drawing/2014/main" id="{90B08D60-4C71-DE6C-5F71-27F4991215FD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42" name="Group 15">
            <a:extLst>
              <a:ext uri="{FF2B5EF4-FFF2-40B4-BE49-F238E27FC236}">
                <a16:creationId xmlns:a16="http://schemas.microsoft.com/office/drawing/2014/main" id="{C3B0D722-1606-9BE6-86EC-80BA6C3B12C1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43" name="Freeform 16">
              <a:extLst>
                <a:ext uri="{FF2B5EF4-FFF2-40B4-BE49-F238E27FC236}">
                  <a16:creationId xmlns:a16="http://schemas.microsoft.com/office/drawing/2014/main" id="{9B9770C2-3E76-8BD9-8323-001B0B1CD421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9273397" y="-34513"/>
            <a:ext cx="9029795" cy="5311226"/>
            <a:chOff x="0" y="0"/>
            <a:chExt cx="12039727" cy="70816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039727" cy="7081647"/>
            </a:xfrm>
            <a:custGeom>
              <a:avLst/>
              <a:gdLst/>
              <a:ahLst/>
              <a:cxnLst/>
              <a:rect l="l" t="t" r="r" b="b"/>
              <a:pathLst>
                <a:path w="12039727" h="7081647">
                  <a:moveTo>
                    <a:pt x="0" y="0"/>
                  </a:moveTo>
                  <a:lnTo>
                    <a:pt x="12039727" y="0"/>
                  </a:lnTo>
                  <a:lnTo>
                    <a:pt x="12039727" y="7081647"/>
                  </a:lnTo>
                  <a:lnTo>
                    <a:pt x="0" y="70816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1108" b="-11108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656006" y="0"/>
            <a:ext cx="8626916" cy="5164036"/>
            <a:chOff x="0" y="0"/>
            <a:chExt cx="11502555" cy="688538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502517" cy="6885432"/>
            </a:xfrm>
            <a:custGeom>
              <a:avLst/>
              <a:gdLst/>
              <a:ahLst/>
              <a:cxnLst/>
              <a:rect l="l" t="t" r="r" b="b"/>
              <a:pathLst>
                <a:path w="11502517" h="6885432">
                  <a:moveTo>
                    <a:pt x="0" y="0"/>
                  </a:moveTo>
                  <a:lnTo>
                    <a:pt x="11502517" y="0"/>
                  </a:lnTo>
                  <a:lnTo>
                    <a:pt x="11502517" y="6885432"/>
                  </a:lnTo>
                  <a:lnTo>
                    <a:pt x="0" y="6885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90" r="-690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769877" y="3933692"/>
            <a:ext cx="8092297" cy="801843"/>
          </a:xfrm>
          <a:custGeom>
            <a:avLst/>
            <a:gdLst/>
            <a:ahLst/>
            <a:cxnLst/>
            <a:rect l="l" t="t" r="r" b="b"/>
            <a:pathLst>
              <a:path w="8092297" h="801843">
                <a:moveTo>
                  <a:pt x="0" y="0"/>
                </a:moveTo>
                <a:lnTo>
                  <a:pt x="8092297" y="0"/>
                </a:lnTo>
                <a:lnTo>
                  <a:pt x="8092297" y="801843"/>
                </a:lnTo>
                <a:lnTo>
                  <a:pt x="0" y="8018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784593" y="3817699"/>
            <a:ext cx="7445007" cy="916160"/>
            <a:chOff x="0" y="0"/>
            <a:chExt cx="9926676" cy="122154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926701" cy="1221585"/>
            </a:xfrm>
            <a:custGeom>
              <a:avLst/>
              <a:gdLst/>
              <a:ahLst/>
              <a:cxnLst/>
              <a:rect l="l" t="t" r="r" b="b"/>
              <a:pathLst>
                <a:path w="9926701" h="1221585">
                  <a:moveTo>
                    <a:pt x="0" y="0"/>
                  </a:moveTo>
                  <a:lnTo>
                    <a:pt x="9926701" y="0"/>
                  </a:lnTo>
                  <a:lnTo>
                    <a:pt x="9926701" y="1221585"/>
                  </a:lnTo>
                  <a:lnTo>
                    <a:pt x="0" y="1221585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1095765" y="3904699"/>
            <a:ext cx="7756503" cy="683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800" b="1" i="1" spc="522" dirty="0">
                <a:solidFill>
                  <a:srgbClr val="FFFFFF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HOSPITAL DAS CLÍNICAS</a:t>
            </a:r>
            <a:r>
              <a:rPr lang="en-US" sz="1800" b="1" spc="522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EN SÃO PAULO</a:t>
            </a:r>
          </a:p>
          <a:p>
            <a:pPr algn="l">
              <a:lnSpc>
                <a:spcPts val="2799"/>
              </a:lnSpc>
            </a:pPr>
            <a:r>
              <a:rPr lang="en-US" b="1" spc="522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LO MAYOR</a:t>
            </a:r>
            <a:r>
              <a:rPr lang="en-US" sz="1800" b="1" spc="522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COMPLEJO </a:t>
            </a:r>
            <a:r>
              <a:rPr lang="en-US" b="1" spc="522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E</a:t>
            </a:r>
            <a:r>
              <a:rPr lang="en-US" sz="1800" b="1" spc="522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N LATINOAMÉRICA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144000" y="4998179"/>
            <a:ext cx="9159183" cy="5266763"/>
            <a:chOff x="0" y="0"/>
            <a:chExt cx="12212244" cy="702235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212193" cy="7022298"/>
            </a:xfrm>
            <a:custGeom>
              <a:avLst/>
              <a:gdLst/>
              <a:ahLst/>
              <a:cxnLst/>
              <a:rect l="l" t="t" r="r" b="b"/>
              <a:pathLst>
                <a:path w="12212193" h="7022298">
                  <a:moveTo>
                    <a:pt x="0" y="0"/>
                  </a:moveTo>
                  <a:lnTo>
                    <a:pt x="12212193" y="0"/>
                  </a:lnTo>
                  <a:lnTo>
                    <a:pt x="12212193" y="7022298"/>
                  </a:lnTo>
                  <a:lnTo>
                    <a:pt x="0" y="70222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157" b="-1157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762629" y="5047248"/>
            <a:ext cx="8510768" cy="5266763"/>
            <a:chOff x="0" y="0"/>
            <a:chExt cx="11347691" cy="7022351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347704" cy="7022338"/>
            </a:xfrm>
            <a:custGeom>
              <a:avLst/>
              <a:gdLst/>
              <a:ahLst/>
              <a:cxnLst/>
              <a:rect l="l" t="t" r="r" b="b"/>
              <a:pathLst>
                <a:path w="11347704" h="7022338">
                  <a:moveTo>
                    <a:pt x="0" y="0"/>
                  </a:moveTo>
                  <a:lnTo>
                    <a:pt x="11347704" y="0"/>
                  </a:lnTo>
                  <a:lnTo>
                    <a:pt x="11347704" y="7022338"/>
                  </a:lnTo>
                  <a:lnTo>
                    <a:pt x="0" y="70223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6040" b="-6040"/>
              </a:stretch>
            </a:blipFill>
          </p:spPr>
        </p:sp>
      </p:grpSp>
      <p:sp>
        <p:nvSpPr>
          <p:cNvPr id="20" name="Freeform 20"/>
          <p:cNvSpPr/>
          <p:nvPr/>
        </p:nvSpPr>
        <p:spPr>
          <a:xfrm>
            <a:off x="8589502" y="284140"/>
            <a:ext cx="9698498" cy="1237612"/>
          </a:xfrm>
          <a:custGeom>
            <a:avLst/>
            <a:gdLst/>
            <a:ahLst/>
            <a:cxnLst/>
            <a:rect l="l" t="t" r="r" b="b"/>
            <a:pathLst>
              <a:path w="9698498" h="1237612">
                <a:moveTo>
                  <a:pt x="0" y="0"/>
                </a:moveTo>
                <a:lnTo>
                  <a:pt x="9698498" y="0"/>
                </a:lnTo>
                <a:lnTo>
                  <a:pt x="9698498" y="1237612"/>
                </a:lnTo>
                <a:lnTo>
                  <a:pt x="0" y="123761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1" name="Group 21"/>
          <p:cNvGrpSpPr/>
          <p:nvPr/>
        </p:nvGrpSpPr>
        <p:grpSpPr>
          <a:xfrm>
            <a:off x="10039941" y="284140"/>
            <a:ext cx="8248059" cy="1347593"/>
            <a:chOff x="0" y="0"/>
            <a:chExt cx="10997412" cy="179679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997438" cy="1796829"/>
            </a:xfrm>
            <a:custGeom>
              <a:avLst/>
              <a:gdLst/>
              <a:ahLst/>
              <a:cxnLst/>
              <a:rect l="l" t="t" r="r" b="b"/>
              <a:pathLst>
                <a:path w="10997438" h="1796829">
                  <a:moveTo>
                    <a:pt x="0" y="0"/>
                  </a:moveTo>
                  <a:lnTo>
                    <a:pt x="10997438" y="0"/>
                  </a:lnTo>
                  <a:lnTo>
                    <a:pt x="10997438" y="1796829"/>
                  </a:lnTo>
                  <a:lnTo>
                    <a:pt x="0" y="1796829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23" name="TextBox 23"/>
          <p:cNvSpPr txBox="1"/>
          <p:nvPr/>
        </p:nvSpPr>
        <p:spPr>
          <a:xfrm>
            <a:off x="10439016" y="360021"/>
            <a:ext cx="8772935" cy="1034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spc="100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4 HOSPITALES AFILIADOS</a:t>
            </a:r>
          </a:p>
          <a:p>
            <a:pPr algn="l">
              <a:lnSpc>
                <a:spcPts val="4200"/>
              </a:lnSpc>
            </a:pPr>
            <a:r>
              <a:rPr lang="en-US" sz="3000" b="1" spc="100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3.4 MIL CAMAS HOSPITALARIAS</a:t>
            </a:r>
          </a:p>
        </p:txBody>
      </p:sp>
      <p:sp>
        <p:nvSpPr>
          <p:cNvPr id="24" name="Freeform 24"/>
          <p:cNvSpPr/>
          <p:nvPr/>
        </p:nvSpPr>
        <p:spPr>
          <a:xfrm>
            <a:off x="9282922" y="4222385"/>
            <a:ext cx="7539666" cy="487528"/>
          </a:xfrm>
          <a:custGeom>
            <a:avLst/>
            <a:gdLst/>
            <a:ahLst/>
            <a:cxnLst/>
            <a:rect l="l" t="t" r="r" b="b"/>
            <a:pathLst>
              <a:path w="7539666" h="487528">
                <a:moveTo>
                  <a:pt x="0" y="0"/>
                </a:moveTo>
                <a:lnTo>
                  <a:pt x="7539666" y="0"/>
                </a:lnTo>
                <a:lnTo>
                  <a:pt x="7539666" y="487527"/>
                </a:lnTo>
                <a:lnTo>
                  <a:pt x="0" y="4875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9282922" y="4088411"/>
            <a:ext cx="7715719" cy="645448"/>
            <a:chOff x="0" y="0"/>
            <a:chExt cx="10287625" cy="86059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287651" cy="860635"/>
            </a:xfrm>
            <a:custGeom>
              <a:avLst/>
              <a:gdLst/>
              <a:ahLst/>
              <a:cxnLst/>
              <a:rect l="l" t="t" r="r" b="b"/>
              <a:pathLst>
                <a:path w="10287651" h="860635">
                  <a:moveTo>
                    <a:pt x="0" y="0"/>
                  </a:moveTo>
                  <a:lnTo>
                    <a:pt x="10287651" y="0"/>
                  </a:lnTo>
                  <a:lnTo>
                    <a:pt x="10287651" y="860635"/>
                  </a:lnTo>
                  <a:lnTo>
                    <a:pt x="0" y="860635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27" name="TextBox 27"/>
          <p:cNvSpPr txBox="1"/>
          <p:nvPr/>
        </p:nvSpPr>
        <p:spPr>
          <a:xfrm>
            <a:off x="9368647" y="4208887"/>
            <a:ext cx="7583338" cy="3245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800" b="1" i="1" spc="522" dirty="0">
                <a:solidFill>
                  <a:srgbClr val="FFFFFF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HOSPITAL DAS CLÍNICAS</a:t>
            </a:r>
            <a:r>
              <a:rPr lang="en-US" sz="1800" b="1" spc="522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EN RIBEIRÃO PRETO</a:t>
            </a:r>
          </a:p>
        </p:txBody>
      </p:sp>
      <p:sp>
        <p:nvSpPr>
          <p:cNvPr id="28" name="Freeform 28"/>
          <p:cNvSpPr/>
          <p:nvPr/>
        </p:nvSpPr>
        <p:spPr>
          <a:xfrm>
            <a:off x="727253" y="9456934"/>
            <a:ext cx="7832703" cy="531257"/>
          </a:xfrm>
          <a:custGeom>
            <a:avLst/>
            <a:gdLst/>
            <a:ahLst/>
            <a:cxnLst/>
            <a:rect l="l" t="t" r="r" b="b"/>
            <a:pathLst>
              <a:path w="7832703" h="531257">
                <a:moveTo>
                  <a:pt x="0" y="0"/>
                </a:moveTo>
                <a:lnTo>
                  <a:pt x="7832703" y="0"/>
                </a:lnTo>
                <a:lnTo>
                  <a:pt x="7832703" y="531257"/>
                </a:lnTo>
                <a:lnTo>
                  <a:pt x="0" y="53125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29" name="Group 29"/>
          <p:cNvGrpSpPr/>
          <p:nvPr/>
        </p:nvGrpSpPr>
        <p:grpSpPr>
          <a:xfrm>
            <a:off x="775068" y="9334500"/>
            <a:ext cx="7445007" cy="645448"/>
            <a:chOff x="0" y="0"/>
            <a:chExt cx="9926676" cy="860597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926701" cy="860635"/>
            </a:xfrm>
            <a:custGeom>
              <a:avLst/>
              <a:gdLst/>
              <a:ahLst/>
              <a:cxnLst/>
              <a:rect l="l" t="t" r="r" b="b"/>
              <a:pathLst>
                <a:path w="9926701" h="860635">
                  <a:moveTo>
                    <a:pt x="0" y="0"/>
                  </a:moveTo>
                  <a:lnTo>
                    <a:pt x="9926701" y="0"/>
                  </a:lnTo>
                  <a:lnTo>
                    <a:pt x="9926701" y="860635"/>
                  </a:lnTo>
                  <a:lnTo>
                    <a:pt x="0" y="860635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31" name="TextBox 31"/>
          <p:cNvSpPr txBox="1"/>
          <p:nvPr/>
        </p:nvSpPr>
        <p:spPr>
          <a:xfrm>
            <a:off x="673608" y="9478451"/>
            <a:ext cx="7453941" cy="32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800" b="1" i="1" spc="522" dirty="0">
                <a:solidFill>
                  <a:srgbClr val="FFFFFF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HOSPITAL UNIVERSITÁRIO</a:t>
            </a:r>
            <a:r>
              <a:rPr lang="en-US" sz="1800" b="1" spc="522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EN SÃO PAULO</a:t>
            </a:r>
          </a:p>
        </p:txBody>
      </p:sp>
      <p:sp>
        <p:nvSpPr>
          <p:cNvPr id="32" name="Freeform 32"/>
          <p:cNvSpPr/>
          <p:nvPr/>
        </p:nvSpPr>
        <p:spPr>
          <a:xfrm>
            <a:off x="9273397" y="9456934"/>
            <a:ext cx="6126737" cy="531257"/>
          </a:xfrm>
          <a:custGeom>
            <a:avLst/>
            <a:gdLst/>
            <a:ahLst/>
            <a:cxnLst/>
            <a:rect l="l" t="t" r="r" b="b"/>
            <a:pathLst>
              <a:path w="6126737" h="531257">
                <a:moveTo>
                  <a:pt x="0" y="0"/>
                </a:moveTo>
                <a:lnTo>
                  <a:pt x="6126737" y="0"/>
                </a:lnTo>
                <a:lnTo>
                  <a:pt x="6126737" y="531257"/>
                </a:lnTo>
                <a:lnTo>
                  <a:pt x="0" y="53125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9273397" y="9334500"/>
            <a:ext cx="7445007" cy="645448"/>
            <a:chOff x="0" y="0"/>
            <a:chExt cx="9926676" cy="86059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926701" cy="860635"/>
            </a:xfrm>
            <a:custGeom>
              <a:avLst/>
              <a:gdLst/>
              <a:ahLst/>
              <a:cxnLst/>
              <a:rect l="l" t="t" r="r" b="b"/>
              <a:pathLst>
                <a:path w="9926701" h="860635">
                  <a:moveTo>
                    <a:pt x="0" y="0"/>
                  </a:moveTo>
                  <a:lnTo>
                    <a:pt x="9926701" y="0"/>
                  </a:lnTo>
                  <a:lnTo>
                    <a:pt x="9926701" y="860635"/>
                  </a:lnTo>
                  <a:lnTo>
                    <a:pt x="0" y="860635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35" name="TextBox 35"/>
          <p:cNvSpPr txBox="1"/>
          <p:nvPr/>
        </p:nvSpPr>
        <p:spPr>
          <a:xfrm>
            <a:off x="8589502" y="9478451"/>
            <a:ext cx="7453941" cy="324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800" b="1" i="1" spc="522" dirty="0">
                <a:solidFill>
                  <a:srgbClr val="FFFFFF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HOSPITAL DAS CLÍNICAS</a:t>
            </a:r>
            <a:r>
              <a:rPr lang="en-US" sz="1800" b="1" spc="522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EN BAURU</a:t>
            </a:r>
          </a:p>
        </p:txBody>
      </p:sp>
      <p:grpSp>
        <p:nvGrpSpPr>
          <p:cNvPr id="38" name="Group 11">
            <a:extLst>
              <a:ext uri="{FF2B5EF4-FFF2-40B4-BE49-F238E27FC236}">
                <a16:creationId xmlns:a16="http://schemas.microsoft.com/office/drawing/2014/main" id="{EE3B50C3-8583-E072-C45E-EA7A1DE23297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39" name="Freeform 12">
              <a:extLst>
                <a:ext uri="{FF2B5EF4-FFF2-40B4-BE49-F238E27FC236}">
                  <a16:creationId xmlns:a16="http://schemas.microsoft.com/office/drawing/2014/main" id="{693065F9-CBB0-759D-B87C-29CE4B1F4CAF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40" name="Group 13">
            <a:extLst>
              <a:ext uri="{FF2B5EF4-FFF2-40B4-BE49-F238E27FC236}">
                <a16:creationId xmlns:a16="http://schemas.microsoft.com/office/drawing/2014/main" id="{6350420D-2B90-EC1D-8805-03FE056C7886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41" name="Freeform 14">
              <a:extLst>
                <a:ext uri="{FF2B5EF4-FFF2-40B4-BE49-F238E27FC236}">
                  <a16:creationId xmlns:a16="http://schemas.microsoft.com/office/drawing/2014/main" id="{336EC632-CDC3-6F2A-B5A8-F44371621125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42" name="Group 15">
            <a:extLst>
              <a:ext uri="{FF2B5EF4-FFF2-40B4-BE49-F238E27FC236}">
                <a16:creationId xmlns:a16="http://schemas.microsoft.com/office/drawing/2014/main" id="{CC5A46BD-0ABF-09FC-BD24-3765552EF677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43" name="Freeform 16">
              <a:extLst>
                <a:ext uri="{FF2B5EF4-FFF2-40B4-BE49-F238E27FC236}">
                  <a16:creationId xmlns:a16="http://schemas.microsoft.com/office/drawing/2014/main" id="{E00CA63D-F747-75EE-5CEF-296521CB13D4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39964" y="-48195"/>
            <a:ext cx="17800436" cy="10353170"/>
            <a:chOff x="0" y="0"/>
            <a:chExt cx="23509326" cy="1566308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509351" cy="15663038"/>
            </a:xfrm>
            <a:custGeom>
              <a:avLst/>
              <a:gdLst/>
              <a:ahLst/>
              <a:cxnLst/>
              <a:rect l="l" t="t" r="r" b="b"/>
              <a:pathLst>
                <a:path w="23509351" h="15663038">
                  <a:moveTo>
                    <a:pt x="0" y="0"/>
                  </a:moveTo>
                  <a:lnTo>
                    <a:pt x="23509351" y="0"/>
                  </a:lnTo>
                  <a:lnTo>
                    <a:pt x="23509351" y="15663038"/>
                  </a:lnTo>
                  <a:lnTo>
                    <a:pt x="0" y="15663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5" b="-46"/>
              </a:stretch>
            </a:blipFill>
          </p:spPr>
        </p:sp>
      </p:grpSp>
      <p:sp>
        <p:nvSpPr>
          <p:cNvPr id="7" name="Freeform 20">
            <a:extLst>
              <a:ext uri="{FF2B5EF4-FFF2-40B4-BE49-F238E27FC236}">
                <a16:creationId xmlns:a16="http://schemas.microsoft.com/office/drawing/2014/main" id="{64CDF272-EF36-B232-E4A9-42D6468EC5FB}"/>
              </a:ext>
            </a:extLst>
          </p:cNvPr>
          <p:cNvSpPr/>
          <p:nvPr/>
        </p:nvSpPr>
        <p:spPr>
          <a:xfrm>
            <a:off x="4296239" y="199418"/>
            <a:ext cx="10498134" cy="1220144"/>
          </a:xfrm>
          <a:custGeom>
            <a:avLst/>
            <a:gdLst/>
            <a:ahLst/>
            <a:cxnLst/>
            <a:rect l="l" t="t" r="r" b="b"/>
            <a:pathLst>
              <a:path w="6475076" h="4344667">
                <a:moveTo>
                  <a:pt x="0" y="0"/>
                </a:moveTo>
                <a:lnTo>
                  <a:pt x="6475076" y="0"/>
                </a:lnTo>
                <a:lnTo>
                  <a:pt x="6475076" y="4344667"/>
                </a:lnTo>
                <a:lnTo>
                  <a:pt x="0" y="43446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20">
            <a:extLst>
              <a:ext uri="{FF2B5EF4-FFF2-40B4-BE49-F238E27FC236}">
                <a16:creationId xmlns:a16="http://schemas.microsoft.com/office/drawing/2014/main" id="{D482241E-E749-DF38-D413-963D26A58987}"/>
              </a:ext>
            </a:extLst>
          </p:cNvPr>
          <p:cNvSpPr/>
          <p:nvPr/>
        </p:nvSpPr>
        <p:spPr>
          <a:xfrm>
            <a:off x="1624238" y="1622419"/>
            <a:ext cx="15300515" cy="2820622"/>
          </a:xfrm>
          <a:custGeom>
            <a:avLst/>
            <a:gdLst/>
            <a:ahLst/>
            <a:cxnLst/>
            <a:rect l="l" t="t" r="r" b="b"/>
            <a:pathLst>
              <a:path w="6475076" h="4344667">
                <a:moveTo>
                  <a:pt x="0" y="0"/>
                </a:moveTo>
                <a:lnTo>
                  <a:pt x="6475076" y="0"/>
                </a:lnTo>
                <a:lnTo>
                  <a:pt x="6475076" y="4344667"/>
                </a:lnTo>
                <a:lnTo>
                  <a:pt x="0" y="43446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2" name="Group 2"/>
          <p:cNvGrpSpPr/>
          <p:nvPr/>
        </p:nvGrpSpPr>
        <p:grpSpPr>
          <a:xfrm>
            <a:off x="2077374" y="8262014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4414443" y="585019"/>
            <a:ext cx="10364143" cy="783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5"/>
              </a:lnSpc>
            </a:pPr>
            <a:r>
              <a:rPr lang="en-US" sz="6528" b="1" spc="-130" dirty="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PRODUCCIÓN CIENTÍFICA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47899" y="2019300"/>
            <a:ext cx="14594815" cy="24237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27"/>
              </a:lnSpc>
            </a:pPr>
            <a:r>
              <a:rPr lang="es-ES" sz="6000" b="1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  <a:t>La USP representa aproximadamente el 18% de la producción científica total de Brasil</a:t>
            </a:r>
            <a:endParaRPr lang="en-US" sz="5700" b="1" spc="-114" dirty="0">
              <a:solidFill>
                <a:schemeClr val="bg1"/>
              </a:solidFill>
              <a:latin typeface="Open Sans 1 Bold" panose="020B0604020202020204" charset="0"/>
              <a:ea typeface="Open Sans 1 Bold" panose="020B0604020202020204" charset="0"/>
              <a:cs typeface="Open Sans 1 Bold" panose="020B0604020202020204" charset="0"/>
              <a:sym typeface="Open Sans 1 Bold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445285" y="4828813"/>
            <a:ext cx="8892235" cy="4353239"/>
          </a:xfrm>
          <a:custGeom>
            <a:avLst/>
            <a:gdLst/>
            <a:ahLst/>
            <a:cxnLst/>
            <a:rect l="l" t="t" r="r" b="b"/>
            <a:pathLst>
              <a:path w="8892235" h="4353239">
                <a:moveTo>
                  <a:pt x="0" y="0"/>
                </a:moveTo>
                <a:lnTo>
                  <a:pt x="8892236" y="0"/>
                </a:lnTo>
                <a:lnTo>
                  <a:pt x="8892236" y="4353239"/>
                </a:lnTo>
                <a:lnTo>
                  <a:pt x="0" y="43532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823143" y="5392160"/>
            <a:ext cx="6044308" cy="792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0"/>
              </a:lnSpc>
            </a:pPr>
            <a:r>
              <a:rPr lang="en-US" sz="6000" b="1" spc="-12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SCOPUS 2024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94078" y="6422965"/>
            <a:ext cx="4630598" cy="2735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endParaRPr dirty="0"/>
          </a:p>
          <a:p>
            <a:pPr algn="ctr">
              <a:lnSpc>
                <a:spcPts val="10440"/>
              </a:lnSpc>
            </a:pPr>
            <a:r>
              <a:rPr lang="en-US" sz="11600" b="1" spc="-232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93.851</a:t>
            </a:r>
          </a:p>
          <a:p>
            <a:pPr algn="ctr">
              <a:lnSpc>
                <a:spcPts val="3599"/>
              </a:lnSpc>
            </a:pPr>
            <a:r>
              <a:rPr lang="en-US" sz="3999" b="1" spc="-7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CITAS</a:t>
            </a:r>
          </a:p>
          <a:p>
            <a:pPr algn="ctr">
              <a:lnSpc>
                <a:spcPts val="3599"/>
              </a:lnSpc>
            </a:pPr>
            <a:endParaRPr lang="en-US" sz="3999" b="1" spc="-79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172200" y="6510909"/>
            <a:ext cx="4165320" cy="29882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07"/>
              </a:lnSpc>
            </a:pPr>
            <a:r>
              <a:rPr lang="en-US" sz="8453" b="1" spc="-169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1.21</a:t>
            </a:r>
          </a:p>
          <a:p>
            <a:pPr algn="ctr">
              <a:lnSpc>
                <a:spcPts val="2622"/>
              </a:lnSpc>
            </a:pPr>
            <a:r>
              <a:rPr lang="es-ES" sz="2800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  <a:t>IMPACTO DE CITACIÓN PONDERADO POR CAMPO -</a:t>
            </a:r>
            <a:endParaRPr lang="en-US" sz="2800" b="1" spc="-57" dirty="0">
              <a:solidFill>
                <a:schemeClr val="bg1"/>
              </a:solidFill>
              <a:latin typeface="Open Sans 1 Bold" panose="020B0604020202020204" charset="0"/>
              <a:ea typeface="Open Sans 1 Bold" panose="020B0604020202020204" charset="0"/>
              <a:cs typeface="Open Sans 1 Bold" panose="020B0604020202020204" charset="0"/>
              <a:sym typeface="Open Sans 1 Bold"/>
            </a:endParaRPr>
          </a:p>
          <a:p>
            <a:pPr algn="ctr">
              <a:lnSpc>
                <a:spcPts val="2622"/>
              </a:lnSpc>
            </a:pPr>
            <a:r>
              <a:rPr lang="en-US" sz="2914" b="1" spc="-57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POR ENCIMA DEL </a:t>
            </a:r>
          </a:p>
          <a:p>
            <a:pPr algn="ctr">
              <a:lnSpc>
                <a:spcPts val="2622"/>
              </a:lnSpc>
            </a:pPr>
            <a:r>
              <a:rPr lang="en-US" sz="2914" b="1" spc="-57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PROMEDIO MUNDIAL</a:t>
            </a:r>
          </a:p>
          <a:p>
            <a:pPr algn="ctr">
              <a:lnSpc>
                <a:spcPts val="2622"/>
              </a:lnSpc>
            </a:pPr>
            <a:endParaRPr lang="en-US" sz="2914" b="1" spc="-57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10654313" y="4828813"/>
            <a:ext cx="6475076" cy="4344667"/>
          </a:xfrm>
          <a:custGeom>
            <a:avLst/>
            <a:gdLst/>
            <a:ahLst/>
            <a:cxnLst/>
            <a:rect l="l" t="t" r="r" b="b"/>
            <a:pathLst>
              <a:path w="6475076" h="4344667">
                <a:moveTo>
                  <a:pt x="0" y="0"/>
                </a:moveTo>
                <a:lnTo>
                  <a:pt x="6475076" y="0"/>
                </a:lnTo>
                <a:lnTo>
                  <a:pt x="6475076" y="4344667"/>
                </a:lnTo>
                <a:lnTo>
                  <a:pt x="0" y="43446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0880446" y="5401885"/>
            <a:ext cx="6044308" cy="792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0"/>
              </a:lnSpc>
            </a:pPr>
            <a:r>
              <a:rPr lang="en-US" sz="6000" b="1" spc="-12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SCOPUS 2025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600364" y="6993522"/>
            <a:ext cx="4630598" cy="2274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39"/>
              </a:lnSpc>
            </a:pPr>
            <a:r>
              <a:rPr lang="en-US" sz="11599" b="1" spc="-231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17.957</a:t>
            </a:r>
          </a:p>
          <a:p>
            <a:pPr algn="ctr">
              <a:lnSpc>
                <a:spcPts val="3599"/>
              </a:lnSpc>
            </a:pPr>
            <a:r>
              <a:rPr lang="en-US" sz="3999" b="1" spc="-7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PUBLICACIONES</a:t>
            </a:r>
          </a:p>
          <a:p>
            <a:pPr algn="ctr">
              <a:lnSpc>
                <a:spcPts val="3599"/>
              </a:lnSpc>
            </a:pPr>
            <a:endParaRPr lang="en-US" sz="3999" b="1" spc="-79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2989509" y="9211580"/>
            <a:ext cx="5377672" cy="689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i="1" spc="522" dirty="0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Plataforma </a:t>
            </a:r>
            <a:r>
              <a:rPr lang="en-US" sz="2000" i="1" spc="522" dirty="0" err="1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Scival</a:t>
            </a:r>
            <a:r>
              <a:rPr lang="en-US" sz="2000" i="1" spc="522" dirty="0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 2025</a:t>
            </a:r>
          </a:p>
          <a:p>
            <a:pPr algn="ctr">
              <a:lnSpc>
                <a:spcPts val="2800"/>
              </a:lnSpc>
            </a:pPr>
            <a:endParaRPr lang="en-US" sz="2000" i="1" spc="522" dirty="0">
              <a:solidFill>
                <a:srgbClr val="FFFFFF"/>
              </a:solidFill>
              <a:latin typeface="Raleway Italics"/>
              <a:ea typeface="Raleway Italics"/>
              <a:cs typeface="Raleway Italics"/>
              <a:sym typeface="Raleway Italics"/>
            </a:endParaRPr>
          </a:p>
        </p:txBody>
      </p:sp>
      <p:grpSp>
        <p:nvGrpSpPr>
          <p:cNvPr id="24" name="Group 11">
            <a:extLst>
              <a:ext uri="{FF2B5EF4-FFF2-40B4-BE49-F238E27FC236}">
                <a16:creationId xmlns:a16="http://schemas.microsoft.com/office/drawing/2014/main" id="{F8017763-97FA-F995-5C99-4AED8A239ECE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D91869C6-FD39-C1D1-2E3D-4252EF2F621E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26" name="Group 13">
            <a:extLst>
              <a:ext uri="{FF2B5EF4-FFF2-40B4-BE49-F238E27FC236}">
                <a16:creationId xmlns:a16="http://schemas.microsoft.com/office/drawing/2014/main" id="{4073A4AC-6DEF-084C-6DF9-EDADA356FCD0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0FC825CE-58F6-C13D-9D6C-4B547D2A9EBC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28" name="Group 15">
            <a:extLst>
              <a:ext uri="{FF2B5EF4-FFF2-40B4-BE49-F238E27FC236}">
                <a16:creationId xmlns:a16="http://schemas.microsoft.com/office/drawing/2014/main" id="{008D0C42-CD22-3C62-F211-9706FCCA1229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558EAF71-7C7A-9E74-5E6C-ACB686393B63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56006" y="-66170"/>
            <a:ext cx="17631994" cy="10353170"/>
            <a:chOff x="0" y="0"/>
            <a:chExt cx="23509326" cy="1566308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509351" cy="15663038"/>
            </a:xfrm>
            <a:custGeom>
              <a:avLst/>
              <a:gdLst/>
              <a:ahLst/>
              <a:cxnLst/>
              <a:rect l="l" t="t" r="r" b="b"/>
              <a:pathLst>
                <a:path w="23509351" h="15663038">
                  <a:moveTo>
                    <a:pt x="0" y="0"/>
                  </a:moveTo>
                  <a:lnTo>
                    <a:pt x="23509351" y="0"/>
                  </a:lnTo>
                  <a:lnTo>
                    <a:pt x="23509351" y="15663038"/>
                  </a:lnTo>
                  <a:lnTo>
                    <a:pt x="0" y="15663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8614" r="-8614"/>
              </a:stretch>
            </a:blipFill>
          </p:spPr>
        </p:sp>
      </p:grpSp>
      <p:sp>
        <p:nvSpPr>
          <p:cNvPr id="6" name="Freeform 15">
            <a:extLst>
              <a:ext uri="{FF2B5EF4-FFF2-40B4-BE49-F238E27FC236}">
                <a16:creationId xmlns:a16="http://schemas.microsoft.com/office/drawing/2014/main" id="{06109308-B3F9-DF9B-972E-C450D783C390}"/>
              </a:ext>
            </a:extLst>
          </p:cNvPr>
          <p:cNvSpPr/>
          <p:nvPr/>
        </p:nvSpPr>
        <p:spPr>
          <a:xfrm>
            <a:off x="894549" y="100"/>
            <a:ext cx="17317251" cy="5046961"/>
          </a:xfrm>
          <a:custGeom>
            <a:avLst/>
            <a:gdLst/>
            <a:ahLst/>
            <a:cxnLst/>
            <a:rect l="l" t="t" r="r" b="b"/>
            <a:pathLst>
              <a:path w="7375111" h="3610524">
                <a:moveTo>
                  <a:pt x="0" y="0"/>
                </a:moveTo>
                <a:lnTo>
                  <a:pt x="7375111" y="0"/>
                </a:lnTo>
                <a:lnTo>
                  <a:pt x="7375111" y="3610523"/>
                </a:lnTo>
                <a:lnTo>
                  <a:pt x="0" y="36105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2" name="Group 2"/>
          <p:cNvGrpSpPr/>
          <p:nvPr/>
        </p:nvGrpSpPr>
        <p:grpSpPr>
          <a:xfrm>
            <a:off x="2077374" y="8262014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1940380" y="5449975"/>
            <a:ext cx="7375111" cy="3610524"/>
          </a:xfrm>
          <a:custGeom>
            <a:avLst/>
            <a:gdLst/>
            <a:ahLst/>
            <a:cxnLst/>
            <a:rect l="l" t="t" r="r" b="b"/>
            <a:pathLst>
              <a:path w="7375111" h="3610524">
                <a:moveTo>
                  <a:pt x="0" y="0"/>
                </a:moveTo>
                <a:lnTo>
                  <a:pt x="7375111" y="0"/>
                </a:lnTo>
                <a:lnTo>
                  <a:pt x="7375111" y="3610523"/>
                </a:lnTo>
                <a:lnTo>
                  <a:pt x="0" y="36105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712046" y="5405313"/>
            <a:ext cx="7375111" cy="3610524"/>
          </a:xfrm>
          <a:custGeom>
            <a:avLst/>
            <a:gdLst/>
            <a:ahLst/>
            <a:cxnLst/>
            <a:rect l="l" t="t" r="r" b="b"/>
            <a:pathLst>
              <a:path w="7375111" h="3610524">
                <a:moveTo>
                  <a:pt x="0" y="0"/>
                </a:moveTo>
                <a:lnTo>
                  <a:pt x="7375111" y="0"/>
                </a:lnTo>
                <a:lnTo>
                  <a:pt x="7375111" y="3610523"/>
                </a:lnTo>
                <a:lnTo>
                  <a:pt x="0" y="36105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894549" y="532156"/>
            <a:ext cx="16631451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75"/>
              </a:lnSpc>
            </a:pPr>
            <a:r>
              <a:rPr lang="en-US" sz="4800" b="1" spc="-110" dirty="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CAPES – EVALUACIÓN NACIONAL DE </a:t>
            </a:r>
          </a:p>
          <a:p>
            <a:pPr algn="ctr">
              <a:lnSpc>
                <a:spcPts val="4975"/>
              </a:lnSpc>
            </a:pPr>
            <a:r>
              <a:rPr lang="en-US" sz="4800" b="1" spc="-110" dirty="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PROGRAMAS DE POSGRADO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4505" y="1781021"/>
            <a:ext cx="17283495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73"/>
              </a:lnSpc>
            </a:pPr>
            <a:endParaRPr lang="en-US" sz="4300" b="1" spc="-86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l">
              <a:lnSpc>
                <a:spcPts val="4773"/>
              </a:lnSpc>
            </a:pPr>
            <a:r>
              <a:rPr lang="en-US" sz="4300" b="1" spc="-86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EL 83% DE LOS PROGRAMAS ESTÁN CLASIFICADOS ENTRE LOS NIVELES MÁS ALTOS ( 5 A 7)</a:t>
            </a:r>
          </a:p>
          <a:p>
            <a:pPr algn="l">
              <a:lnSpc>
                <a:spcPts val="4773"/>
              </a:lnSpc>
            </a:pPr>
            <a:endParaRPr lang="en-US" sz="4300" b="1" spc="-86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l">
              <a:lnSpc>
                <a:spcPts val="4773"/>
              </a:lnSpc>
            </a:pPr>
            <a:r>
              <a:rPr lang="en-US" sz="4300" b="1" spc="-86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EL 54% ALCANZA NIVELES DE </a:t>
            </a:r>
            <a:r>
              <a:rPr lang="en-US" sz="4300" b="1" spc="-86" dirty="0">
                <a:solidFill>
                  <a:srgbClr val="FFC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EXCELENCIA INTERNACIONAL </a:t>
            </a:r>
            <a:r>
              <a:rPr lang="en-US" sz="4300" b="1" spc="-86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(6 Y 7)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012506" y="5854879"/>
            <a:ext cx="2987873" cy="859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0"/>
              </a:lnSpc>
            </a:pPr>
            <a:r>
              <a:rPr lang="en-US" sz="6000" b="1" spc="-120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NIVEL 6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155454" y="6430812"/>
            <a:ext cx="4630598" cy="2735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endParaRPr dirty="0"/>
          </a:p>
          <a:p>
            <a:pPr algn="ctr">
              <a:lnSpc>
                <a:spcPts val="10440"/>
              </a:lnSpc>
            </a:pPr>
            <a:r>
              <a:rPr lang="en-US" sz="11600" b="1" spc="-232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68</a:t>
            </a:r>
          </a:p>
          <a:p>
            <a:pPr algn="ctr">
              <a:lnSpc>
                <a:spcPts val="3599"/>
              </a:lnSpc>
            </a:pPr>
            <a:r>
              <a:rPr lang="en-US" sz="3999" b="1" spc="-7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PROGRAMAS</a:t>
            </a:r>
          </a:p>
          <a:p>
            <a:pPr algn="ctr">
              <a:lnSpc>
                <a:spcPts val="3599"/>
              </a:lnSpc>
            </a:pPr>
            <a:endParaRPr lang="en-US" sz="3999" b="1" spc="-79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2171101" y="5805904"/>
            <a:ext cx="2987873" cy="859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0"/>
              </a:lnSpc>
            </a:pPr>
            <a:r>
              <a:rPr lang="en-US" sz="6000" b="1" spc="-120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NIVEL 7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349739" y="6734521"/>
            <a:ext cx="4630598" cy="2274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39"/>
              </a:lnSpc>
            </a:pPr>
            <a:r>
              <a:rPr lang="en-US" sz="11599" b="1" spc="-231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57</a:t>
            </a:r>
          </a:p>
          <a:p>
            <a:pPr algn="ctr">
              <a:lnSpc>
                <a:spcPts val="3599"/>
              </a:lnSpc>
            </a:pPr>
            <a:r>
              <a:rPr lang="en-US" sz="3999" b="1" spc="-7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PROGRAMAS</a:t>
            </a:r>
          </a:p>
          <a:p>
            <a:pPr algn="ctr">
              <a:lnSpc>
                <a:spcPts val="3599"/>
              </a:lnSpc>
            </a:pPr>
            <a:endParaRPr lang="en-US" sz="3999" b="1" spc="-79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1349739" y="9211580"/>
            <a:ext cx="7017442" cy="6897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i="1" spc="522" dirty="0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Fuente: INFORME DE CAPES 2025</a:t>
            </a:r>
          </a:p>
          <a:p>
            <a:pPr algn="ctr">
              <a:lnSpc>
                <a:spcPts val="2800"/>
              </a:lnSpc>
            </a:pPr>
            <a:endParaRPr lang="en-US" sz="2000" i="1" spc="522" dirty="0">
              <a:solidFill>
                <a:srgbClr val="FFFFFF"/>
              </a:solidFill>
              <a:latin typeface="Raleway Italics"/>
              <a:ea typeface="Raleway Italics"/>
              <a:cs typeface="Raleway Italics"/>
              <a:sym typeface="Raleway Italics"/>
            </a:endParaRPr>
          </a:p>
        </p:txBody>
      </p:sp>
      <p:grpSp>
        <p:nvGrpSpPr>
          <p:cNvPr id="23" name="Group 11">
            <a:extLst>
              <a:ext uri="{FF2B5EF4-FFF2-40B4-BE49-F238E27FC236}">
                <a16:creationId xmlns:a16="http://schemas.microsoft.com/office/drawing/2014/main" id="{43EA53A3-CB92-624B-F215-6EE5F01F1A36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16F10FAD-06E2-838D-0C2F-570CB6770C53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25" name="Group 13">
            <a:extLst>
              <a:ext uri="{FF2B5EF4-FFF2-40B4-BE49-F238E27FC236}">
                <a16:creationId xmlns:a16="http://schemas.microsoft.com/office/drawing/2014/main" id="{C9DBE46F-9FED-C5E2-1836-E1AACDECAC79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50049041-D9D6-C972-BDC6-F63E66B95590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27" name="Group 15">
            <a:extLst>
              <a:ext uri="{FF2B5EF4-FFF2-40B4-BE49-F238E27FC236}">
                <a16:creationId xmlns:a16="http://schemas.microsoft.com/office/drawing/2014/main" id="{C04BFE9E-7E37-7D97-3890-925CCDA19F3E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0918603B-C4C6-D4C3-5FD8-3041AF0F9828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641718" y="-74152"/>
            <a:ext cx="8684538" cy="5684537"/>
            <a:chOff x="0" y="0"/>
            <a:chExt cx="24134990" cy="1579775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134939" cy="15797785"/>
            </a:xfrm>
            <a:custGeom>
              <a:avLst/>
              <a:gdLst/>
              <a:ahLst/>
              <a:cxnLst/>
              <a:rect l="l" t="t" r="r" b="b"/>
              <a:pathLst>
                <a:path w="24134939" h="15797785">
                  <a:moveTo>
                    <a:pt x="0" y="0"/>
                  </a:moveTo>
                  <a:lnTo>
                    <a:pt x="24134939" y="0"/>
                  </a:lnTo>
                  <a:lnTo>
                    <a:pt x="24134939" y="15797785"/>
                  </a:lnTo>
                  <a:lnTo>
                    <a:pt x="0" y="157977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832" b="-832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784593" y="5500576"/>
            <a:ext cx="8532138" cy="4924824"/>
          </a:xfrm>
          <a:custGeom>
            <a:avLst/>
            <a:gdLst/>
            <a:ahLst/>
            <a:cxnLst/>
            <a:rect l="l" t="t" r="r" b="b"/>
            <a:pathLst>
              <a:path w="8532138" h="4924824">
                <a:moveTo>
                  <a:pt x="0" y="0"/>
                </a:moveTo>
                <a:lnTo>
                  <a:pt x="8532138" y="0"/>
                </a:lnTo>
                <a:lnTo>
                  <a:pt x="8532138" y="4924824"/>
                </a:lnTo>
                <a:lnTo>
                  <a:pt x="0" y="49248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347" r="-7347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306083" y="-82444"/>
            <a:ext cx="8981917" cy="5987944"/>
          </a:xfrm>
          <a:custGeom>
            <a:avLst/>
            <a:gdLst/>
            <a:ahLst/>
            <a:cxnLst/>
            <a:rect l="l" t="t" r="r" b="b"/>
            <a:pathLst>
              <a:path w="8981917" h="5987944">
                <a:moveTo>
                  <a:pt x="0" y="0"/>
                </a:moveTo>
                <a:lnTo>
                  <a:pt x="8981917" y="0"/>
                </a:lnTo>
                <a:lnTo>
                  <a:pt x="8981917" y="5987945"/>
                </a:lnTo>
                <a:lnTo>
                  <a:pt x="0" y="59879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306083" y="5500576"/>
            <a:ext cx="8981917" cy="4786424"/>
          </a:xfrm>
          <a:custGeom>
            <a:avLst/>
            <a:gdLst/>
            <a:ahLst/>
            <a:cxnLst/>
            <a:rect l="l" t="t" r="r" b="b"/>
            <a:pathLst>
              <a:path w="8981917" h="4786424">
                <a:moveTo>
                  <a:pt x="0" y="0"/>
                </a:moveTo>
                <a:lnTo>
                  <a:pt x="8981917" y="0"/>
                </a:lnTo>
                <a:lnTo>
                  <a:pt x="8981917" y="4786424"/>
                </a:lnTo>
                <a:lnTo>
                  <a:pt x="0" y="47864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8825" b="-6241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999840" y="3665687"/>
            <a:ext cx="14652831" cy="3291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13999" b="1" spc="-278" dirty="0">
                <a:solidFill>
                  <a:srgbClr val="64C4D2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USP IS </a:t>
            </a:r>
            <a:r>
              <a:rPr lang="en-US" sz="13999" b="1" spc="-278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SOSTENIBLE</a:t>
            </a:r>
          </a:p>
        </p:txBody>
      </p:sp>
      <p:grpSp>
        <p:nvGrpSpPr>
          <p:cNvPr id="18" name="Group 11">
            <a:extLst>
              <a:ext uri="{FF2B5EF4-FFF2-40B4-BE49-F238E27FC236}">
                <a16:creationId xmlns:a16="http://schemas.microsoft.com/office/drawing/2014/main" id="{6DFFFDF3-A321-39C8-6A6A-5332856DDFBA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7C586A13-8326-3F4F-5781-EC1F8F2CC83E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20" name="Group 13">
            <a:extLst>
              <a:ext uri="{FF2B5EF4-FFF2-40B4-BE49-F238E27FC236}">
                <a16:creationId xmlns:a16="http://schemas.microsoft.com/office/drawing/2014/main" id="{E2CD641B-0FE1-35AE-75E9-1F5962AAF0F1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9BE05FA4-A62C-D46F-9BF5-9C9040783CB0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22" name="Group 15">
            <a:extLst>
              <a:ext uri="{FF2B5EF4-FFF2-40B4-BE49-F238E27FC236}">
                <a16:creationId xmlns:a16="http://schemas.microsoft.com/office/drawing/2014/main" id="{5C6BC4A3-A63B-CB3C-100B-EC2587837EBC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D9ED24CF-D0D2-45A1-1F79-382A762B8E04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77374" y="8262014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656006" y="-66170"/>
            <a:ext cx="17631994" cy="10353170"/>
            <a:chOff x="0" y="0"/>
            <a:chExt cx="23509326" cy="1566308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509351" cy="15663038"/>
            </a:xfrm>
            <a:custGeom>
              <a:avLst/>
              <a:gdLst/>
              <a:ahLst/>
              <a:cxnLst/>
              <a:rect l="l" t="t" r="r" b="b"/>
              <a:pathLst>
                <a:path w="23509351" h="15663038">
                  <a:moveTo>
                    <a:pt x="0" y="0"/>
                  </a:moveTo>
                  <a:lnTo>
                    <a:pt x="23509351" y="0"/>
                  </a:lnTo>
                  <a:lnTo>
                    <a:pt x="23509351" y="15663038"/>
                  </a:lnTo>
                  <a:lnTo>
                    <a:pt x="0" y="15663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7" b="-17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2771506" y="2825520"/>
            <a:ext cx="13140052" cy="6432780"/>
          </a:xfrm>
          <a:custGeom>
            <a:avLst/>
            <a:gdLst/>
            <a:ahLst/>
            <a:cxnLst/>
            <a:rect l="l" t="t" r="r" b="b"/>
            <a:pathLst>
              <a:path w="13140052" h="6432780">
                <a:moveTo>
                  <a:pt x="0" y="0"/>
                </a:moveTo>
                <a:lnTo>
                  <a:pt x="13140052" y="0"/>
                </a:lnTo>
                <a:lnTo>
                  <a:pt x="13140052" y="6432780"/>
                </a:lnTo>
                <a:lnTo>
                  <a:pt x="0" y="64327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131063" y="833774"/>
            <a:ext cx="16420938" cy="1544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68"/>
              </a:lnSpc>
            </a:pPr>
            <a:r>
              <a:rPr lang="en-US" sz="6528" b="1" spc="-124" dirty="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CAPACIDAD INSTALADA - SOLAR PV</a:t>
            </a:r>
          </a:p>
          <a:p>
            <a:pPr algn="ctr">
              <a:lnSpc>
                <a:spcPts val="5875"/>
              </a:lnSpc>
            </a:pPr>
            <a:r>
              <a:rPr lang="en-US" sz="6528" b="1" spc="-130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POR CAMPUS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545088" y="3614290"/>
            <a:ext cx="4294933" cy="5040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660"/>
              </a:lnSpc>
            </a:pPr>
            <a:r>
              <a:rPr lang="en-US" sz="6000" b="1" spc="-12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1,000 kW</a:t>
            </a:r>
          </a:p>
          <a:p>
            <a:pPr algn="r">
              <a:lnSpc>
                <a:spcPts val="6660"/>
              </a:lnSpc>
            </a:pPr>
            <a:r>
              <a:rPr lang="en-US" sz="6000" b="1" spc="-12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368 kW</a:t>
            </a:r>
          </a:p>
          <a:p>
            <a:pPr algn="r">
              <a:lnSpc>
                <a:spcPts val="6660"/>
              </a:lnSpc>
            </a:pPr>
            <a:r>
              <a:rPr lang="en-US" sz="6000" b="1" spc="-12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808 kW</a:t>
            </a:r>
          </a:p>
          <a:p>
            <a:pPr algn="r">
              <a:lnSpc>
                <a:spcPts val="6660"/>
              </a:lnSpc>
            </a:pPr>
            <a:r>
              <a:rPr lang="en-US" sz="6000" b="1" spc="-12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718 kW</a:t>
            </a:r>
          </a:p>
          <a:p>
            <a:pPr algn="r">
              <a:lnSpc>
                <a:spcPts val="6660"/>
              </a:lnSpc>
            </a:pPr>
            <a:r>
              <a:rPr lang="en-US" sz="6000" b="1" spc="-12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616 kW</a:t>
            </a:r>
          </a:p>
          <a:p>
            <a:pPr algn="r">
              <a:lnSpc>
                <a:spcPts val="6660"/>
              </a:lnSpc>
            </a:pPr>
            <a:r>
              <a:rPr lang="en-US" sz="6000" b="1" spc="-12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2,100 kW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82200" y="9370822"/>
            <a:ext cx="7352472" cy="927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 i="1" spc="522" dirty="0" err="1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Visite</a:t>
            </a:r>
            <a:r>
              <a:rPr lang="en-US" sz="2000" b="1" i="1" spc="522" dirty="0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 el Proyecto USP </a:t>
            </a:r>
            <a:r>
              <a:rPr lang="en-US" sz="2000" b="1" i="1" spc="522" dirty="0" err="1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Sostenible</a:t>
            </a:r>
            <a:endParaRPr lang="en-US" sz="2000" b="1" i="1" spc="522" dirty="0">
              <a:solidFill>
                <a:srgbClr val="FFFFFF"/>
              </a:solidFill>
              <a:latin typeface="Raleway Italics"/>
              <a:ea typeface="Raleway Italics"/>
              <a:cs typeface="Raleway Italics"/>
              <a:sym typeface="Raleway Italics"/>
            </a:endParaRPr>
          </a:p>
          <a:p>
            <a:pPr algn="l">
              <a:lnSpc>
                <a:spcPts val="1960"/>
              </a:lnSpc>
            </a:pPr>
            <a:r>
              <a:rPr lang="en-US" sz="1400" b="1" i="1" spc="365" dirty="0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https://sites.usp.br/uspsustentabilidade/</a:t>
            </a:r>
          </a:p>
          <a:p>
            <a:pPr algn="ctr">
              <a:lnSpc>
                <a:spcPts val="2800"/>
              </a:lnSpc>
            </a:pPr>
            <a:endParaRPr lang="en-US" sz="1400" b="1" i="1" spc="365" dirty="0">
              <a:solidFill>
                <a:srgbClr val="FFFFFF"/>
              </a:solidFill>
              <a:latin typeface="Raleway Italics"/>
              <a:ea typeface="Raleway Italics"/>
              <a:cs typeface="Raleway Italics"/>
              <a:sym typeface="Raleway Italic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166220" y="3614290"/>
            <a:ext cx="6112624" cy="5040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660"/>
              </a:lnSpc>
            </a:pPr>
            <a:r>
              <a:rPr lang="en-US" sz="6000" b="1" spc="-120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BUTANTAN</a:t>
            </a:r>
          </a:p>
          <a:p>
            <a:pPr algn="just">
              <a:lnSpc>
                <a:spcPts val="6660"/>
              </a:lnSpc>
            </a:pPr>
            <a:r>
              <a:rPr lang="en-US" sz="6000" b="1" spc="-120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EACH </a:t>
            </a:r>
          </a:p>
          <a:p>
            <a:pPr algn="just">
              <a:lnSpc>
                <a:spcPts val="6660"/>
              </a:lnSpc>
            </a:pPr>
            <a:r>
              <a:rPr lang="en-US" sz="6000" b="1" spc="-120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RIBEIRÃO PRETO</a:t>
            </a:r>
          </a:p>
          <a:p>
            <a:pPr algn="just">
              <a:lnSpc>
                <a:spcPts val="6660"/>
              </a:lnSpc>
            </a:pPr>
            <a:r>
              <a:rPr lang="en-US" sz="6000" b="1" spc="-120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PIRASSUNUNGA </a:t>
            </a:r>
          </a:p>
          <a:p>
            <a:pPr algn="just">
              <a:lnSpc>
                <a:spcPts val="6660"/>
              </a:lnSpc>
            </a:pPr>
            <a:r>
              <a:rPr lang="en-US" sz="6000" b="1" spc="-120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PIRACICABA</a:t>
            </a:r>
          </a:p>
          <a:p>
            <a:pPr algn="just">
              <a:lnSpc>
                <a:spcPts val="6660"/>
              </a:lnSpc>
            </a:pPr>
            <a:r>
              <a:rPr lang="en-US" sz="6000" b="1" spc="-120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SÃO CARLOS</a:t>
            </a:r>
          </a:p>
        </p:txBody>
      </p:sp>
      <p:grpSp>
        <p:nvGrpSpPr>
          <p:cNvPr id="19" name="Group 11">
            <a:extLst>
              <a:ext uri="{FF2B5EF4-FFF2-40B4-BE49-F238E27FC236}">
                <a16:creationId xmlns:a16="http://schemas.microsoft.com/office/drawing/2014/main" id="{DC51E136-B5B4-60C9-5DA1-A6BE8C50D4EF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60C01076-5C1A-386C-EF22-7E643EEFB333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21" name="Group 13">
            <a:extLst>
              <a:ext uri="{FF2B5EF4-FFF2-40B4-BE49-F238E27FC236}">
                <a16:creationId xmlns:a16="http://schemas.microsoft.com/office/drawing/2014/main" id="{B05C6F9E-8838-7A03-D42A-7F0C651D8D50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DB57A49C-A7CC-26BA-9AD4-A485A49CE896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23" name="Group 15">
            <a:extLst>
              <a:ext uri="{FF2B5EF4-FFF2-40B4-BE49-F238E27FC236}">
                <a16:creationId xmlns:a16="http://schemas.microsoft.com/office/drawing/2014/main" id="{C4722847-056E-2D11-80BC-98A441217C68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CBB1FBEE-8E9C-F196-FF40-E5E3D66AF7C6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56006" y="-66170"/>
            <a:ext cx="17631994" cy="10353170"/>
            <a:chOff x="0" y="0"/>
            <a:chExt cx="23509326" cy="1566308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509351" cy="15663038"/>
            </a:xfrm>
            <a:custGeom>
              <a:avLst/>
              <a:gdLst/>
              <a:ahLst/>
              <a:cxnLst/>
              <a:rect l="l" t="t" r="r" b="b"/>
              <a:pathLst>
                <a:path w="23509351" h="15663038">
                  <a:moveTo>
                    <a:pt x="0" y="0"/>
                  </a:moveTo>
                  <a:lnTo>
                    <a:pt x="23509351" y="0"/>
                  </a:lnTo>
                  <a:lnTo>
                    <a:pt x="23509351" y="15663038"/>
                  </a:lnTo>
                  <a:lnTo>
                    <a:pt x="0" y="15663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7" b="-17"/>
              </a:stretch>
            </a:blipFill>
          </p:spPr>
        </p:sp>
      </p:grpSp>
      <p:sp>
        <p:nvSpPr>
          <p:cNvPr id="6" name="Freeform 14">
            <a:extLst>
              <a:ext uri="{FF2B5EF4-FFF2-40B4-BE49-F238E27FC236}">
                <a16:creationId xmlns:a16="http://schemas.microsoft.com/office/drawing/2014/main" id="{602D707F-7511-7746-B2C0-AD00081BD7BD}"/>
              </a:ext>
            </a:extLst>
          </p:cNvPr>
          <p:cNvSpPr/>
          <p:nvPr/>
        </p:nvSpPr>
        <p:spPr>
          <a:xfrm>
            <a:off x="1051712" y="2078574"/>
            <a:ext cx="16580282" cy="2639848"/>
          </a:xfrm>
          <a:custGeom>
            <a:avLst/>
            <a:gdLst/>
            <a:ahLst/>
            <a:cxnLst/>
            <a:rect l="l" t="t" r="r" b="b"/>
            <a:pathLst>
              <a:path w="7862669" h="3849210">
                <a:moveTo>
                  <a:pt x="0" y="0"/>
                </a:moveTo>
                <a:lnTo>
                  <a:pt x="7862669" y="0"/>
                </a:lnTo>
                <a:lnTo>
                  <a:pt x="7862669" y="3849210"/>
                </a:lnTo>
                <a:lnTo>
                  <a:pt x="0" y="3849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2" name="Group 2"/>
          <p:cNvGrpSpPr/>
          <p:nvPr/>
        </p:nvGrpSpPr>
        <p:grpSpPr>
          <a:xfrm>
            <a:off x="2077374" y="8262014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1051713" y="5063756"/>
            <a:ext cx="8256242" cy="3849210"/>
          </a:xfrm>
          <a:custGeom>
            <a:avLst/>
            <a:gdLst/>
            <a:ahLst/>
            <a:cxnLst/>
            <a:rect l="l" t="t" r="r" b="b"/>
            <a:pathLst>
              <a:path w="7862669" h="3849210">
                <a:moveTo>
                  <a:pt x="0" y="0"/>
                </a:moveTo>
                <a:lnTo>
                  <a:pt x="7862669" y="0"/>
                </a:lnTo>
                <a:lnTo>
                  <a:pt x="7862669" y="3849210"/>
                </a:lnTo>
                <a:lnTo>
                  <a:pt x="0" y="3849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472003" y="5063756"/>
            <a:ext cx="8159991" cy="3849210"/>
          </a:xfrm>
          <a:custGeom>
            <a:avLst/>
            <a:gdLst/>
            <a:ahLst/>
            <a:cxnLst/>
            <a:rect l="l" t="t" r="r" b="b"/>
            <a:pathLst>
              <a:path w="7862669" h="3849210">
                <a:moveTo>
                  <a:pt x="0" y="0"/>
                </a:moveTo>
                <a:lnTo>
                  <a:pt x="7862669" y="0"/>
                </a:lnTo>
                <a:lnTo>
                  <a:pt x="7862669" y="3849210"/>
                </a:lnTo>
                <a:lnTo>
                  <a:pt x="0" y="3849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064780" y="917683"/>
            <a:ext cx="18986673" cy="690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65"/>
              </a:lnSpc>
            </a:pPr>
            <a:r>
              <a:rPr lang="en-US" sz="5628" b="1" spc="-112" dirty="0">
                <a:solidFill>
                  <a:schemeClr val="bg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TRANSICIÓN ENERGÉTICA Y ÁREAS ECOLÓGICAS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45285" y="2364094"/>
            <a:ext cx="16186709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84"/>
              </a:lnSpc>
            </a:pPr>
            <a:r>
              <a:rPr lang="es-ES" sz="4400" b="1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  <a:t>La USP está impulsando su transición energética mediante inversiones en energías renovables y en el mercado libre de electricidad.</a:t>
            </a:r>
            <a:endParaRPr lang="en-US" sz="4400" b="1" spc="-88" dirty="0">
              <a:solidFill>
                <a:schemeClr val="bg1"/>
              </a:solidFill>
              <a:latin typeface="Open Sans 1 Bold" panose="020B0604020202020204" charset="0"/>
              <a:ea typeface="Open Sans 1 Bold" panose="020B0604020202020204" charset="0"/>
              <a:cs typeface="Open Sans 1 Bold" panose="020B0604020202020204" charset="0"/>
              <a:sym typeface="Open Sans 1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771152" y="5302342"/>
            <a:ext cx="7210936" cy="1718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60"/>
              </a:lnSpc>
            </a:pPr>
            <a:r>
              <a:rPr lang="en-US" sz="6000" b="1" spc="-120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ÁREA DE RESERVA ECOLÓGICA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061321" y="6553225"/>
            <a:ext cx="4630598" cy="2735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endParaRPr dirty="0"/>
          </a:p>
          <a:p>
            <a:pPr algn="ctr">
              <a:lnSpc>
                <a:spcPts val="10440"/>
              </a:lnSpc>
            </a:pPr>
            <a:r>
              <a:rPr lang="en-US" sz="11600" b="1" spc="-232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2.232</a:t>
            </a:r>
          </a:p>
          <a:p>
            <a:pPr algn="ctr">
              <a:lnSpc>
                <a:spcPts val="3599"/>
              </a:lnSpc>
            </a:pPr>
            <a:r>
              <a:rPr lang="en-US" sz="3999" b="1" spc="-7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HECTARES</a:t>
            </a:r>
          </a:p>
          <a:p>
            <a:pPr algn="ctr">
              <a:lnSpc>
                <a:spcPts val="3599"/>
              </a:lnSpc>
            </a:pPr>
            <a:endParaRPr lang="en-US" sz="3999" b="1" spc="-79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618465" y="9136057"/>
            <a:ext cx="5980872" cy="927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 i="1" spc="522" dirty="0" err="1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Visite</a:t>
            </a:r>
            <a:r>
              <a:rPr lang="en-US" sz="2000" b="1" i="1" spc="522" dirty="0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 el Proyecto USP </a:t>
            </a:r>
            <a:r>
              <a:rPr lang="en-US" sz="2000" b="1" i="1" spc="522" dirty="0" err="1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Sostenible</a:t>
            </a:r>
            <a:endParaRPr lang="en-US" sz="2000" b="1" i="1" spc="522" dirty="0">
              <a:solidFill>
                <a:srgbClr val="FFFFFF"/>
              </a:solidFill>
              <a:latin typeface="Raleway Italics"/>
              <a:ea typeface="Raleway Italics"/>
              <a:cs typeface="Raleway Italics"/>
              <a:sym typeface="Raleway Italics"/>
            </a:endParaRPr>
          </a:p>
          <a:p>
            <a:pPr algn="l">
              <a:lnSpc>
                <a:spcPts val="1960"/>
              </a:lnSpc>
            </a:pPr>
            <a:r>
              <a:rPr lang="en-US" sz="1400" b="1" i="1" spc="365" dirty="0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https://sites.usp.br/uspsustentabilidade/</a:t>
            </a:r>
          </a:p>
          <a:p>
            <a:pPr algn="ctr">
              <a:lnSpc>
                <a:spcPts val="2800"/>
              </a:lnSpc>
            </a:pPr>
            <a:endParaRPr lang="en-US" sz="1400" b="1" i="1" spc="365" dirty="0">
              <a:solidFill>
                <a:srgbClr val="FFFFFF"/>
              </a:solidFill>
              <a:latin typeface="Raleway Italics"/>
              <a:ea typeface="Raleway Italics"/>
              <a:cs typeface="Raleway Italics"/>
              <a:sym typeface="Raleway Italic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9701527" y="5359975"/>
            <a:ext cx="7534759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96"/>
              </a:lnSpc>
            </a:pPr>
            <a:r>
              <a:rPr lang="en-US" sz="3600" b="1" spc="-72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ÁREA DE RESERVA ECOLÓGICA RELATIVA AL TOTAL DE ÁREA DE LOS CAMPUS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612879" y="6553225"/>
            <a:ext cx="5378560" cy="2987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9"/>
              </a:lnSpc>
            </a:pPr>
            <a:endParaRPr dirty="0"/>
          </a:p>
          <a:p>
            <a:pPr algn="ctr">
              <a:lnSpc>
                <a:spcPts val="10440"/>
              </a:lnSpc>
            </a:pPr>
            <a:r>
              <a:rPr lang="en-US" sz="11600" b="1" spc="-232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29,2%</a:t>
            </a:r>
          </a:p>
          <a:p>
            <a:pPr algn="ctr">
              <a:lnSpc>
                <a:spcPts val="3599"/>
              </a:lnSpc>
            </a:pPr>
            <a:endParaRPr lang="en-US" sz="11600" b="1" spc="-232" dirty="0">
              <a:solidFill>
                <a:srgbClr val="FBB914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ts val="3599"/>
              </a:lnSpc>
            </a:pPr>
            <a:endParaRPr lang="en-US" sz="11600" b="1" spc="-232" dirty="0">
              <a:solidFill>
                <a:srgbClr val="FBB914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grpSp>
        <p:nvGrpSpPr>
          <p:cNvPr id="23" name="Group 11">
            <a:extLst>
              <a:ext uri="{FF2B5EF4-FFF2-40B4-BE49-F238E27FC236}">
                <a16:creationId xmlns:a16="http://schemas.microsoft.com/office/drawing/2014/main" id="{CD50718A-5E6B-279C-0629-C5FE21E8099B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8FDA2B87-1C25-A5FE-7AF1-03BCF37F7AA4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25" name="Group 13">
            <a:extLst>
              <a:ext uri="{FF2B5EF4-FFF2-40B4-BE49-F238E27FC236}">
                <a16:creationId xmlns:a16="http://schemas.microsoft.com/office/drawing/2014/main" id="{AB165DE2-A1A1-DC93-89F2-A544D98CD014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F5A3B8E3-42CA-5343-AAE1-E21AA3B01446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27" name="Group 15">
            <a:extLst>
              <a:ext uri="{FF2B5EF4-FFF2-40B4-BE49-F238E27FC236}">
                <a16:creationId xmlns:a16="http://schemas.microsoft.com/office/drawing/2014/main" id="{E8B8DA8A-870F-D630-6EE5-89E21BA6B9B6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0C71AB35-6211-06A7-5132-C6CCC4A49E1B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646481" y="0"/>
            <a:ext cx="17641519" cy="10287000"/>
            <a:chOff x="0" y="0"/>
            <a:chExt cx="23711459" cy="1579775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711408" cy="15797785"/>
            </a:xfrm>
            <a:custGeom>
              <a:avLst/>
              <a:gdLst/>
              <a:ahLst/>
              <a:cxnLst/>
              <a:rect l="l" t="t" r="r" b="b"/>
              <a:pathLst>
                <a:path w="23711408" h="15797785">
                  <a:moveTo>
                    <a:pt x="0" y="0"/>
                  </a:moveTo>
                  <a:lnTo>
                    <a:pt x="23711408" y="0"/>
                  </a:lnTo>
                  <a:lnTo>
                    <a:pt x="23711408" y="15797785"/>
                  </a:lnTo>
                  <a:lnTo>
                    <a:pt x="0" y="157977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1" b="-31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999840" y="3665687"/>
            <a:ext cx="14652831" cy="3291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13999" b="1" spc="-278" dirty="0">
                <a:solidFill>
                  <a:srgbClr val="64C4D2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USP IS </a:t>
            </a:r>
            <a:r>
              <a:rPr lang="en-US" sz="13999" b="1" spc="-278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INNOVACIÓN</a:t>
            </a:r>
          </a:p>
        </p:txBody>
      </p:sp>
      <p:grpSp>
        <p:nvGrpSpPr>
          <p:cNvPr id="15" name="Group 11">
            <a:extLst>
              <a:ext uri="{FF2B5EF4-FFF2-40B4-BE49-F238E27FC236}">
                <a16:creationId xmlns:a16="http://schemas.microsoft.com/office/drawing/2014/main" id="{7C87BE11-703E-E62C-2009-EF8788F4AD66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2F69CD74-E7D6-5000-605B-4F6A869944A3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17" name="Group 13">
            <a:extLst>
              <a:ext uri="{FF2B5EF4-FFF2-40B4-BE49-F238E27FC236}">
                <a16:creationId xmlns:a16="http://schemas.microsoft.com/office/drawing/2014/main" id="{E6C72AC3-486E-C23C-DE38-3ECBE07EE1ED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2DF191A4-C8D5-D81B-D728-4CF2A94E559A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19" name="Group 15">
            <a:extLst>
              <a:ext uri="{FF2B5EF4-FFF2-40B4-BE49-F238E27FC236}">
                <a16:creationId xmlns:a16="http://schemas.microsoft.com/office/drawing/2014/main" id="{F0D06867-5814-89F6-06DF-BBC6483CC804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DDF58567-AF45-8FB2-ECD0-131C6BCD54F0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34135" y="-1"/>
            <a:ext cx="12053865" cy="10283781"/>
            <a:chOff x="0" y="0"/>
            <a:chExt cx="19764681" cy="137178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764694" cy="13717905"/>
            </a:xfrm>
            <a:custGeom>
              <a:avLst/>
              <a:gdLst/>
              <a:ahLst/>
              <a:cxnLst/>
              <a:rect l="l" t="t" r="r" b="b"/>
              <a:pathLst>
                <a:path w="19764694" h="13717905">
                  <a:moveTo>
                    <a:pt x="0" y="0"/>
                  </a:moveTo>
                  <a:lnTo>
                    <a:pt x="19764694" y="0"/>
                  </a:lnTo>
                  <a:lnTo>
                    <a:pt x="19764694" y="13717905"/>
                  </a:lnTo>
                  <a:lnTo>
                    <a:pt x="0" y="13717905"/>
                  </a:lnTo>
                  <a:close/>
                </a:path>
              </a:pathLst>
            </a:custGeom>
            <a:blipFill>
              <a:blip r:embed="rId3"/>
              <a:stretch>
                <a:fillRect l="-1980" r="-198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495500" y="0"/>
            <a:ext cx="8038900" cy="10286848"/>
            <a:chOff x="0" y="0"/>
            <a:chExt cx="10718533" cy="137157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718546" cy="13715746"/>
            </a:xfrm>
            <a:custGeom>
              <a:avLst/>
              <a:gdLst/>
              <a:ahLst/>
              <a:cxnLst/>
              <a:rect l="l" t="t" r="r" b="b"/>
              <a:pathLst>
                <a:path w="10718546" h="13715746">
                  <a:moveTo>
                    <a:pt x="0" y="0"/>
                  </a:moveTo>
                  <a:lnTo>
                    <a:pt x="10718546" y="0"/>
                  </a:lnTo>
                  <a:lnTo>
                    <a:pt x="10718546" y="13715746"/>
                  </a:lnTo>
                  <a:lnTo>
                    <a:pt x="0" y="13715746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080002" y="823703"/>
            <a:ext cx="11561997" cy="2120398"/>
            <a:chOff x="0" y="0"/>
            <a:chExt cx="15415997" cy="282719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416022" cy="2827147"/>
            </a:xfrm>
            <a:custGeom>
              <a:avLst/>
              <a:gdLst/>
              <a:ahLst/>
              <a:cxnLst/>
              <a:rect l="l" t="t" r="r" b="b"/>
              <a:pathLst>
                <a:path w="15416022" h="2827147">
                  <a:moveTo>
                    <a:pt x="0" y="0"/>
                  </a:moveTo>
                  <a:lnTo>
                    <a:pt x="15416022" y="0"/>
                  </a:lnTo>
                  <a:lnTo>
                    <a:pt x="15416022" y="2827147"/>
                  </a:lnTo>
                  <a:lnTo>
                    <a:pt x="0" y="28271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6174" b="-56176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080002" y="438937"/>
            <a:ext cx="11561997" cy="2636087"/>
            <a:chOff x="0" y="-503496"/>
            <a:chExt cx="15415997" cy="351478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415995" cy="3011288"/>
            </a:xfrm>
            <a:custGeom>
              <a:avLst/>
              <a:gdLst/>
              <a:ahLst/>
              <a:cxnLst/>
              <a:rect l="l" t="t" r="r" b="b"/>
              <a:pathLst>
                <a:path w="15415995" h="3011288">
                  <a:moveTo>
                    <a:pt x="0" y="0"/>
                  </a:moveTo>
                  <a:lnTo>
                    <a:pt x="15415995" y="0"/>
                  </a:lnTo>
                  <a:lnTo>
                    <a:pt x="15415995" y="3011288"/>
                  </a:lnTo>
                  <a:lnTo>
                    <a:pt x="0" y="301128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2650" b="-46853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503496"/>
              <a:ext cx="15415997" cy="302081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80"/>
                </a:lnSpc>
              </a:pPr>
              <a:r>
                <a:rPr lang="en-US" sz="64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Innovación</a:t>
              </a:r>
              <a:r>
                <a:rPr lang="en-US" sz="64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 &amp; </a:t>
              </a:r>
              <a:r>
                <a:rPr lang="en-US" sz="64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Emprendimiento</a:t>
              </a:r>
              <a:r>
                <a:rPr lang="en-US" sz="64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 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7493" y="3467100"/>
            <a:ext cx="7280059" cy="6155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4000" b="1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  <a:t>La USP promueve la innovación y el emprendimiento a través de incubadoras, centros de investigación y asociaciones con la industria.</a:t>
            </a:r>
          </a:p>
          <a:p>
            <a:r>
              <a:rPr lang="es-ES" sz="4000" b="1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  <a:t>Los programas apoyan el desarrollo de nuevas tecnologías y startups en múltiples sectores.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63167" cy="1049655"/>
            </a:xfrm>
            <a:custGeom>
              <a:avLst/>
              <a:gdLst/>
              <a:ahLst/>
              <a:cxnLst/>
              <a:rect l="l" t="t" r="r" b="b"/>
              <a:pathLst>
                <a:path w="1463167" h="1049655">
                  <a:moveTo>
                    <a:pt x="0" y="0"/>
                  </a:moveTo>
                  <a:lnTo>
                    <a:pt x="1463167" y="0"/>
                  </a:lnTo>
                  <a:lnTo>
                    <a:pt x="1463167" y="1049655"/>
                  </a:lnTo>
                  <a:lnTo>
                    <a:pt x="0" y="1049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2101" r="-42103" b="4"/>
              </a:stretch>
            </a:blipFill>
          </p:spPr>
        </p:sp>
      </p:grpSp>
      <p:grpSp>
        <p:nvGrpSpPr>
          <p:cNvPr id="18" name="Group 11">
            <a:extLst>
              <a:ext uri="{FF2B5EF4-FFF2-40B4-BE49-F238E27FC236}">
                <a16:creationId xmlns:a16="http://schemas.microsoft.com/office/drawing/2014/main" id="{B400A1D6-8BBE-64CE-D365-15062419CAA1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6C8BD209-2D4A-F604-0B04-257F4CDA8D68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20" name="Group 13">
            <a:extLst>
              <a:ext uri="{FF2B5EF4-FFF2-40B4-BE49-F238E27FC236}">
                <a16:creationId xmlns:a16="http://schemas.microsoft.com/office/drawing/2014/main" id="{8E5959E2-306A-E489-CDCC-353948136872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37866C83-B085-278E-F25B-84D9904B6B2B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22" name="Group 15">
            <a:extLst>
              <a:ext uri="{FF2B5EF4-FFF2-40B4-BE49-F238E27FC236}">
                <a16:creationId xmlns:a16="http://schemas.microsoft.com/office/drawing/2014/main" id="{759F2F2D-76C2-2D14-0982-60E2CF3EC43B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2B09F0FF-2216-9309-06BE-7AB3DDAA27BB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12117020" y="4568214"/>
            <a:ext cx="6271327" cy="3007290"/>
            <a:chOff x="0" y="0"/>
            <a:chExt cx="8361769" cy="40097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361807" cy="4009771"/>
            </a:xfrm>
            <a:custGeom>
              <a:avLst/>
              <a:gdLst/>
              <a:ahLst/>
              <a:cxnLst/>
              <a:rect l="l" t="t" r="r" b="b"/>
              <a:pathLst>
                <a:path w="8361807" h="4009771">
                  <a:moveTo>
                    <a:pt x="0" y="0"/>
                  </a:moveTo>
                  <a:lnTo>
                    <a:pt x="8361807" y="0"/>
                  </a:lnTo>
                  <a:lnTo>
                    <a:pt x="8361807" y="4009771"/>
                  </a:lnTo>
                  <a:lnTo>
                    <a:pt x="0" y="4009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741" b="-4739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12168616" y="-24347"/>
            <a:ext cx="6260626" cy="4595404"/>
            <a:chOff x="0" y="0"/>
            <a:chExt cx="9616453" cy="609475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616440" cy="6094730"/>
            </a:xfrm>
            <a:custGeom>
              <a:avLst/>
              <a:gdLst/>
              <a:ahLst/>
              <a:cxnLst/>
              <a:rect l="l" t="t" r="r" b="b"/>
              <a:pathLst>
                <a:path w="9616440" h="6094730">
                  <a:moveTo>
                    <a:pt x="0" y="0"/>
                  </a:moveTo>
                  <a:lnTo>
                    <a:pt x="9616440" y="0"/>
                  </a:lnTo>
                  <a:lnTo>
                    <a:pt x="9616440" y="6094730"/>
                  </a:lnTo>
                  <a:lnTo>
                    <a:pt x="0" y="60947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97" b="-898"/>
              </a:stretch>
            </a:blipFill>
          </p:spPr>
        </p:sp>
      </p:grpSp>
      <p:grpSp>
        <p:nvGrpSpPr>
          <p:cNvPr id="2" name="Group 2"/>
          <p:cNvGrpSpPr/>
          <p:nvPr/>
        </p:nvGrpSpPr>
        <p:grpSpPr>
          <a:xfrm>
            <a:off x="12012996" y="7200900"/>
            <a:ext cx="6410551" cy="3305931"/>
            <a:chOff x="0" y="0"/>
            <a:chExt cx="8561692" cy="419738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561705" cy="4197350"/>
            </a:xfrm>
            <a:custGeom>
              <a:avLst/>
              <a:gdLst/>
              <a:ahLst/>
              <a:cxnLst/>
              <a:rect l="l" t="t" r="r" b="b"/>
              <a:pathLst>
                <a:path w="8561705" h="4197350">
                  <a:moveTo>
                    <a:pt x="0" y="0"/>
                  </a:moveTo>
                  <a:lnTo>
                    <a:pt x="8561705" y="0"/>
                  </a:lnTo>
                  <a:lnTo>
                    <a:pt x="8561705" y="4197350"/>
                  </a:lnTo>
                  <a:lnTo>
                    <a:pt x="0" y="41973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7660" b="-1766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6485611" y="4270448"/>
            <a:ext cx="5692531" cy="3007290"/>
            <a:chOff x="0" y="0"/>
            <a:chExt cx="7590041" cy="40097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590028" cy="4009771"/>
            </a:xfrm>
            <a:custGeom>
              <a:avLst/>
              <a:gdLst/>
              <a:ahLst/>
              <a:cxnLst/>
              <a:rect l="l" t="t" r="r" b="b"/>
              <a:pathLst>
                <a:path w="7590028" h="4009771">
                  <a:moveTo>
                    <a:pt x="0" y="0"/>
                  </a:moveTo>
                  <a:lnTo>
                    <a:pt x="7590028" y="0"/>
                  </a:lnTo>
                  <a:lnTo>
                    <a:pt x="7590028" y="4009771"/>
                  </a:lnTo>
                  <a:lnTo>
                    <a:pt x="0" y="4009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9186" b="-9185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678085" y="7197518"/>
            <a:ext cx="6946059" cy="3216383"/>
            <a:chOff x="0" y="0"/>
            <a:chExt cx="9261412" cy="410822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261475" cy="4108196"/>
            </a:xfrm>
            <a:custGeom>
              <a:avLst/>
              <a:gdLst/>
              <a:ahLst/>
              <a:cxnLst/>
              <a:rect l="l" t="t" r="r" b="b"/>
              <a:pathLst>
                <a:path w="9261475" h="4108196">
                  <a:moveTo>
                    <a:pt x="0" y="0"/>
                  </a:moveTo>
                  <a:lnTo>
                    <a:pt x="9261475" y="0"/>
                  </a:lnTo>
                  <a:lnTo>
                    <a:pt x="9261475" y="4108196"/>
                  </a:lnTo>
                  <a:lnTo>
                    <a:pt x="0" y="41081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5182" b="-25183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678085" y="4270448"/>
            <a:ext cx="6509823" cy="3012319"/>
            <a:chOff x="0" y="0"/>
            <a:chExt cx="8679764" cy="401642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679815" cy="4016375"/>
            </a:xfrm>
            <a:custGeom>
              <a:avLst/>
              <a:gdLst/>
              <a:ahLst/>
              <a:cxnLst/>
              <a:rect l="l" t="t" r="r" b="b"/>
              <a:pathLst>
                <a:path w="8679815" h="4016375">
                  <a:moveTo>
                    <a:pt x="0" y="0"/>
                  </a:moveTo>
                  <a:lnTo>
                    <a:pt x="8679815" y="0"/>
                  </a:lnTo>
                  <a:lnTo>
                    <a:pt x="8679815" y="4016375"/>
                  </a:lnTo>
                  <a:lnTo>
                    <a:pt x="0" y="4016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6728" b="-6729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6476086" y="7197519"/>
            <a:ext cx="5692531" cy="3096063"/>
            <a:chOff x="0" y="0"/>
            <a:chExt cx="7590041" cy="41280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590028" cy="4128135"/>
            </a:xfrm>
            <a:custGeom>
              <a:avLst/>
              <a:gdLst/>
              <a:ahLst/>
              <a:cxnLst/>
              <a:rect l="l" t="t" r="r" b="b"/>
              <a:pathLst>
                <a:path w="7590028" h="4128135">
                  <a:moveTo>
                    <a:pt x="0" y="0"/>
                  </a:moveTo>
                  <a:lnTo>
                    <a:pt x="7590028" y="0"/>
                  </a:lnTo>
                  <a:lnTo>
                    <a:pt x="7590028" y="4128135"/>
                  </a:lnTo>
                  <a:lnTo>
                    <a:pt x="0" y="41281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10883" b="-10882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6476086" y="-1"/>
            <a:ext cx="5702056" cy="4571067"/>
            <a:chOff x="0" y="0"/>
            <a:chExt cx="7602741" cy="71342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02728" cy="7134225"/>
            </a:xfrm>
            <a:custGeom>
              <a:avLst/>
              <a:gdLst/>
              <a:ahLst/>
              <a:cxnLst/>
              <a:rect l="l" t="t" r="r" b="b"/>
              <a:pathLst>
                <a:path w="7602728" h="7134225">
                  <a:moveTo>
                    <a:pt x="0" y="0"/>
                  </a:moveTo>
                  <a:lnTo>
                    <a:pt x="7602728" y="0"/>
                  </a:lnTo>
                  <a:lnTo>
                    <a:pt x="7602728" y="7134225"/>
                  </a:lnTo>
                  <a:lnTo>
                    <a:pt x="0" y="71342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20277" r="-20277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678085" y="0"/>
            <a:ext cx="5807535" cy="4571057"/>
            <a:chOff x="0" y="0"/>
            <a:chExt cx="7743380" cy="708367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743317" cy="7083679"/>
            </a:xfrm>
            <a:custGeom>
              <a:avLst/>
              <a:gdLst/>
              <a:ahLst/>
              <a:cxnLst/>
              <a:rect l="l" t="t" r="r" b="b"/>
              <a:pathLst>
                <a:path w="7743317" h="7083679">
                  <a:moveTo>
                    <a:pt x="0" y="0"/>
                  </a:moveTo>
                  <a:lnTo>
                    <a:pt x="7743317" y="0"/>
                  </a:lnTo>
                  <a:lnTo>
                    <a:pt x="7743317" y="7083679"/>
                  </a:lnTo>
                  <a:lnTo>
                    <a:pt x="0" y="70836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0987" r="-10987"/>
              </a:stretch>
            </a:blipFill>
          </p:spPr>
        </p:sp>
      </p:grpSp>
      <p:sp>
        <p:nvSpPr>
          <p:cNvPr id="26" name="Freeform 26"/>
          <p:cNvSpPr/>
          <p:nvPr/>
        </p:nvSpPr>
        <p:spPr>
          <a:xfrm>
            <a:off x="6848408" y="300800"/>
            <a:ext cx="11465147" cy="854421"/>
          </a:xfrm>
          <a:custGeom>
            <a:avLst/>
            <a:gdLst/>
            <a:ahLst/>
            <a:cxnLst/>
            <a:rect l="l" t="t" r="r" b="b"/>
            <a:pathLst>
              <a:path w="11465147" h="854421">
                <a:moveTo>
                  <a:pt x="0" y="0"/>
                </a:moveTo>
                <a:lnTo>
                  <a:pt x="11465148" y="0"/>
                </a:lnTo>
                <a:lnTo>
                  <a:pt x="11465148" y="854421"/>
                </a:lnTo>
                <a:lnTo>
                  <a:pt x="0" y="85442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6975253" y="-38100"/>
            <a:ext cx="11465147" cy="1147568"/>
            <a:chOff x="0" y="0"/>
            <a:chExt cx="14755534" cy="153009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4755560" cy="1530129"/>
            </a:xfrm>
            <a:custGeom>
              <a:avLst/>
              <a:gdLst/>
              <a:ahLst/>
              <a:cxnLst/>
              <a:rect l="l" t="t" r="r" b="b"/>
              <a:pathLst>
                <a:path w="14755560" h="1530129">
                  <a:moveTo>
                    <a:pt x="0" y="0"/>
                  </a:moveTo>
                  <a:lnTo>
                    <a:pt x="14755560" y="0"/>
                  </a:lnTo>
                  <a:lnTo>
                    <a:pt x="14755560" y="1530129"/>
                  </a:lnTo>
                  <a:lnTo>
                    <a:pt x="0" y="1530129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29" name="TextBox 29"/>
          <p:cNvSpPr txBox="1"/>
          <p:nvPr/>
        </p:nvSpPr>
        <p:spPr>
          <a:xfrm>
            <a:off x="4648200" y="190500"/>
            <a:ext cx="16132635" cy="671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1" dirty="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CENTROS DE INNOVACIÓN E INCUBADORAS</a:t>
            </a:r>
          </a:p>
        </p:txBody>
      </p:sp>
      <p:sp>
        <p:nvSpPr>
          <p:cNvPr id="30" name="Freeform 30"/>
          <p:cNvSpPr/>
          <p:nvPr/>
        </p:nvSpPr>
        <p:spPr>
          <a:xfrm>
            <a:off x="739778" y="3829641"/>
            <a:ext cx="12976222" cy="484203"/>
          </a:xfrm>
          <a:custGeom>
            <a:avLst/>
            <a:gdLst/>
            <a:ahLst/>
            <a:cxnLst/>
            <a:rect l="l" t="t" r="r" b="b"/>
            <a:pathLst>
              <a:path w="12976222" h="484203">
                <a:moveTo>
                  <a:pt x="0" y="0"/>
                </a:moveTo>
                <a:lnTo>
                  <a:pt x="12976222" y="0"/>
                </a:lnTo>
                <a:lnTo>
                  <a:pt x="12976222" y="484203"/>
                </a:lnTo>
                <a:lnTo>
                  <a:pt x="0" y="48420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grpSp>
        <p:nvGrpSpPr>
          <p:cNvPr id="31" name="Group 31"/>
          <p:cNvGrpSpPr/>
          <p:nvPr/>
        </p:nvGrpSpPr>
        <p:grpSpPr>
          <a:xfrm>
            <a:off x="775235" y="3710125"/>
            <a:ext cx="17538320" cy="603719"/>
            <a:chOff x="0" y="0"/>
            <a:chExt cx="14833968" cy="80495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4833994" cy="804996"/>
            </a:xfrm>
            <a:custGeom>
              <a:avLst/>
              <a:gdLst/>
              <a:ahLst/>
              <a:cxnLst/>
              <a:rect l="l" t="t" r="r" b="b"/>
              <a:pathLst>
                <a:path w="14833994" h="804996">
                  <a:moveTo>
                    <a:pt x="0" y="0"/>
                  </a:moveTo>
                  <a:lnTo>
                    <a:pt x="14833994" y="0"/>
                  </a:lnTo>
                  <a:lnTo>
                    <a:pt x="14833994" y="804996"/>
                  </a:lnTo>
                  <a:lnTo>
                    <a:pt x="0" y="804996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33" name="TextBox 33"/>
          <p:cNvSpPr txBox="1"/>
          <p:nvPr/>
        </p:nvSpPr>
        <p:spPr>
          <a:xfrm>
            <a:off x="3152308" y="3890957"/>
            <a:ext cx="11902015" cy="295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 spc="468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DISTRICTO DE INNOVACIÓN, INOVA USP </a:t>
            </a:r>
            <a:r>
              <a:rPr lang="en-US" b="1" spc="468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E</a:t>
            </a:r>
            <a:r>
              <a:rPr lang="en-US" sz="1800" b="1" spc="468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INCUBADORA EN SÃO PAULO</a:t>
            </a:r>
          </a:p>
        </p:txBody>
      </p:sp>
      <p:sp>
        <p:nvSpPr>
          <p:cNvPr id="34" name="Freeform 34"/>
          <p:cNvSpPr/>
          <p:nvPr/>
        </p:nvSpPr>
        <p:spPr>
          <a:xfrm>
            <a:off x="746493" y="6586995"/>
            <a:ext cx="10150107" cy="490242"/>
          </a:xfrm>
          <a:custGeom>
            <a:avLst/>
            <a:gdLst/>
            <a:ahLst/>
            <a:cxnLst/>
            <a:rect l="l" t="t" r="r" b="b"/>
            <a:pathLst>
              <a:path w="10150107" h="490242">
                <a:moveTo>
                  <a:pt x="0" y="0"/>
                </a:moveTo>
                <a:lnTo>
                  <a:pt x="10150107" y="0"/>
                </a:lnTo>
                <a:lnTo>
                  <a:pt x="10150107" y="490242"/>
                </a:lnTo>
                <a:lnTo>
                  <a:pt x="0" y="49024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699949" y="6530252"/>
            <a:ext cx="8444051" cy="603719"/>
            <a:chOff x="0" y="0"/>
            <a:chExt cx="11258734" cy="804958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1258760" cy="804996"/>
            </a:xfrm>
            <a:custGeom>
              <a:avLst/>
              <a:gdLst/>
              <a:ahLst/>
              <a:cxnLst/>
              <a:rect l="l" t="t" r="r" b="b"/>
              <a:pathLst>
                <a:path w="11258760" h="804996">
                  <a:moveTo>
                    <a:pt x="0" y="0"/>
                  </a:moveTo>
                  <a:lnTo>
                    <a:pt x="11258760" y="0"/>
                  </a:lnTo>
                  <a:lnTo>
                    <a:pt x="11258760" y="804996"/>
                  </a:lnTo>
                  <a:lnTo>
                    <a:pt x="0" y="804996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37" name="TextBox 37"/>
          <p:cNvSpPr txBox="1"/>
          <p:nvPr/>
        </p:nvSpPr>
        <p:spPr>
          <a:xfrm>
            <a:off x="821950" y="6646545"/>
            <a:ext cx="7974816" cy="295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 spc="468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INOVA USP E INCUBADORA EN RIBEIRÃO PRETO</a:t>
            </a:r>
          </a:p>
        </p:txBody>
      </p:sp>
      <p:sp>
        <p:nvSpPr>
          <p:cNvPr id="38" name="Freeform 38"/>
          <p:cNvSpPr/>
          <p:nvPr/>
        </p:nvSpPr>
        <p:spPr>
          <a:xfrm>
            <a:off x="13053584" y="6586995"/>
            <a:ext cx="5292947" cy="490242"/>
          </a:xfrm>
          <a:custGeom>
            <a:avLst/>
            <a:gdLst/>
            <a:ahLst/>
            <a:cxnLst/>
            <a:rect l="l" t="t" r="r" b="b"/>
            <a:pathLst>
              <a:path w="5292947" h="490242">
                <a:moveTo>
                  <a:pt x="0" y="0"/>
                </a:moveTo>
                <a:lnTo>
                  <a:pt x="5292947" y="0"/>
                </a:lnTo>
                <a:lnTo>
                  <a:pt x="5292947" y="490242"/>
                </a:lnTo>
                <a:lnTo>
                  <a:pt x="0" y="49024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3487400" y="6540139"/>
            <a:ext cx="4900322" cy="603719"/>
            <a:chOff x="0" y="0"/>
            <a:chExt cx="6533763" cy="80495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533788" cy="804996"/>
            </a:xfrm>
            <a:custGeom>
              <a:avLst/>
              <a:gdLst/>
              <a:ahLst/>
              <a:cxnLst/>
              <a:rect l="l" t="t" r="r" b="b"/>
              <a:pathLst>
                <a:path w="6533788" h="804996">
                  <a:moveTo>
                    <a:pt x="0" y="0"/>
                  </a:moveTo>
                  <a:lnTo>
                    <a:pt x="6533788" y="0"/>
                  </a:lnTo>
                  <a:lnTo>
                    <a:pt x="6533788" y="804996"/>
                  </a:lnTo>
                  <a:lnTo>
                    <a:pt x="0" y="804996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41" name="TextBox 41"/>
          <p:cNvSpPr txBox="1"/>
          <p:nvPr/>
        </p:nvSpPr>
        <p:spPr>
          <a:xfrm>
            <a:off x="12039600" y="6636658"/>
            <a:ext cx="7974816" cy="295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 spc="468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INOVA USP EN SÃO CARLOS</a:t>
            </a:r>
          </a:p>
        </p:txBody>
      </p:sp>
      <p:sp>
        <p:nvSpPr>
          <p:cNvPr id="42" name="Freeform 42"/>
          <p:cNvSpPr/>
          <p:nvPr/>
        </p:nvSpPr>
        <p:spPr>
          <a:xfrm>
            <a:off x="627031" y="9572863"/>
            <a:ext cx="9269444" cy="513159"/>
          </a:xfrm>
          <a:custGeom>
            <a:avLst/>
            <a:gdLst/>
            <a:ahLst/>
            <a:cxnLst/>
            <a:rect l="l" t="t" r="r" b="b"/>
            <a:pathLst>
              <a:path w="9269444" h="513159">
                <a:moveTo>
                  <a:pt x="0" y="0"/>
                </a:moveTo>
                <a:lnTo>
                  <a:pt x="9269444" y="0"/>
                </a:lnTo>
                <a:lnTo>
                  <a:pt x="9269444" y="513159"/>
                </a:lnTo>
                <a:lnTo>
                  <a:pt x="0" y="51315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grpSp>
        <p:nvGrpSpPr>
          <p:cNvPr id="43" name="Group 43"/>
          <p:cNvGrpSpPr/>
          <p:nvPr/>
        </p:nvGrpSpPr>
        <p:grpSpPr>
          <a:xfrm>
            <a:off x="775068" y="9527583"/>
            <a:ext cx="14999718" cy="603719"/>
            <a:chOff x="0" y="0"/>
            <a:chExt cx="19999623" cy="80495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9999649" cy="804996"/>
            </a:xfrm>
            <a:custGeom>
              <a:avLst/>
              <a:gdLst/>
              <a:ahLst/>
              <a:cxnLst/>
              <a:rect l="l" t="t" r="r" b="b"/>
              <a:pathLst>
                <a:path w="19999649" h="804996">
                  <a:moveTo>
                    <a:pt x="0" y="0"/>
                  </a:moveTo>
                  <a:lnTo>
                    <a:pt x="19999649" y="0"/>
                  </a:lnTo>
                  <a:lnTo>
                    <a:pt x="19999649" y="804996"/>
                  </a:lnTo>
                  <a:lnTo>
                    <a:pt x="0" y="804996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45" name="TextBox 45"/>
          <p:cNvSpPr txBox="1"/>
          <p:nvPr/>
        </p:nvSpPr>
        <p:spPr>
          <a:xfrm>
            <a:off x="5334943" y="9633990"/>
            <a:ext cx="7974816" cy="295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 spc="468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INOVA USP </a:t>
            </a:r>
            <a:r>
              <a:rPr lang="en-US" b="1" spc="468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E</a:t>
            </a:r>
            <a:r>
              <a:rPr lang="en-US" sz="1800" b="1" spc="468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INCUBADORA EN PIRACICABA</a:t>
            </a:r>
          </a:p>
        </p:txBody>
      </p:sp>
      <p:grpSp>
        <p:nvGrpSpPr>
          <p:cNvPr id="48" name="Group 11">
            <a:extLst>
              <a:ext uri="{FF2B5EF4-FFF2-40B4-BE49-F238E27FC236}">
                <a16:creationId xmlns:a16="http://schemas.microsoft.com/office/drawing/2014/main" id="{BD6909EE-C6CB-7514-CBD8-DC2258EE8377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49" name="Freeform 12">
              <a:extLst>
                <a:ext uri="{FF2B5EF4-FFF2-40B4-BE49-F238E27FC236}">
                  <a16:creationId xmlns:a16="http://schemas.microsoft.com/office/drawing/2014/main" id="{6D0D928A-AE26-ED7B-9383-31CBBE1FA169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50" name="Group 13">
            <a:extLst>
              <a:ext uri="{FF2B5EF4-FFF2-40B4-BE49-F238E27FC236}">
                <a16:creationId xmlns:a16="http://schemas.microsoft.com/office/drawing/2014/main" id="{8D20DBEF-B594-CAF2-7FB8-D232A79EC62D}"/>
              </a:ext>
            </a:extLst>
          </p:cNvPr>
          <p:cNvGrpSpPr/>
          <p:nvPr/>
        </p:nvGrpSpPr>
        <p:grpSpPr>
          <a:xfrm>
            <a:off x="0" y="-313974"/>
            <a:ext cx="555993" cy="10852243"/>
            <a:chOff x="0" y="0"/>
            <a:chExt cx="647700" cy="14759864"/>
          </a:xfrm>
        </p:grpSpPr>
        <p:sp>
          <p:nvSpPr>
            <p:cNvPr id="51" name="Freeform 14">
              <a:extLst>
                <a:ext uri="{FF2B5EF4-FFF2-40B4-BE49-F238E27FC236}">
                  <a16:creationId xmlns:a16="http://schemas.microsoft.com/office/drawing/2014/main" id="{09A4574C-EA66-C913-7F0C-E85032BE2938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52" name="Group 15">
            <a:extLst>
              <a:ext uri="{FF2B5EF4-FFF2-40B4-BE49-F238E27FC236}">
                <a16:creationId xmlns:a16="http://schemas.microsoft.com/office/drawing/2014/main" id="{DF442025-9578-89BB-ADE4-9910C3372260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FC3A79CC-79B7-FFCA-EF7C-E466FA840C8A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2698" y="0"/>
            <a:ext cx="18310698" cy="3537004"/>
            <a:chOff x="0" y="0"/>
            <a:chExt cx="24784283" cy="47160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784258" cy="4716018"/>
            </a:xfrm>
            <a:custGeom>
              <a:avLst/>
              <a:gdLst/>
              <a:ahLst/>
              <a:cxnLst/>
              <a:rect l="l" t="t" r="r" b="b"/>
              <a:pathLst>
                <a:path w="24784258" h="4716018">
                  <a:moveTo>
                    <a:pt x="0" y="0"/>
                  </a:moveTo>
                  <a:lnTo>
                    <a:pt x="24784258" y="0"/>
                  </a:lnTo>
                  <a:lnTo>
                    <a:pt x="24784258" y="4716018"/>
                  </a:lnTo>
                  <a:lnTo>
                    <a:pt x="0" y="4716018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5528" y="529802"/>
            <a:ext cx="7813672" cy="2477400"/>
            <a:chOff x="0" y="0"/>
            <a:chExt cx="10418229" cy="3303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418225" cy="3303206"/>
            </a:xfrm>
            <a:custGeom>
              <a:avLst/>
              <a:gdLst/>
              <a:ahLst/>
              <a:cxnLst/>
              <a:rect l="l" t="t" r="r" b="b"/>
              <a:pathLst>
                <a:path w="10418225" h="3303206">
                  <a:moveTo>
                    <a:pt x="0" y="0"/>
                  </a:moveTo>
                  <a:lnTo>
                    <a:pt x="10418225" y="0"/>
                  </a:lnTo>
                  <a:lnTo>
                    <a:pt x="10418225" y="3303206"/>
                  </a:lnTo>
                  <a:lnTo>
                    <a:pt x="0" y="330320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366" r="-14499" b="-20365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0418229" cy="33127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359"/>
                </a:lnSpc>
              </a:pPr>
              <a:r>
                <a:rPr lang="en-US" sz="5299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Agencias</a:t>
              </a:r>
              <a:r>
                <a:rPr lang="en-US" sz="5299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 de </a:t>
              </a:r>
              <a:r>
                <a:rPr lang="en-US" sz="5299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Financiación</a:t>
              </a:r>
              <a:r>
                <a:rPr lang="en-US" sz="5299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 de la</a:t>
              </a:r>
            </a:p>
            <a:p>
              <a:pPr algn="l">
                <a:lnSpc>
                  <a:spcPts val="6359"/>
                </a:lnSpc>
              </a:pPr>
              <a:r>
                <a:rPr lang="en-US" sz="5299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Investigación</a:t>
              </a:r>
              <a:endParaRPr lang="en-US" sz="5299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57200" y="-1495"/>
            <a:ext cx="318002" cy="3537004"/>
            <a:chOff x="0" y="0"/>
            <a:chExt cx="424002" cy="471600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4053" cy="4716018"/>
            </a:xfrm>
            <a:custGeom>
              <a:avLst/>
              <a:gdLst/>
              <a:ahLst/>
              <a:cxnLst/>
              <a:rect l="l" t="t" r="r" b="b"/>
              <a:pathLst>
                <a:path w="424053" h="4716018">
                  <a:moveTo>
                    <a:pt x="0" y="0"/>
                  </a:moveTo>
                  <a:lnTo>
                    <a:pt x="424053" y="0"/>
                  </a:lnTo>
                  <a:lnTo>
                    <a:pt x="424053" y="4716018"/>
                  </a:lnTo>
                  <a:lnTo>
                    <a:pt x="0" y="4716018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76200" y="-1495"/>
            <a:ext cx="601163" cy="3537004"/>
            <a:chOff x="0" y="0"/>
            <a:chExt cx="801550" cy="47160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01479" cy="4716018"/>
            </a:xfrm>
            <a:custGeom>
              <a:avLst/>
              <a:gdLst/>
              <a:ahLst/>
              <a:cxnLst/>
              <a:rect l="l" t="t" r="r" b="b"/>
              <a:pathLst>
                <a:path w="801479" h="4716018">
                  <a:moveTo>
                    <a:pt x="0" y="0"/>
                  </a:moveTo>
                  <a:lnTo>
                    <a:pt x="801479" y="0"/>
                  </a:lnTo>
                  <a:lnTo>
                    <a:pt x="801479" y="4716018"/>
                  </a:lnTo>
                  <a:lnTo>
                    <a:pt x="0" y="4716018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2" name="Freeform 12"/>
          <p:cNvSpPr/>
          <p:nvPr/>
        </p:nvSpPr>
        <p:spPr>
          <a:xfrm>
            <a:off x="1726336" y="3555533"/>
            <a:ext cx="3065633" cy="1716755"/>
          </a:xfrm>
          <a:custGeom>
            <a:avLst/>
            <a:gdLst/>
            <a:ahLst/>
            <a:cxnLst/>
            <a:rect l="l" t="t" r="r" b="b"/>
            <a:pathLst>
              <a:path w="3065633" h="1716755">
                <a:moveTo>
                  <a:pt x="0" y="0"/>
                </a:moveTo>
                <a:lnTo>
                  <a:pt x="3065633" y="0"/>
                </a:lnTo>
                <a:lnTo>
                  <a:pt x="3065633" y="1716755"/>
                </a:lnTo>
                <a:lnTo>
                  <a:pt x="0" y="17167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276569" y="5490101"/>
            <a:ext cx="1336544" cy="1239028"/>
          </a:xfrm>
          <a:custGeom>
            <a:avLst/>
            <a:gdLst/>
            <a:ahLst/>
            <a:cxnLst/>
            <a:rect l="l" t="t" r="r" b="b"/>
            <a:pathLst>
              <a:path w="1336544" h="1239028">
                <a:moveTo>
                  <a:pt x="0" y="0"/>
                </a:moveTo>
                <a:lnTo>
                  <a:pt x="1336544" y="0"/>
                </a:lnTo>
                <a:lnTo>
                  <a:pt x="1336544" y="1239028"/>
                </a:lnTo>
                <a:lnTo>
                  <a:pt x="0" y="123902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306291" y="7200900"/>
            <a:ext cx="2646709" cy="813863"/>
          </a:xfrm>
          <a:custGeom>
            <a:avLst/>
            <a:gdLst/>
            <a:ahLst/>
            <a:cxnLst/>
            <a:rect l="l" t="t" r="r" b="b"/>
            <a:pathLst>
              <a:path w="2646709" h="813863">
                <a:moveTo>
                  <a:pt x="0" y="0"/>
                </a:moveTo>
                <a:lnTo>
                  <a:pt x="2646708" y="0"/>
                </a:lnTo>
                <a:lnTo>
                  <a:pt x="2646708" y="813862"/>
                </a:lnTo>
                <a:lnTo>
                  <a:pt x="0" y="81386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729931" y="8191500"/>
            <a:ext cx="2328777" cy="1077969"/>
          </a:xfrm>
          <a:custGeom>
            <a:avLst/>
            <a:gdLst/>
            <a:ahLst/>
            <a:cxnLst/>
            <a:rect l="l" t="t" r="r" b="b"/>
            <a:pathLst>
              <a:path w="2328777" h="1077969">
                <a:moveTo>
                  <a:pt x="0" y="0"/>
                </a:moveTo>
                <a:lnTo>
                  <a:pt x="2328777" y="0"/>
                </a:lnTo>
                <a:lnTo>
                  <a:pt x="2328777" y="1077970"/>
                </a:lnTo>
                <a:lnTo>
                  <a:pt x="0" y="107797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369611" y="522658"/>
            <a:ext cx="9892861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50"/>
              </a:lnSpc>
            </a:pPr>
            <a:r>
              <a:rPr lang="es-ES" sz="3000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  <a:t>La USP se beneficia de agencias de financiación de la investigación; estas agencias apoyan a universidades y centros de investigación financiando proyectos, generando conocimiento, formando profesionales altamente cualificados y fomentando el desarrollo nacional.</a:t>
            </a:r>
            <a:endParaRPr lang="en-US" sz="3000" dirty="0">
              <a:solidFill>
                <a:schemeClr val="bg1"/>
              </a:solidFill>
              <a:latin typeface="Open Sans 1 Bold" panose="020B0604020202020204" charset="0"/>
              <a:ea typeface="Open Sans 1 Bold" panose="020B0604020202020204" charset="0"/>
              <a:cs typeface="Open Sans 1 Bold" panose="020B0604020202020204" charset="0"/>
              <a:sym typeface="Raleway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058708" y="4128161"/>
            <a:ext cx="12852968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- FAPESP: </a:t>
            </a:r>
            <a:r>
              <a:rPr lang="es-ES" sz="2400" b="1" dirty="0">
                <a:latin typeface="Raleway" pitchFamily="2" charset="0"/>
              </a:rPr>
              <a:t>Financia la investigación en el Estado de São Paulo, desde proyectos individuales hasta grandes centros y colaboraciones internacionales.</a:t>
            </a:r>
          </a:p>
          <a:p>
            <a:r>
              <a:rPr lang="es-ES" sz="2400" b="1" dirty="0">
                <a:latin typeface="Raleway" pitchFamily="2" charset="0"/>
              </a:rPr>
              <a:t>Financiación anual para la USP: aproximadamente 190 millones de dólares (R$ 935 millones de reales).</a:t>
            </a:r>
          </a:p>
          <a:p>
            <a:endParaRPr lang="es-ES" sz="2400" b="1" dirty="0">
              <a:solidFill>
                <a:srgbClr val="000000"/>
              </a:solidFill>
              <a:latin typeface="Raleway" pitchFamily="2" charset="0"/>
              <a:ea typeface="Raleway Bold"/>
              <a:cs typeface="Raleway Bold"/>
              <a:sym typeface="Raleway Bold"/>
            </a:endParaRPr>
          </a:p>
          <a:p>
            <a:pPr marL="342900" indent="-342900">
              <a:buFontTx/>
              <a:buChar char="-"/>
            </a:pPr>
            <a:r>
              <a:rPr lang="en-US" sz="24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CAPES: </a:t>
            </a:r>
            <a:r>
              <a:rPr lang="es-ES" sz="2400" b="1" dirty="0">
                <a:solidFill>
                  <a:srgbClr val="000000"/>
                </a:solidFill>
                <a:latin typeface="Raleway" pitchFamily="2" charset="0"/>
                <a:ea typeface="Raleway Bold"/>
                <a:cs typeface="Raleway Bold"/>
                <a:sym typeface="Raleway Bold"/>
              </a:rPr>
              <a:t>A</a:t>
            </a:r>
            <a:r>
              <a:rPr lang="es-ES" sz="2400" b="1" dirty="0">
                <a:latin typeface="Raleway" pitchFamily="2" charset="0"/>
              </a:rPr>
              <a:t>poya la educación de posgrado mediante becas y la evaluación de programas.</a:t>
            </a:r>
          </a:p>
          <a:p>
            <a:pPr marL="342900" indent="-342900">
              <a:buFontTx/>
              <a:buChar char="-"/>
            </a:pPr>
            <a:endParaRPr lang="en-US" sz="2400" b="1" dirty="0">
              <a:solidFill>
                <a:srgbClr val="000000"/>
              </a:solidFill>
              <a:latin typeface="Raleway" pitchFamily="2" charset="0"/>
              <a:ea typeface="Raleway Bold"/>
              <a:cs typeface="Raleway Bold"/>
              <a:sym typeface="Raleway"/>
            </a:endParaRPr>
          </a:p>
          <a:p>
            <a:pPr marL="342900" indent="-342900">
              <a:buFontTx/>
              <a:buChar char="-"/>
            </a:pPr>
            <a:endParaRPr lang="en-US" sz="2400" b="1" dirty="0">
              <a:solidFill>
                <a:srgbClr val="000000"/>
              </a:solidFill>
              <a:latin typeface="Raleway"/>
              <a:ea typeface="Raleway Bold"/>
              <a:cs typeface="Raleway Bold"/>
              <a:sym typeface="Raleway"/>
            </a:endParaRPr>
          </a:p>
          <a:p>
            <a:pPr marL="342900" indent="-342900">
              <a:buFontTx/>
              <a:buChar char="-"/>
            </a:pPr>
            <a:r>
              <a:rPr lang="en-US" sz="2400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CNPq</a:t>
            </a:r>
            <a:r>
              <a:rPr lang="en-US" sz="24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: </a:t>
            </a:r>
            <a:r>
              <a:rPr lang="en-US" sz="2400" b="1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Promueve</a:t>
            </a:r>
            <a:r>
              <a:rPr lang="en-US" sz="24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la </a:t>
            </a:r>
            <a:r>
              <a:rPr lang="en-US" sz="2400" b="1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investigación</a:t>
            </a:r>
            <a:r>
              <a:rPr lang="en-US" sz="24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mediante</a:t>
            </a:r>
            <a:r>
              <a:rPr lang="en-US" sz="24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subvenciones</a:t>
            </a:r>
            <a:r>
              <a:rPr lang="en-US" sz="24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becas</a:t>
            </a:r>
            <a:r>
              <a:rPr lang="en-US" sz="24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y </a:t>
            </a:r>
            <a:r>
              <a:rPr lang="en-US" sz="2400" b="1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premios</a:t>
            </a:r>
            <a:r>
              <a:rPr lang="en-US" sz="24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a la </a:t>
            </a:r>
            <a:r>
              <a:rPr lang="en-US" sz="2400" b="1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productividad</a:t>
            </a:r>
            <a:r>
              <a:rPr lang="en-US" sz="24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  <a:p>
            <a:pPr marL="342900" indent="-342900">
              <a:buFontTx/>
              <a:buChar char="-"/>
            </a:pPr>
            <a:endParaRPr lang="en-US" sz="2400" b="1" dirty="0">
              <a:solidFill>
                <a:srgbClr val="000000"/>
              </a:solidFill>
              <a:latin typeface="Raleway"/>
              <a:ea typeface="Raleway Bold"/>
              <a:cs typeface="Raleway Bold"/>
              <a:sym typeface="Raleway"/>
            </a:endParaRPr>
          </a:p>
          <a:p>
            <a:pPr marL="342900" indent="-342900">
              <a:buFontTx/>
              <a:buChar char="-"/>
            </a:pPr>
            <a:endParaRPr lang="en-US" sz="2400" b="1" dirty="0">
              <a:solidFill>
                <a:srgbClr val="000000"/>
              </a:solidFill>
              <a:latin typeface="Raleway"/>
              <a:ea typeface="Raleway Bold"/>
              <a:cs typeface="Raleway Bold"/>
              <a:sym typeface="Raleway"/>
            </a:endParaRPr>
          </a:p>
          <a:p>
            <a:pPr marL="342900" indent="-342900">
              <a:buFontTx/>
              <a:buChar char="-"/>
            </a:pPr>
            <a:endParaRPr lang="en-US" sz="2400" b="1" dirty="0">
              <a:solidFill>
                <a:srgbClr val="000000"/>
              </a:solidFill>
              <a:latin typeface="Raleway"/>
              <a:ea typeface="Raleway Bold"/>
              <a:cs typeface="Raleway Bold"/>
              <a:sym typeface="Raleway"/>
            </a:endParaRPr>
          </a:p>
          <a:p>
            <a:pPr marL="342900" indent="-342900">
              <a:buFontTx/>
              <a:buChar char="-"/>
            </a:pPr>
            <a:r>
              <a:rPr lang="en-US" sz="24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FINEP: </a:t>
            </a:r>
            <a:r>
              <a:rPr lang="es-ES" sz="2400" b="1" dirty="0">
                <a:latin typeface="Raleway" pitchFamily="2" charset="0"/>
                <a:ea typeface="Raleway Bold"/>
                <a:cs typeface="Raleway Bold"/>
                <a:sym typeface="Raleway Bold"/>
              </a:rPr>
              <a:t>F</a:t>
            </a:r>
            <a:r>
              <a:rPr lang="es-ES" sz="2400" b="1" dirty="0">
                <a:latin typeface="Raleway" pitchFamily="2" charset="0"/>
              </a:rPr>
              <a:t>inancia la innovación y la investigación aplicada, vinculando la academia y la industria.</a:t>
            </a:r>
            <a:endParaRPr lang="en-US" sz="2400" b="1" dirty="0">
              <a:latin typeface="Raleway" pitchFamily="2" charset="0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2698" y="0"/>
            <a:ext cx="18588212" cy="3537004"/>
            <a:chOff x="0" y="0"/>
            <a:chExt cx="24784283" cy="47160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784258" cy="4716018"/>
            </a:xfrm>
            <a:custGeom>
              <a:avLst/>
              <a:gdLst/>
              <a:ahLst/>
              <a:cxnLst/>
              <a:rect l="l" t="t" r="r" b="b"/>
              <a:pathLst>
                <a:path w="24784258" h="4716018">
                  <a:moveTo>
                    <a:pt x="0" y="0"/>
                  </a:moveTo>
                  <a:lnTo>
                    <a:pt x="24784258" y="0"/>
                  </a:lnTo>
                  <a:lnTo>
                    <a:pt x="24784258" y="4716018"/>
                  </a:lnTo>
                  <a:lnTo>
                    <a:pt x="0" y="4716018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227877" y="529802"/>
            <a:ext cx="7813669" cy="2883818"/>
            <a:chOff x="0" y="0"/>
            <a:chExt cx="10418225" cy="38450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418225" cy="3845092"/>
            </a:xfrm>
            <a:custGeom>
              <a:avLst/>
              <a:gdLst/>
              <a:ahLst/>
              <a:cxnLst/>
              <a:rect l="l" t="t" r="r" b="b"/>
              <a:pathLst>
                <a:path w="10418225" h="3845092">
                  <a:moveTo>
                    <a:pt x="0" y="0"/>
                  </a:moveTo>
                  <a:lnTo>
                    <a:pt x="10418225" y="0"/>
                  </a:lnTo>
                  <a:lnTo>
                    <a:pt x="10418225" y="3845092"/>
                  </a:lnTo>
                  <a:lnTo>
                    <a:pt x="0" y="3845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495" r="-14499" b="-3402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8884877" cy="38450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280"/>
                </a:lnSpc>
              </a:pPr>
              <a:r>
                <a:rPr lang="es-ES" sz="4400" dirty="0">
                  <a:solidFill>
                    <a:schemeClr val="bg1"/>
                  </a:solidFill>
                  <a:latin typeface="Raleway Bold" panose="020B0604020202020204" charset="0"/>
                </a:rPr>
                <a:t>Agencia Brasileña de Investigación e Innovación Industrial en la USP (</a:t>
              </a:r>
              <a:r>
                <a:rPr lang="es-ES" sz="4400" dirty="0" err="1">
                  <a:solidFill>
                    <a:schemeClr val="bg1"/>
                  </a:solidFill>
                  <a:latin typeface="Raleway Bold" panose="020B0604020202020204" charset="0"/>
                </a:rPr>
                <a:t>EMBRAPIIs</a:t>
              </a:r>
              <a:r>
                <a:rPr lang="es-ES" sz="4400" dirty="0">
                  <a:solidFill>
                    <a:schemeClr val="bg1"/>
                  </a:solidFill>
                  <a:latin typeface="Raleway Bold" panose="020B0604020202020204" charset="0"/>
                </a:rPr>
                <a:t>)</a:t>
              </a:r>
              <a:endParaRPr lang="en-US" sz="4400" b="1" dirty="0">
                <a:solidFill>
                  <a:schemeClr val="bg1"/>
                </a:solidFill>
                <a:latin typeface="Raleway Bold" panose="020B0604020202020204" charset="0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6398" y="-1495"/>
            <a:ext cx="318002" cy="3537004"/>
            <a:chOff x="0" y="0"/>
            <a:chExt cx="424002" cy="471600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4053" cy="4716018"/>
            </a:xfrm>
            <a:custGeom>
              <a:avLst/>
              <a:gdLst/>
              <a:ahLst/>
              <a:cxnLst/>
              <a:rect l="l" t="t" r="r" b="b"/>
              <a:pathLst>
                <a:path w="424053" h="4716018">
                  <a:moveTo>
                    <a:pt x="0" y="0"/>
                  </a:moveTo>
                  <a:lnTo>
                    <a:pt x="424053" y="0"/>
                  </a:lnTo>
                  <a:lnTo>
                    <a:pt x="424053" y="4716018"/>
                  </a:lnTo>
                  <a:lnTo>
                    <a:pt x="0" y="4716018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35023" y="-1495"/>
            <a:ext cx="661279" cy="3537004"/>
            <a:chOff x="0" y="0"/>
            <a:chExt cx="801550" cy="47160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01479" cy="4716018"/>
            </a:xfrm>
            <a:custGeom>
              <a:avLst/>
              <a:gdLst/>
              <a:ahLst/>
              <a:cxnLst/>
              <a:rect l="l" t="t" r="r" b="b"/>
              <a:pathLst>
                <a:path w="801479" h="4716018">
                  <a:moveTo>
                    <a:pt x="0" y="0"/>
                  </a:moveTo>
                  <a:lnTo>
                    <a:pt x="801479" y="0"/>
                  </a:lnTo>
                  <a:lnTo>
                    <a:pt x="801479" y="4716018"/>
                  </a:lnTo>
                  <a:lnTo>
                    <a:pt x="0" y="4716018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296724" y="3690179"/>
            <a:ext cx="8599629" cy="6007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1807" lvl="1" algn="l">
              <a:lnSpc>
                <a:spcPts val="4320"/>
              </a:lnSpc>
            </a:pPr>
            <a:r>
              <a:rPr lang="pt-BR" sz="2400" dirty="0">
                <a:latin typeface="Raleway" pitchFamily="2" charset="0"/>
              </a:rPr>
              <a:t>• </a:t>
            </a:r>
            <a:r>
              <a:rPr lang="pt-BR" sz="2400" b="1" dirty="0" err="1">
                <a:latin typeface="Raleway" pitchFamily="2" charset="0"/>
              </a:rPr>
              <a:t>Biocontrol</a:t>
            </a:r>
            <a:r>
              <a:rPr lang="pt-BR" sz="2400" b="1" dirty="0">
                <a:latin typeface="Raleway" pitchFamily="2" charset="0"/>
              </a:rPr>
              <a:t> para la agricultura </a:t>
            </a:r>
            <a:r>
              <a:rPr lang="pt-BR" sz="2400" b="1" dirty="0" err="1">
                <a:latin typeface="Raleway" pitchFamily="2" charset="0"/>
              </a:rPr>
              <a:t>sostenible</a:t>
            </a:r>
            <a:r>
              <a:rPr lang="pt-BR" sz="2400" b="1" dirty="0">
                <a:latin typeface="Raleway" pitchFamily="2" charset="0"/>
              </a:rPr>
              <a:t> </a:t>
            </a:r>
            <a:r>
              <a:rPr lang="pt-BR" sz="2400" dirty="0">
                <a:latin typeface="Raleway" pitchFamily="2" charset="0"/>
              </a:rPr>
              <a:t>(</a:t>
            </a:r>
            <a:r>
              <a:rPr lang="pt-BR" sz="2400" dirty="0" err="1">
                <a:latin typeface="Raleway" pitchFamily="2" charset="0"/>
              </a:rPr>
              <a:t>Escuela</a:t>
            </a:r>
            <a:r>
              <a:rPr lang="pt-BR" sz="2400" dirty="0">
                <a:latin typeface="Raleway" pitchFamily="2" charset="0"/>
              </a:rPr>
              <a:t> de Agricultura – Piracicaba)</a:t>
            </a:r>
            <a:br>
              <a:rPr lang="pt-BR" sz="2400" dirty="0">
                <a:latin typeface="Raleway" pitchFamily="2" charset="0"/>
              </a:rPr>
            </a:br>
            <a:r>
              <a:rPr lang="pt-BR" sz="2400" dirty="0">
                <a:latin typeface="Raleway" pitchFamily="2" charset="0"/>
              </a:rPr>
              <a:t>• </a:t>
            </a:r>
            <a:r>
              <a:rPr lang="pt-BR" sz="2400" b="1" dirty="0" err="1">
                <a:latin typeface="Raleway" pitchFamily="2" charset="0"/>
              </a:rPr>
              <a:t>Biofotónica</a:t>
            </a:r>
            <a:r>
              <a:rPr lang="pt-BR" sz="2400" b="1" dirty="0">
                <a:latin typeface="Raleway" pitchFamily="2" charset="0"/>
              </a:rPr>
              <a:t> e </a:t>
            </a:r>
            <a:r>
              <a:rPr lang="pt-BR" sz="2400" b="1" dirty="0" err="1">
                <a:latin typeface="Raleway" pitchFamily="2" charset="0"/>
              </a:rPr>
              <a:t>instrumentación</a:t>
            </a:r>
            <a:r>
              <a:rPr lang="pt-BR" sz="2400" b="1" dirty="0">
                <a:latin typeface="Raleway" pitchFamily="2" charset="0"/>
              </a:rPr>
              <a:t> </a:t>
            </a:r>
            <a:r>
              <a:rPr lang="pt-BR" sz="2400" dirty="0">
                <a:latin typeface="Raleway" pitchFamily="2" charset="0"/>
              </a:rPr>
              <a:t>(Instituto de Física – São Carlos)</a:t>
            </a:r>
            <a:br>
              <a:rPr lang="pt-BR" sz="2400" dirty="0">
                <a:latin typeface="Raleway" pitchFamily="2" charset="0"/>
              </a:rPr>
            </a:br>
            <a:r>
              <a:rPr lang="pt-BR" sz="2400" dirty="0">
                <a:latin typeface="Raleway" pitchFamily="2" charset="0"/>
              </a:rPr>
              <a:t>• </a:t>
            </a:r>
            <a:r>
              <a:rPr lang="pt-BR" sz="2400" b="1" dirty="0">
                <a:latin typeface="Raleway" pitchFamily="2" charset="0"/>
              </a:rPr>
              <a:t>CEINFAR</a:t>
            </a:r>
            <a:r>
              <a:rPr lang="pt-BR" sz="2400" dirty="0">
                <a:latin typeface="Raleway" pitchFamily="2" charset="0"/>
              </a:rPr>
              <a:t>: </a:t>
            </a:r>
            <a:r>
              <a:rPr lang="pt-BR" sz="2400" dirty="0" err="1">
                <a:latin typeface="Raleway" pitchFamily="2" charset="0"/>
              </a:rPr>
              <a:t>Desarrollo</a:t>
            </a:r>
            <a:r>
              <a:rPr lang="pt-BR" sz="2400" dirty="0">
                <a:latin typeface="Raleway" pitchFamily="2" charset="0"/>
              </a:rPr>
              <a:t> de fármacos e insumos </a:t>
            </a:r>
            <a:r>
              <a:rPr lang="pt-BR" sz="2400" dirty="0" err="1">
                <a:latin typeface="Raleway" pitchFamily="2" charset="0"/>
              </a:rPr>
              <a:t>biofarmacéuticos</a:t>
            </a:r>
            <a:r>
              <a:rPr lang="pt-BR" sz="2400" dirty="0">
                <a:latin typeface="Raleway" pitchFamily="2" charset="0"/>
              </a:rPr>
              <a:t> (</a:t>
            </a:r>
            <a:r>
              <a:rPr lang="pt-BR" sz="2400" dirty="0" err="1">
                <a:latin typeface="Raleway" pitchFamily="2" charset="0"/>
              </a:rPr>
              <a:t>Facultad</a:t>
            </a:r>
            <a:r>
              <a:rPr lang="pt-BR" sz="2400" dirty="0">
                <a:latin typeface="Raleway" pitchFamily="2" charset="0"/>
              </a:rPr>
              <a:t> de </a:t>
            </a:r>
            <a:r>
              <a:rPr lang="pt-BR" sz="2400" dirty="0" err="1">
                <a:latin typeface="Raleway" pitchFamily="2" charset="0"/>
              </a:rPr>
              <a:t>Ciencias</a:t>
            </a:r>
            <a:r>
              <a:rPr lang="pt-BR" sz="2400" dirty="0">
                <a:latin typeface="Raleway" pitchFamily="2" charset="0"/>
              </a:rPr>
              <a:t> </a:t>
            </a:r>
            <a:r>
              <a:rPr lang="pt-BR" sz="2400" dirty="0" err="1">
                <a:latin typeface="Raleway" pitchFamily="2" charset="0"/>
              </a:rPr>
              <a:t>Farmacéuticas</a:t>
            </a:r>
            <a:r>
              <a:rPr lang="pt-BR" sz="2400" dirty="0">
                <a:latin typeface="Raleway" pitchFamily="2" charset="0"/>
              </a:rPr>
              <a:t> – São Paulo)</a:t>
            </a:r>
            <a:br>
              <a:rPr lang="pt-BR" sz="2400" dirty="0">
                <a:latin typeface="Raleway" pitchFamily="2" charset="0"/>
              </a:rPr>
            </a:br>
            <a:r>
              <a:rPr lang="pt-BR" sz="2400" dirty="0">
                <a:latin typeface="Raleway" pitchFamily="2" charset="0"/>
              </a:rPr>
              <a:t>• </a:t>
            </a:r>
            <a:r>
              <a:rPr lang="pt-BR" sz="2400" b="1" dirty="0">
                <a:latin typeface="Raleway" pitchFamily="2" charset="0"/>
              </a:rPr>
              <a:t>Insumos químicos y bioquímicos </a:t>
            </a:r>
            <a:r>
              <a:rPr lang="pt-BR" sz="2400" dirty="0">
                <a:latin typeface="Raleway" pitchFamily="2" charset="0"/>
              </a:rPr>
              <a:t>(Instituto de Química – São Paulo)</a:t>
            </a:r>
            <a:br>
              <a:rPr lang="pt-BR" sz="2400" dirty="0">
                <a:latin typeface="Raleway" pitchFamily="2" charset="0"/>
              </a:rPr>
            </a:br>
            <a:r>
              <a:rPr lang="pt-BR" sz="2400" dirty="0">
                <a:latin typeface="Raleway" pitchFamily="2" charset="0"/>
              </a:rPr>
              <a:t>• </a:t>
            </a:r>
            <a:r>
              <a:rPr lang="pt-BR" sz="2400" b="1" dirty="0">
                <a:latin typeface="Raleway" pitchFamily="2" charset="0"/>
              </a:rPr>
              <a:t>CICS: </a:t>
            </a:r>
            <a:r>
              <a:rPr lang="pt-BR" sz="2400" b="1" dirty="0" err="1">
                <a:latin typeface="Raleway" pitchFamily="2" charset="0"/>
              </a:rPr>
              <a:t>Construcción</a:t>
            </a:r>
            <a:r>
              <a:rPr lang="pt-BR" sz="2400" b="1" dirty="0">
                <a:latin typeface="Raleway" pitchFamily="2" charset="0"/>
              </a:rPr>
              <a:t> </a:t>
            </a:r>
            <a:r>
              <a:rPr lang="pt-BR" sz="2400" b="1" dirty="0" err="1">
                <a:latin typeface="Raleway" pitchFamily="2" charset="0"/>
              </a:rPr>
              <a:t>ecoeficiente</a:t>
            </a:r>
            <a:r>
              <a:rPr lang="pt-BR" sz="2400" b="1" dirty="0">
                <a:latin typeface="Raleway" pitchFamily="2" charset="0"/>
              </a:rPr>
              <a:t> </a:t>
            </a:r>
            <a:r>
              <a:rPr lang="pt-BR" sz="2400" dirty="0">
                <a:latin typeface="Raleway" pitchFamily="2" charset="0"/>
              </a:rPr>
              <a:t>(</a:t>
            </a:r>
            <a:r>
              <a:rPr lang="pt-BR" sz="2400" dirty="0" err="1">
                <a:latin typeface="Raleway" pitchFamily="2" charset="0"/>
              </a:rPr>
              <a:t>Escuela</a:t>
            </a:r>
            <a:r>
              <a:rPr lang="pt-BR" sz="2400" dirty="0">
                <a:latin typeface="Raleway" pitchFamily="2" charset="0"/>
              </a:rPr>
              <a:t> Politécnica – São Paulo)</a:t>
            </a:r>
            <a:endParaRPr lang="en-US" sz="2400" dirty="0">
              <a:solidFill>
                <a:srgbClr val="000000"/>
              </a:solidFill>
              <a:latin typeface="Raleway" pitchFamily="2" charset="0"/>
              <a:ea typeface="Raleway"/>
              <a:cs typeface="Raleway"/>
              <a:sym typeface="Raleway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204974" y="723829"/>
            <a:ext cx="10083026" cy="25347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02"/>
              </a:lnSpc>
            </a:pPr>
            <a:r>
              <a:rPr lang="es-ES" sz="3000" dirty="0">
                <a:solidFill>
                  <a:schemeClr val="bg1"/>
                </a:solidFill>
                <a:latin typeface="Raleway" pitchFamily="2" charset="0"/>
              </a:rPr>
              <a:t>Es una organización privada sin fines de lucro calificada por el Gobierno Federal como Organización Social. Opera en la USP en asociación con el Ministerio de Ciencia, Tecnología, Innovaciones y Comunicaciones (MCTIC).</a:t>
            </a:r>
            <a:endParaRPr lang="en-US" sz="3000" dirty="0">
              <a:solidFill>
                <a:schemeClr val="bg1"/>
              </a:solidFill>
              <a:latin typeface="Raleway" pitchFamily="2" charset="0"/>
              <a:ea typeface="Raleway"/>
              <a:cs typeface="Raleway"/>
              <a:sym typeface="Raleway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808054" y="3618233"/>
            <a:ext cx="8615553" cy="6552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41807" lvl="1" algn="l">
              <a:lnSpc>
                <a:spcPts val="4320"/>
              </a:lnSpc>
            </a:pPr>
            <a:r>
              <a:rPr lang="pt-BR" sz="2400" dirty="0">
                <a:latin typeface="Raleway" pitchFamily="2" charset="0"/>
              </a:rPr>
              <a:t>• </a:t>
            </a:r>
            <a:r>
              <a:rPr lang="pt-BR" sz="2400" b="1" dirty="0" err="1">
                <a:latin typeface="Raleway" pitchFamily="2" charset="0"/>
              </a:rPr>
              <a:t>Powertrain</a:t>
            </a:r>
            <a:r>
              <a:rPr lang="pt-BR" sz="2400" dirty="0">
                <a:latin typeface="Raleway" pitchFamily="2" charset="0"/>
              </a:rPr>
              <a:t>: Sistemas </a:t>
            </a:r>
            <a:r>
              <a:rPr lang="pt-BR" sz="2400" dirty="0" err="1">
                <a:latin typeface="Raleway" pitchFamily="2" charset="0"/>
              </a:rPr>
              <a:t>automotrices</a:t>
            </a:r>
            <a:r>
              <a:rPr lang="pt-BR" sz="2400" dirty="0">
                <a:latin typeface="Raleway" pitchFamily="2" charset="0"/>
              </a:rPr>
              <a:t> (</a:t>
            </a:r>
            <a:r>
              <a:rPr lang="pt-BR" sz="2400" dirty="0" err="1">
                <a:latin typeface="Raleway" pitchFamily="2" charset="0"/>
              </a:rPr>
              <a:t>Escuela</a:t>
            </a:r>
            <a:r>
              <a:rPr lang="pt-BR" sz="2400" dirty="0">
                <a:latin typeface="Raleway" pitchFamily="2" charset="0"/>
              </a:rPr>
              <a:t> Politécnica – São Paulo)</a:t>
            </a:r>
            <a:br>
              <a:rPr lang="pt-BR" sz="2400" dirty="0">
                <a:latin typeface="Raleway" pitchFamily="2" charset="0"/>
              </a:rPr>
            </a:br>
            <a:r>
              <a:rPr lang="pt-BR" sz="2400" dirty="0">
                <a:latin typeface="Raleway" pitchFamily="2" charset="0"/>
              </a:rPr>
              <a:t>• </a:t>
            </a:r>
            <a:r>
              <a:rPr lang="pt-BR" sz="2400" b="1" dirty="0" err="1">
                <a:latin typeface="Raleway" pitchFamily="2" charset="0"/>
              </a:rPr>
              <a:t>TecnoGreen</a:t>
            </a:r>
            <a:r>
              <a:rPr lang="pt-BR" sz="2400" dirty="0">
                <a:latin typeface="Raleway" pitchFamily="2" charset="0"/>
              </a:rPr>
              <a:t>: Química verde (</a:t>
            </a:r>
            <a:r>
              <a:rPr lang="pt-BR" sz="2400" dirty="0" err="1">
                <a:latin typeface="Raleway" pitchFamily="2" charset="0"/>
              </a:rPr>
              <a:t>Escuela</a:t>
            </a:r>
            <a:r>
              <a:rPr lang="pt-BR" sz="2400" dirty="0">
                <a:latin typeface="Raleway" pitchFamily="2" charset="0"/>
              </a:rPr>
              <a:t> Politécnica – São Paulo)</a:t>
            </a:r>
            <a:br>
              <a:rPr lang="pt-BR" sz="2400" dirty="0">
                <a:latin typeface="Raleway" pitchFamily="2" charset="0"/>
              </a:rPr>
            </a:br>
            <a:r>
              <a:rPr lang="pt-BR" sz="2400" dirty="0">
                <a:latin typeface="Raleway" pitchFamily="2" charset="0"/>
              </a:rPr>
              <a:t>• </a:t>
            </a:r>
            <a:r>
              <a:rPr lang="pt-BR" sz="2400" b="1" dirty="0">
                <a:latin typeface="Raleway" pitchFamily="2" charset="0"/>
              </a:rPr>
              <a:t>Data </a:t>
            </a:r>
            <a:r>
              <a:rPr lang="pt-BR" sz="2400" b="1" dirty="0" err="1">
                <a:latin typeface="Raleway" pitchFamily="2" charset="0"/>
              </a:rPr>
              <a:t>science</a:t>
            </a:r>
            <a:r>
              <a:rPr lang="pt-BR" sz="2400" b="1" dirty="0">
                <a:latin typeface="Raleway" pitchFamily="2" charset="0"/>
              </a:rPr>
              <a:t> and </a:t>
            </a:r>
            <a:r>
              <a:rPr lang="pt-BR" sz="2400" b="1" dirty="0" err="1">
                <a:latin typeface="Raleway" pitchFamily="2" charset="0"/>
              </a:rPr>
              <a:t>applied</a:t>
            </a:r>
            <a:r>
              <a:rPr lang="pt-BR" sz="2400" b="1" dirty="0">
                <a:latin typeface="Raleway" pitchFamily="2" charset="0"/>
              </a:rPr>
              <a:t> </a:t>
            </a:r>
            <a:r>
              <a:rPr lang="pt-BR" sz="2400" b="1" dirty="0" err="1">
                <a:latin typeface="Raleway" pitchFamily="2" charset="0"/>
              </a:rPr>
              <a:t>computing</a:t>
            </a:r>
            <a:r>
              <a:rPr lang="pt-BR" sz="2400" dirty="0">
                <a:latin typeface="Raleway" pitchFamily="2" charset="0"/>
              </a:rPr>
              <a:t>: </a:t>
            </a:r>
            <a:r>
              <a:rPr lang="pt-BR" sz="2400" dirty="0" err="1">
                <a:latin typeface="Raleway" pitchFamily="2" charset="0"/>
              </a:rPr>
              <a:t>Ciencia</a:t>
            </a:r>
            <a:r>
              <a:rPr lang="pt-BR" sz="2400" dirty="0">
                <a:latin typeface="Raleway" pitchFamily="2" charset="0"/>
              </a:rPr>
              <a:t> de </a:t>
            </a:r>
            <a:r>
              <a:rPr lang="pt-BR" sz="2400" dirty="0" err="1">
                <a:latin typeface="Raleway" pitchFamily="2" charset="0"/>
              </a:rPr>
              <a:t>datos</a:t>
            </a:r>
            <a:r>
              <a:rPr lang="pt-BR" sz="2400" dirty="0">
                <a:latin typeface="Raleway" pitchFamily="2" charset="0"/>
              </a:rPr>
              <a:t> y </a:t>
            </a:r>
            <a:r>
              <a:rPr lang="pt-BR" sz="2400" dirty="0" err="1">
                <a:latin typeface="Raleway" pitchFamily="2" charset="0"/>
              </a:rPr>
              <a:t>computación</a:t>
            </a:r>
            <a:r>
              <a:rPr lang="pt-BR" sz="2400" dirty="0">
                <a:latin typeface="Raleway" pitchFamily="2" charset="0"/>
              </a:rPr>
              <a:t> aplicada (Instituto de Matemáticas y </a:t>
            </a:r>
            <a:r>
              <a:rPr lang="pt-BR" sz="2400" dirty="0" err="1">
                <a:latin typeface="Raleway" pitchFamily="2" charset="0"/>
              </a:rPr>
              <a:t>Ciencias</a:t>
            </a:r>
            <a:r>
              <a:rPr lang="pt-BR" sz="2400" dirty="0">
                <a:latin typeface="Raleway" pitchFamily="2" charset="0"/>
              </a:rPr>
              <a:t> de la </a:t>
            </a:r>
            <a:r>
              <a:rPr lang="pt-BR" sz="2400" dirty="0" err="1">
                <a:latin typeface="Raleway" pitchFamily="2" charset="0"/>
              </a:rPr>
              <a:t>Computación</a:t>
            </a:r>
            <a:r>
              <a:rPr lang="pt-BR" sz="2400" dirty="0">
                <a:latin typeface="Raleway" pitchFamily="2" charset="0"/>
              </a:rPr>
              <a:t> – São Carlos)</a:t>
            </a:r>
            <a:br>
              <a:rPr lang="pt-BR" sz="2400" dirty="0">
                <a:latin typeface="Raleway" pitchFamily="2" charset="0"/>
              </a:rPr>
            </a:br>
            <a:r>
              <a:rPr lang="pt-BR" sz="2400" dirty="0">
                <a:latin typeface="Raleway" pitchFamily="2" charset="0"/>
              </a:rPr>
              <a:t>• </a:t>
            </a:r>
            <a:r>
              <a:rPr lang="pt-BR" sz="2400" b="1" dirty="0" err="1">
                <a:latin typeface="Raleway" pitchFamily="2" charset="0"/>
              </a:rPr>
              <a:t>Drug</a:t>
            </a:r>
            <a:r>
              <a:rPr lang="pt-BR" sz="2400" b="1" dirty="0">
                <a:latin typeface="Raleway" pitchFamily="2" charset="0"/>
              </a:rPr>
              <a:t> </a:t>
            </a:r>
            <a:r>
              <a:rPr lang="pt-BR" sz="2400" b="1" dirty="0" err="1">
                <a:latin typeface="Raleway" pitchFamily="2" charset="0"/>
              </a:rPr>
              <a:t>discovery</a:t>
            </a:r>
            <a:r>
              <a:rPr lang="pt-BR" sz="2400" b="1" dirty="0">
                <a:latin typeface="Raleway" pitchFamily="2" charset="0"/>
              </a:rPr>
              <a:t> and </a:t>
            </a:r>
            <a:r>
              <a:rPr lang="pt-BR" sz="2400" b="1" dirty="0" err="1">
                <a:latin typeface="Raleway" pitchFamily="2" charset="0"/>
              </a:rPr>
              <a:t>diagnostics</a:t>
            </a:r>
            <a:r>
              <a:rPr lang="pt-BR" sz="2400" dirty="0">
                <a:latin typeface="Raleway" pitchFamily="2" charset="0"/>
              </a:rPr>
              <a:t>: </a:t>
            </a:r>
            <a:r>
              <a:rPr lang="pt-BR" sz="2400" dirty="0" err="1">
                <a:latin typeface="Raleway" pitchFamily="2" charset="0"/>
              </a:rPr>
              <a:t>Descubrimiento</a:t>
            </a:r>
            <a:r>
              <a:rPr lang="pt-BR" sz="2400" dirty="0">
                <a:latin typeface="Raleway" pitchFamily="2" charset="0"/>
              </a:rPr>
              <a:t> de fármacos y diagnósticos (</a:t>
            </a:r>
            <a:r>
              <a:rPr lang="pt-BR" sz="2400" dirty="0" err="1">
                <a:latin typeface="Raleway" pitchFamily="2" charset="0"/>
              </a:rPr>
              <a:t>Facultad</a:t>
            </a:r>
            <a:r>
              <a:rPr lang="pt-BR" sz="2400" dirty="0">
                <a:latin typeface="Raleway" pitchFamily="2" charset="0"/>
              </a:rPr>
              <a:t> de Medicina – Ribeirão Preto)</a:t>
            </a:r>
            <a:br>
              <a:rPr lang="pt-BR" sz="2400" dirty="0">
                <a:latin typeface="Raleway" pitchFamily="2" charset="0"/>
              </a:rPr>
            </a:br>
            <a:r>
              <a:rPr lang="pt-BR" sz="2400" dirty="0">
                <a:latin typeface="Raleway" pitchFamily="2" charset="0"/>
              </a:rPr>
              <a:t>• </a:t>
            </a:r>
            <a:r>
              <a:rPr lang="pt-BR" sz="2400" b="1" dirty="0" err="1">
                <a:latin typeface="Raleway" pitchFamily="2" charset="0"/>
              </a:rPr>
              <a:t>InovaHC</a:t>
            </a:r>
            <a:r>
              <a:rPr lang="pt-BR" sz="2400" dirty="0">
                <a:latin typeface="Raleway" pitchFamily="2" charset="0"/>
              </a:rPr>
              <a:t>: (Hospital de Clínicas – </a:t>
            </a:r>
            <a:r>
              <a:rPr lang="pt-BR" sz="2400" dirty="0" err="1">
                <a:latin typeface="Raleway" pitchFamily="2" charset="0"/>
              </a:rPr>
              <a:t>Facultad</a:t>
            </a:r>
            <a:r>
              <a:rPr lang="pt-BR" sz="2400" dirty="0">
                <a:latin typeface="Raleway" pitchFamily="2" charset="0"/>
              </a:rPr>
              <a:t> de Medicina – São Paulo), enfocado en la innovación en </a:t>
            </a:r>
            <a:r>
              <a:rPr lang="pt-BR" sz="2400" dirty="0" err="1">
                <a:latin typeface="Raleway" pitchFamily="2" charset="0"/>
              </a:rPr>
              <a:t>salud</a:t>
            </a:r>
            <a:r>
              <a:rPr lang="pt-BR" sz="2400" dirty="0">
                <a:latin typeface="Raleway" pitchFamily="2" charset="0"/>
              </a:rPr>
              <a:t> digital</a:t>
            </a:r>
            <a:endParaRPr lang="en-US" sz="2400" dirty="0">
              <a:solidFill>
                <a:srgbClr val="000000"/>
              </a:solidFill>
              <a:latin typeface="Raleway" pitchFamily="2" charset="0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2698" y="0"/>
            <a:ext cx="18588212" cy="3007202"/>
            <a:chOff x="0" y="0"/>
            <a:chExt cx="24784283" cy="400960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784258" cy="4009615"/>
            </a:xfrm>
            <a:custGeom>
              <a:avLst/>
              <a:gdLst/>
              <a:ahLst/>
              <a:cxnLst/>
              <a:rect l="l" t="t" r="r" b="b"/>
              <a:pathLst>
                <a:path w="24784258" h="4009615">
                  <a:moveTo>
                    <a:pt x="0" y="0"/>
                  </a:moveTo>
                  <a:lnTo>
                    <a:pt x="24784258" y="0"/>
                  </a:lnTo>
                  <a:lnTo>
                    <a:pt x="24784258" y="4009615"/>
                  </a:lnTo>
                  <a:lnTo>
                    <a:pt x="0" y="4009615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267605"/>
            <a:ext cx="7813672" cy="2477400"/>
            <a:chOff x="0" y="0"/>
            <a:chExt cx="10418229" cy="3303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418225" cy="3303206"/>
            </a:xfrm>
            <a:custGeom>
              <a:avLst/>
              <a:gdLst/>
              <a:ahLst/>
              <a:cxnLst/>
              <a:rect l="l" t="t" r="r" b="b"/>
              <a:pathLst>
                <a:path w="10418225" h="3303206">
                  <a:moveTo>
                    <a:pt x="0" y="0"/>
                  </a:moveTo>
                  <a:lnTo>
                    <a:pt x="10418225" y="0"/>
                  </a:lnTo>
                  <a:lnTo>
                    <a:pt x="10418225" y="3303206"/>
                  </a:lnTo>
                  <a:lnTo>
                    <a:pt x="0" y="330320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366" r="-14499" b="-20365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0418229" cy="33032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280"/>
                </a:lnSpc>
              </a:pPr>
              <a:r>
                <a:rPr lang="es-ES" sz="4400" dirty="0">
                  <a:solidFill>
                    <a:schemeClr val="bg1"/>
                  </a:solidFill>
                  <a:latin typeface="Raleway Bold" panose="020B0604020202020204" charset="0"/>
                </a:rPr>
                <a:t>Centros de Investigación, Innovación y Difusión en la USP (CEPID y CEPIX)</a:t>
              </a:r>
              <a:endParaRPr lang="en-US" sz="4400" b="1" dirty="0">
                <a:solidFill>
                  <a:schemeClr val="bg1"/>
                </a:solidFill>
                <a:latin typeface="Raleway Bold" panose="020B0604020202020204" charset="0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20198" y="-1495"/>
            <a:ext cx="318002" cy="3008697"/>
            <a:chOff x="0" y="0"/>
            <a:chExt cx="424002" cy="40115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4053" cy="4011609"/>
            </a:xfrm>
            <a:custGeom>
              <a:avLst/>
              <a:gdLst/>
              <a:ahLst/>
              <a:cxnLst/>
              <a:rect l="l" t="t" r="r" b="b"/>
              <a:pathLst>
                <a:path w="424053" h="4011609">
                  <a:moveTo>
                    <a:pt x="0" y="0"/>
                  </a:moveTo>
                  <a:lnTo>
                    <a:pt x="424053" y="0"/>
                  </a:lnTo>
                  <a:lnTo>
                    <a:pt x="424053" y="4011609"/>
                  </a:lnTo>
                  <a:lnTo>
                    <a:pt x="0" y="4011609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67763" y="-1495"/>
            <a:ext cx="601163" cy="3008697"/>
            <a:chOff x="0" y="0"/>
            <a:chExt cx="801550" cy="40115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01479" cy="4011609"/>
            </a:xfrm>
            <a:custGeom>
              <a:avLst/>
              <a:gdLst/>
              <a:ahLst/>
              <a:cxnLst/>
              <a:rect l="l" t="t" r="r" b="b"/>
              <a:pathLst>
                <a:path w="801479" h="4011609">
                  <a:moveTo>
                    <a:pt x="0" y="0"/>
                  </a:moveTo>
                  <a:lnTo>
                    <a:pt x="801479" y="0"/>
                  </a:lnTo>
                  <a:lnTo>
                    <a:pt x="801479" y="4011609"/>
                  </a:lnTo>
                  <a:lnTo>
                    <a:pt x="0" y="4011609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7" name="Rectangle 3">
            <a:extLst>
              <a:ext uri="{FF2B5EF4-FFF2-40B4-BE49-F238E27FC236}">
                <a16:creationId xmlns:a16="http://schemas.microsoft.com/office/drawing/2014/main" id="{C56FB86A-1371-489F-9089-554FBC690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2430" y="225585"/>
            <a:ext cx="9317174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Centros enfocados en realizar </a:t>
            </a:r>
            <a:r>
              <a:rPr kumimoji="0" lang="pt-BR" altLang="pt-BR" sz="2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 básica y aplicada sobre temas específicos, </a:t>
            </a:r>
            <a:r>
              <a:rPr kumimoji="0" lang="pt-BR" altLang="pt-BR" sz="2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promoviendo</a:t>
            </a: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 la innovación mediante la </a:t>
            </a:r>
            <a:r>
              <a:rPr kumimoji="0" lang="pt-BR" altLang="pt-BR" sz="2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transferencia</a:t>
            </a: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 de </a:t>
            </a:r>
            <a:r>
              <a:rPr kumimoji="0" lang="pt-BR" altLang="pt-BR" sz="2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tecnología</a:t>
            </a: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 y </a:t>
            </a:r>
            <a:r>
              <a:rPr kumimoji="0" lang="pt-BR" altLang="pt-BR" sz="2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desarrollando</a:t>
            </a: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actividades</a:t>
            </a: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 de </a:t>
            </a:r>
            <a:r>
              <a:rPr kumimoji="0" lang="pt-BR" altLang="pt-BR" sz="2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extensión</a:t>
            </a: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 para </a:t>
            </a:r>
            <a:r>
              <a:rPr kumimoji="0" lang="pt-BR" altLang="pt-BR" sz="28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escuelas</a:t>
            </a: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 y para el público en general.</a:t>
            </a:r>
            <a:endParaRPr kumimoji="0" lang="pt-BR" altLang="pt-BR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Raleway" pitchFamily="2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Patrocinadores fundadores: FAPESP y USP.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Raleway" pitchFamily="2" charset="0"/>
            </a:endParaRP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DA81EBE1-8CD8-4E8D-B4C9-3C45A5D7AB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430" y="3248137"/>
            <a:ext cx="8382000" cy="621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, Innovación y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Difusión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B3 (CEPID B3)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(Instituto de Química – São Paulo)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 Innovación en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Biodiversidad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Descubrimiento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Fármacos (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CIBFar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)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(Instituto de Física – São Carlos)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Terapia Celular (CTC)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(USP en Ribeirão Preto)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sobre Carbono en la Agricultura Tropical (CCARBON)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(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Escuela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Superior de Agricultura – Piracicaba)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Ciencias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Matemáticas Aplicadas a la Industria (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CeMEAI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)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(Instituto de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Ciencias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Matemáticas y de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Computación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São Carlos)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Estudios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la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Metrópoli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(CEM)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(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Facultad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Filosofía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, Letras y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Ciencias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Humanas – São Paulo)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Óptica y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Fotónica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(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CePOF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)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(Instituto de Física – São Carlos) </a:t>
            </a:r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EFC2B7A2-689B-46F6-9199-B858DB5923F6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8842369" y="3248137"/>
            <a:ext cx="9217032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sobre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Enfermedades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Inflamatorias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(CRID)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(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Facultad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Medicina de Ribeirão Preto)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Estudios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la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Violencia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(NEV)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(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Prorrectoría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la USP)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 Alimentos (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FoRC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)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(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Facultad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Ciencias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Farmacéuticas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 Instituto de Química de São Paulo)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sobre el Genoma Humano y Células Madre (Genoma USP)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(Instituto de </a:t>
            </a:r>
            <a:r>
              <a:rPr kumimoji="0" lang="pt-BR" altLang="pt-B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Biociencias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São Paulo)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Procesos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Redox en Biomedicina (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Redoxoma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)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(Instituto de Química de São Paulo)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, Innovación y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Difusión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 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Neuromatemática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(</a:t>
            </a:r>
            <a:r>
              <a:rPr kumimoji="0" lang="pt-BR" altLang="pt-B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NeuroMat</a:t>
            </a: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)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USP.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2698" y="0"/>
            <a:ext cx="18588212" cy="3537004"/>
            <a:chOff x="0" y="0"/>
            <a:chExt cx="24784283" cy="47160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784258" cy="4716018"/>
            </a:xfrm>
            <a:custGeom>
              <a:avLst/>
              <a:gdLst/>
              <a:ahLst/>
              <a:cxnLst/>
              <a:rect l="l" t="t" r="r" b="b"/>
              <a:pathLst>
                <a:path w="24784258" h="4716018">
                  <a:moveTo>
                    <a:pt x="0" y="0"/>
                  </a:moveTo>
                  <a:lnTo>
                    <a:pt x="24784258" y="0"/>
                  </a:lnTo>
                  <a:lnTo>
                    <a:pt x="24784258" y="4716018"/>
                  </a:lnTo>
                  <a:lnTo>
                    <a:pt x="0" y="4716018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151873" y="529802"/>
            <a:ext cx="7813672" cy="2477400"/>
            <a:chOff x="0" y="0"/>
            <a:chExt cx="10418229" cy="3303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418225" cy="3303206"/>
            </a:xfrm>
            <a:custGeom>
              <a:avLst/>
              <a:gdLst/>
              <a:ahLst/>
              <a:cxnLst/>
              <a:rect l="l" t="t" r="r" b="b"/>
              <a:pathLst>
                <a:path w="10418225" h="3303206">
                  <a:moveTo>
                    <a:pt x="0" y="0"/>
                  </a:moveTo>
                  <a:lnTo>
                    <a:pt x="10418225" y="0"/>
                  </a:lnTo>
                  <a:lnTo>
                    <a:pt x="10418225" y="3303206"/>
                  </a:lnTo>
                  <a:lnTo>
                    <a:pt x="0" y="330320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366" r="-14499" b="-20365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0418229" cy="33032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79"/>
                </a:lnSpc>
              </a:pPr>
              <a:r>
                <a:rPr lang="es-ES" sz="5400" dirty="0">
                  <a:solidFill>
                    <a:schemeClr val="bg1"/>
                  </a:solidFill>
                  <a:latin typeface="Raleway Bold" panose="020B0604020202020204" charset="0"/>
                </a:rPr>
                <a:t>Institutos Nacionales de Ciencia y Tecnología de la USP (</a:t>
              </a:r>
              <a:r>
                <a:rPr lang="es-ES" sz="5400" dirty="0" err="1">
                  <a:solidFill>
                    <a:schemeClr val="bg1"/>
                  </a:solidFill>
                  <a:latin typeface="Raleway Bold" panose="020B0604020202020204" charset="0"/>
                </a:rPr>
                <a:t>INCTs</a:t>
              </a:r>
              <a:r>
                <a:rPr lang="es-ES" sz="5400" dirty="0">
                  <a:solidFill>
                    <a:schemeClr val="bg1"/>
                  </a:solidFill>
                  <a:latin typeface="Raleway Bold" panose="020B0604020202020204" charset="0"/>
                </a:rPr>
                <a:t>)</a:t>
              </a:r>
              <a:endParaRPr lang="en-US" sz="4899" b="1" dirty="0">
                <a:solidFill>
                  <a:schemeClr val="bg1"/>
                </a:solidFill>
                <a:latin typeface="Raleway Bold" panose="020B0604020202020204" charset="0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33400" y="-1495"/>
            <a:ext cx="318002" cy="3537004"/>
            <a:chOff x="0" y="0"/>
            <a:chExt cx="424002" cy="471600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4053" cy="4716018"/>
            </a:xfrm>
            <a:custGeom>
              <a:avLst/>
              <a:gdLst/>
              <a:ahLst/>
              <a:cxnLst/>
              <a:rect l="l" t="t" r="r" b="b"/>
              <a:pathLst>
                <a:path w="424053" h="4716018">
                  <a:moveTo>
                    <a:pt x="0" y="0"/>
                  </a:moveTo>
                  <a:lnTo>
                    <a:pt x="424053" y="0"/>
                  </a:lnTo>
                  <a:lnTo>
                    <a:pt x="424053" y="4716018"/>
                  </a:lnTo>
                  <a:lnTo>
                    <a:pt x="0" y="4716018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37049" y="-1495"/>
            <a:ext cx="601163" cy="3537004"/>
            <a:chOff x="0" y="0"/>
            <a:chExt cx="801550" cy="47160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01479" cy="4716018"/>
            </a:xfrm>
            <a:custGeom>
              <a:avLst/>
              <a:gdLst/>
              <a:ahLst/>
              <a:cxnLst/>
              <a:rect l="l" t="t" r="r" b="b"/>
              <a:pathLst>
                <a:path w="801479" h="4716018">
                  <a:moveTo>
                    <a:pt x="0" y="0"/>
                  </a:moveTo>
                  <a:lnTo>
                    <a:pt x="801479" y="0"/>
                  </a:lnTo>
                  <a:lnTo>
                    <a:pt x="801479" y="4716018"/>
                  </a:lnTo>
                  <a:lnTo>
                    <a:pt x="0" y="4716018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9144000" y="472652"/>
            <a:ext cx="8915400" cy="34656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Raleway" pitchFamily="2" charset="0"/>
              </a:rPr>
              <a:t>El programa reúne a los principales grupos de investigación del país en áreas estratégicas y de vanguardia, fomentando una ciencia competitiva a nivel internacional, la innovación y la colaboración con la industria.</a:t>
            </a:r>
            <a:endParaRPr lang="es-ES" sz="2800" dirty="0">
              <a:solidFill>
                <a:schemeClr val="bg1"/>
              </a:solidFill>
              <a:latin typeface="Raleway" pitchFamily="2" charset="0"/>
            </a:endParaRPr>
          </a:p>
          <a:p>
            <a:pPr algn="l">
              <a:lnSpc>
                <a:spcPts val="3726"/>
              </a:lnSpc>
            </a:pPr>
            <a:endParaRPr lang="en-US" sz="2700" dirty="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r">
              <a:lnSpc>
                <a:spcPts val="3174"/>
              </a:lnSpc>
            </a:pPr>
            <a:r>
              <a:rPr lang="en-US" sz="2300" i="1" dirty="0" err="1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Financiador</a:t>
            </a:r>
            <a:r>
              <a:rPr lang="en-US" sz="2300" i="1" dirty="0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: </a:t>
            </a:r>
            <a:r>
              <a:rPr lang="en-US" sz="2300" i="1" dirty="0" err="1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CNPq</a:t>
            </a:r>
            <a:r>
              <a:rPr lang="en-US" sz="2300" i="1" dirty="0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.</a:t>
            </a:r>
          </a:p>
          <a:p>
            <a:pPr algn="l">
              <a:lnSpc>
                <a:spcPts val="3726"/>
              </a:lnSpc>
            </a:pPr>
            <a:endParaRPr lang="en-US" sz="2300" i="1" dirty="0">
              <a:solidFill>
                <a:srgbClr val="FFFFFF"/>
              </a:solidFill>
              <a:latin typeface="Raleway Italics"/>
              <a:ea typeface="Raleway Italics"/>
              <a:cs typeface="Raleway Italics"/>
              <a:sym typeface="Raleway Italics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D02F1576-8580-4F64-B113-2633305A9CF0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494499" y="3535519"/>
            <a:ext cx="8362122" cy="6634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Tecnologías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Ecoeficientes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Avanzadas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Productos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Basados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 Cemento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POLI-USP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Materiales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Avanzados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para la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Transición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Energética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POLI-USP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Envejecimiento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Enfermedades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Genéticas: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Genómica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Metagenómica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IB-USP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Transformación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los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Sistemas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Agroalimentarios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</a:t>
            </a:r>
            <a:r>
              <a:rPr kumimoji="0" lang="pt-BR" altLang="pt-BR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Esalq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Inteligencia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Artificial Aplicada a la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Salud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FM / IME-USP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Biodiversidad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Uso de la Tierra en la Amazonia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IB / </a:t>
            </a:r>
            <a:r>
              <a:rPr kumimoji="0" lang="pt-BR" altLang="pt-BR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Esalq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Ciencia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Tecnología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del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Bioetanol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ICB-USP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Biomarcadores en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Neuropsiquiatría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(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INBioN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)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FM-USP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BEE8400F-EEC8-4475-8675-9A02F56C1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6621" y="3535514"/>
            <a:ext cx="9106702" cy="511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Tecnologías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Ecoeficientes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Avanzadas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Productos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Basados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 Cemento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POLI-USP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Materiales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Avanzados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para la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Transición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Energética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POLI-USP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Envejecimiento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Enfermedades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Genéticas: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Genómica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Metagenómica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IB-USP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Transformación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los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Sistemas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Agroalimentarios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</a:t>
            </a:r>
            <a:r>
              <a:rPr kumimoji="0" lang="pt-BR" altLang="pt-BR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Esalq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Inteligencia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Artificial Aplicada a la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Salud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FM / IME-USP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Biodiversidad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Uso de la Tierra en la Amazonia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IB / </a:t>
            </a:r>
            <a:r>
              <a:rPr kumimoji="0" lang="pt-BR" altLang="pt-BR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Esalq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Ciencia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Tecnología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del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Bioetanol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ICB-USP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Biomarcadores en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Neuropsiquiatría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(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INBioN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)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FM-USP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2698" y="0"/>
            <a:ext cx="18588212" cy="3537004"/>
            <a:chOff x="0" y="0"/>
            <a:chExt cx="24784283" cy="47160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784258" cy="4716018"/>
            </a:xfrm>
            <a:custGeom>
              <a:avLst/>
              <a:gdLst/>
              <a:ahLst/>
              <a:cxnLst/>
              <a:rect l="l" t="t" r="r" b="b"/>
              <a:pathLst>
                <a:path w="24784258" h="4716018">
                  <a:moveTo>
                    <a:pt x="0" y="0"/>
                  </a:moveTo>
                  <a:lnTo>
                    <a:pt x="24784258" y="0"/>
                  </a:lnTo>
                  <a:lnTo>
                    <a:pt x="24784258" y="4716018"/>
                  </a:lnTo>
                  <a:lnTo>
                    <a:pt x="0" y="4716018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1151873" y="529802"/>
            <a:ext cx="7813669" cy="2477405"/>
          </a:xfrm>
          <a:custGeom>
            <a:avLst/>
            <a:gdLst/>
            <a:ahLst/>
            <a:cxnLst/>
            <a:rect l="l" t="t" r="r" b="b"/>
            <a:pathLst>
              <a:path w="10418225" h="3303206">
                <a:moveTo>
                  <a:pt x="0" y="0"/>
                </a:moveTo>
                <a:lnTo>
                  <a:pt x="10418225" y="0"/>
                </a:lnTo>
                <a:lnTo>
                  <a:pt x="10418225" y="3303206"/>
                </a:lnTo>
                <a:lnTo>
                  <a:pt x="0" y="3303206"/>
                </a:lnTo>
                <a:close/>
              </a:path>
            </a:pathLst>
          </a:custGeom>
          <a:blipFill>
            <a:blip r:embed="rId5">
              <a:alphaModFix amt="0"/>
            </a:blip>
            <a:stretch>
              <a:fillRect t="-20366" r="-14499" b="-20365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580356" y="-1495"/>
            <a:ext cx="318002" cy="3537004"/>
            <a:chOff x="0" y="0"/>
            <a:chExt cx="424002" cy="471600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4053" cy="4716018"/>
            </a:xfrm>
            <a:custGeom>
              <a:avLst/>
              <a:gdLst/>
              <a:ahLst/>
              <a:cxnLst/>
              <a:rect l="l" t="t" r="r" b="b"/>
              <a:pathLst>
                <a:path w="424053" h="4716018">
                  <a:moveTo>
                    <a:pt x="0" y="0"/>
                  </a:moveTo>
                  <a:lnTo>
                    <a:pt x="424053" y="0"/>
                  </a:lnTo>
                  <a:lnTo>
                    <a:pt x="424053" y="4716018"/>
                  </a:lnTo>
                  <a:lnTo>
                    <a:pt x="0" y="4716018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21007" y="-1495"/>
            <a:ext cx="601163" cy="3537004"/>
            <a:chOff x="0" y="0"/>
            <a:chExt cx="801550" cy="47160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01479" cy="4716018"/>
            </a:xfrm>
            <a:custGeom>
              <a:avLst/>
              <a:gdLst/>
              <a:ahLst/>
              <a:cxnLst/>
              <a:rect l="l" t="t" r="r" b="b"/>
              <a:pathLst>
                <a:path w="801479" h="4716018">
                  <a:moveTo>
                    <a:pt x="0" y="0"/>
                  </a:moveTo>
                  <a:lnTo>
                    <a:pt x="801479" y="0"/>
                  </a:lnTo>
                  <a:lnTo>
                    <a:pt x="801479" y="4716018"/>
                  </a:lnTo>
                  <a:lnTo>
                    <a:pt x="0" y="4716018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5" name="TextBox 7">
            <a:extLst>
              <a:ext uri="{FF2B5EF4-FFF2-40B4-BE49-F238E27FC236}">
                <a16:creationId xmlns:a16="http://schemas.microsoft.com/office/drawing/2014/main" id="{35B2F251-2592-4704-B681-DE7C588B6371}"/>
              </a:ext>
            </a:extLst>
          </p:cNvPr>
          <p:cNvSpPr txBox="1"/>
          <p:nvPr/>
        </p:nvSpPr>
        <p:spPr>
          <a:xfrm>
            <a:off x="1151873" y="529802"/>
            <a:ext cx="7813672" cy="24774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l">
              <a:lnSpc>
                <a:spcPts val="5879"/>
              </a:lnSpc>
            </a:pPr>
            <a:r>
              <a:rPr lang="es-ES" sz="5400" dirty="0">
                <a:solidFill>
                  <a:schemeClr val="bg1"/>
                </a:solidFill>
                <a:latin typeface="Raleway Bold" panose="020B0604020202020204" charset="0"/>
              </a:rPr>
              <a:t>Institutos Nacionales de Ciencia y Tecnología de la USP (</a:t>
            </a:r>
            <a:r>
              <a:rPr lang="es-ES" sz="5400" dirty="0" err="1">
                <a:solidFill>
                  <a:schemeClr val="bg1"/>
                </a:solidFill>
                <a:latin typeface="Raleway Bold" panose="020B0604020202020204" charset="0"/>
              </a:rPr>
              <a:t>INCTs</a:t>
            </a:r>
            <a:r>
              <a:rPr lang="es-ES" sz="5400" dirty="0">
                <a:solidFill>
                  <a:schemeClr val="bg1"/>
                </a:solidFill>
                <a:latin typeface="Raleway Bold" panose="020B0604020202020204" charset="0"/>
              </a:rPr>
              <a:t>)</a:t>
            </a:r>
            <a:endParaRPr lang="en-US" sz="4899" b="1" dirty="0">
              <a:solidFill>
                <a:schemeClr val="bg1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0152DA9C-14EF-48AD-B811-FA626CA091BD}"/>
              </a:ext>
            </a:extLst>
          </p:cNvPr>
          <p:cNvSpPr txBox="1"/>
          <p:nvPr/>
        </p:nvSpPr>
        <p:spPr>
          <a:xfrm>
            <a:off x="9144000" y="472652"/>
            <a:ext cx="8915400" cy="34656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Raleway" pitchFamily="2" charset="0"/>
              </a:rPr>
              <a:t>El programa reúne a los principales grupos de investigación del país en áreas estratégicas y de vanguardia, fomentando una ciencia competitiva a nivel internacional, la innovación y la colaboración con la industria.</a:t>
            </a:r>
            <a:endParaRPr lang="es-ES" sz="2800" dirty="0">
              <a:solidFill>
                <a:schemeClr val="bg1"/>
              </a:solidFill>
              <a:latin typeface="Raleway" pitchFamily="2" charset="0"/>
            </a:endParaRPr>
          </a:p>
          <a:p>
            <a:pPr algn="l">
              <a:lnSpc>
                <a:spcPts val="3726"/>
              </a:lnSpc>
            </a:pPr>
            <a:endParaRPr lang="en-US" sz="2700" dirty="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r">
              <a:lnSpc>
                <a:spcPts val="3174"/>
              </a:lnSpc>
            </a:pPr>
            <a:r>
              <a:rPr lang="en-US" sz="2300" i="1" dirty="0" err="1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Financiador</a:t>
            </a:r>
            <a:r>
              <a:rPr lang="en-US" sz="2300" i="1" dirty="0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: </a:t>
            </a:r>
            <a:r>
              <a:rPr lang="en-US" sz="2300" i="1" dirty="0" err="1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CNPq</a:t>
            </a:r>
            <a:r>
              <a:rPr lang="en-US" sz="2300" i="1" dirty="0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.</a:t>
            </a:r>
          </a:p>
          <a:p>
            <a:pPr algn="l">
              <a:lnSpc>
                <a:spcPts val="3726"/>
              </a:lnSpc>
            </a:pPr>
            <a:endParaRPr lang="en-US" sz="2300" i="1" dirty="0">
              <a:solidFill>
                <a:srgbClr val="FFFFFF"/>
              </a:solidFill>
              <a:latin typeface="Raleway Italics"/>
              <a:ea typeface="Raleway Italics"/>
              <a:cs typeface="Raleway Italics"/>
              <a:sym typeface="Raleway Italics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7EC5CAC7-AD3D-4743-9535-1CB7DC66897C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99701" y="4297266"/>
            <a:ext cx="8744298" cy="511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Tecnologías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Ecoeficientes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Avanzadas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Productos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Basados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 Cemento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POLI-USP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Materiales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Avanzados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para la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Transición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Energética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POLI-USP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Envejecimiento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Enfermedades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Genéticas: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Genómica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Metagenómica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IB-USP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Transformación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los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Sistemas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Agroalimentarios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</a:t>
            </a:r>
            <a:r>
              <a:rPr kumimoji="0" lang="pt-BR" altLang="pt-BR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Esalq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Inteligencia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Artificial Aplicada a la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Salud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FM / IME-USP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Biodiversidad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Uso de la Tierra en la Amazonia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IB / </a:t>
            </a:r>
            <a:r>
              <a:rPr kumimoji="0" lang="pt-BR" altLang="pt-BR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Esalq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Ciencia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Tecnología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del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Bioetanol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ICB-USP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Biomarcadores en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Neuropsiquiatría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(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INBioN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)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FM-USP</a:t>
            </a: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9726504D-4823-4E42-AE73-0D37C9BE847C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9144000" y="4297266"/>
            <a:ext cx="8915400" cy="460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Probabilidad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Estadística (IAPROBEM)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IME-USP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Producción de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Vivienda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Ciudades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FAU-USP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Imanes de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Tierras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Raras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POLI-USP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Computación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Científica para la Medicina (INCT-MACC)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FM-USP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Semioquímicos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 la Agricultura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</a:t>
            </a:r>
            <a:r>
              <a:rPr kumimoji="0" lang="pt-BR" altLang="pt-BR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Esalq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Células Madre y Terapia Celular en el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Cáncer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FMRP-USP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Modelado Estocástico y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Complejidad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IME-USP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Sistemas para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Ciudades</a:t>
            </a: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Urbanas e Inteligentes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FAU / POLI-USP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Medicina </a:t>
            </a:r>
            <a:r>
              <a:rPr kumimoji="0" lang="pt-BR" altLang="pt-BR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Traslacional</a:t>
            </a:r>
            <a:r>
              <a:rPr kumimoji="0" lang="pt-BR" altLang="pt-B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FMRP-USP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2698" y="0"/>
            <a:ext cx="18310698" cy="3537004"/>
            <a:chOff x="0" y="0"/>
            <a:chExt cx="24784283" cy="47160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784258" cy="4716018"/>
            </a:xfrm>
            <a:custGeom>
              <a:avLst/>
              <a:gdLst/>
              <a:ahLst/>
              <a:cxnLst/>
              <a:rect l="l" t="t" r="r" b="b"/>
              <a:pathLst>
                <a:path w="24784258" h="4716018">
                  <a:moveTo>
                    <a:pt x="0" y="0"/>
                  </a:moveTo>
                  <a:lnTo>
                    <a:pt x="24784258" y="0"/>
                  </a:lnTo>
                  <a:lnTo>
                    <a:pt x="24784258" y="4716018"/>
                  </a:lnTo>
                  <a:lnTo>
                    <a:pt x="0" y="4716018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199645" y="529802"/>
            <a:ext cx="7176702" cy="2477400"/>
            <a:chOff x="0" y="0"/>
            <a:chExt cx="9568936" cy="3303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568931" cy="3303206"/>
            </a:xfrm>
            <a:custGeom>
              <a:avLst/>
              <a:gdLst/>
              <a:ahLst/>
              <a:cxnLst/>
              <a:rect l="l" t="t" r="r" b="b"/>
              <a:pathLst>
                <a:path w="9568931" h="3303206">
                  <a:moveTo>
                    <a:pt x="0" y="0"/>
                  </a:moveTo>
                  <a:lnTo>
                    <a:pt x="9568931" y="0"/>
                  </a:lnTo>
                  <a:lnTo>
                    <a:pt x="9568931" y="3303206"/>
                  </a:lnTo>
                  <a:lnTo>
                    <a:pt x="0" y="330320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366" r="-24661" b="-20365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9568936" cy="33032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s-ES" sz="4800" dirty="0">
                  <a:solidFill>
                    <a:schemeClr val="bg1"/>
                  </a:solidFill>
                  <a:latin typeface="Raleway Bold" panose="020B0604020202020204" charset="0"/>
                </a:rPr>
                <a:t>Centros de Ciencia para el Desarrollo de la USP (</a:t>
              </a:r>
              <a:r>
                <a:rPr lang="es-ES" sz="4800" dirty="0" err="1">
                  <a:solidFill>
                    <a:schemeClr val="bg1"/>
                  </a:solidFill>
                  <a:latin typeface="Raleway Bold" panose="020B0604020202020204" charset="0"/>
                </a:rPr>
                <a:t>CCDs</a:t>
              </a:r>
              <a:r>
                <a:rPr lang="es-ES" sz="4800" dirty="0">
                  <a:solidFill>
                    <a:schemeClr val="bg1"/>
                  </a:solidFill>
                  <a:latin typeface="Raleway Bold" panose="020B0604020202020204" charset="0"/>
                </a:rPr>
                <a:t>)</a:t>
              </a:r>
              <a:endParaRPr lang="en-US" sz="4799" b="1" dirty="0">
                <a:solidFill>
                  <a:schemeClr val="bg1"/>
                </a:solidFill>
                <a:latin typeface="Raleway Bold" panose="020B0604020202020204" charset="0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20198" y="-1495"/>
            <a:ext cx="318002" cy="3537004"/>
            <a:chOff x="0" y="0"/>
            <a:chExt cx="424002" cy="471600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4053" cy="4716018"/>
            </a:xfrm>
            <a:custGeom>
              <a:avLst/>
              <a:gdLst/>
              <a:ahLst/>
              <a:cxnLst/>
              <a:rect l="l" t="t" r="r" b="b"/>
              <a:pathLst>
                <a:path w="424053" h="4716018">
                  <a:moveTo>
                    <a:pt x="0" y="0"/>
                  </a:moveTo>
                  <a:lnTo>
                    <a:pt x="424053" y="0"/>
                  </a:lnTo>
                  <a:lnTo>
                    <a:pt x="424053" y="4716018"/>
                  </a:lnTo>
                  <a:lnTo>
                    <a:pt x="0" y="4716018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81165" y="-1495"/>
            <a:ext cx="601163" cy="3537004"/>
            <a:chOff x="0" y="0"/>
            <a:chExt cx="801550" cy="471600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01479" cy="4716018"/>
            </a:xfrm>
            <a:custGeom>
              <a:avLst/>
              <a:gdLst/>
              <a:ahLst/>
              <a:cxnLst/>
              <a:rect l="l" t="t" r="r" b="b"/>
              <a:pathLst>
                <a:path w="801479" h="4716018">
                  <a:moveTo>
                    <a:pt x="0" y="0"/>
                  </a:moveTo>
                  <a:lnTo>
                    <a:pt x="801479" y="0"/>
                  </a:lnTo>
                  <a:lnTo>
                    <a:pt x="801479" y="4716018"/>
                  </a:lnTo>
                  <a:lnTo>
                    <a:pt x="0" y="4716018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286294" y="3594228"/>
            <a:ext cx="8705306" cy="73869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s-ES" sz="2000" b="1" dirty="0">
                <a:latin typeface="Raleway" pitchFamily="2" charset="0"/>
              </a:rPr>
              <a:t>AGRICULTURA, MEDIO AMBIENTE Y SOSTENIBILIDAD</a:t>
            </a:r>
            <a:endParaRPr lang="es-ES" sz="2000" dirty="0">
              <a:latin typeface="Raleway" pitchFamily="2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b="1" dirty="0">
                <a:latin typeface="Raleway" pitchFamily="2" charset="0"/>
              </a:rPr>
              <a:t>CCD Circula (Soluciones para Residuos Posconsumo)</a:t>
            </a:r>
            <a:r>
              <a:rPr lang="es-ES" sz="2000" dirty="0">
                <a:latin typeface="Raleway" pitchFamily="2" charset="0"/>
              </a:rPr>
              <a:t> – incluye diversas facultades de la USP (FZEA, FCF e IQ).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b="1" dirty="0">
                <a:latin typeface="Raleway" pitchFamily="2" charset="0"/>
              </a:rPr>
              <a:t>Agricultura Digital (CCD-AD / </a:t>
            </a:r>
            <a:r>
              <a:rPr lang="es-ES" sz="2000" b="1" dirty="0" err="1">
                <a:latin typeface="Raleway" pitchFamily="2" charset="0"/>
              </a:rPr>
              <a:t>SemeAr</a:t>
            </a:r>
            <a:r>
              <a:rPr lang="es-ES" sz="2000" b="1" dirty="0">
                <a:latin typeface="Raleway" pitchFamily="2" charset="0"/>
              </a:rPr>
              <a:t>)</a:t>
            </a:r>
            <a:r>
              <a:rPr lang="es-ES" sz="2000" dirty="0">
                <a:latin typeface="Raleway" pitchFamily="2" charset="0"/>
              </a:rPr>
              <a:t> – con la USP como institución asociada.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b="1" dirty="0">
                <a:latin typeface="Raleway" pitchFamily="2" charset="0"/>
              </a:rPr>
              <a:t>Organización de Investigación en Cultivos (CROP)</a:t>
            </a:r>
            <a:r>
              <a:rPr lang="es-ES" sz="2000" dirty="0">
                <a:latin typeface="Raleway" pitchFamily="2" charset="0"/>
              </a:rPr>
              <a:t> – incluye a la ESALQ-USP y la FFCLRP-USP. </a:t>
            </a:r>
          </a:p>
          <a:p>
            <a:pPr>
              <a:lnSpc>
                <a:spcPct val="150000"/>
              </a:lnSpc>
            </a:pPr>
            <a:r>
              <a:rPr lang="es-ES" sz="2000" b="1" dirty="0">
                <a:latin typeface="Raleway" pitchFamily="2" charset="0"/>
              </a:rPr>
              <a:t>INGENIERÍA E INDUSTRIA</a:t>
            </a:r>
            <a:endParaRPr lang="es-ES" sz="2000" dirty="0">
              <a:latin typeface="Raleway" pitchFamily="2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b="1" dirty="0">
                <a:latin typeface="Raleway" pitchFamily="2" charset="0"/>
              </a:rPr>
              <a:t>Centro de Investigación en Manufactura Aditiva de Metales (MAM)</a:t>
            </a:r>
            <a:r>
              <a:rPr lang="es-ES" sz="2000" dirty="0">
                <a:latin typeface="Raleway" pitchFamily="2" charset="0"/>
              </a:rPr>
              <a:t> – incluye a la Poli-USP y la EESC-USP. </a:t>
            </a:r>
          </a:p>
          <a:p>
            <a:pPr>
              <a:lnSpc>
                <a:spcPct val="150000"/>
              </a:lnSpc>
            </a:pPr>
            <a:r>
              <a:rPr lang="es-ES" sz="2000" b="1" dirty="0">
                <a:latin typeface="Raleway" pitchFamily="2" charset="0"/>
              </a:rPr>
              <a:t>SALUD Y CIENCIAS DE LA VIDA</a:t>
            </a:r>
            <a:endParaRPr lang="es-ES" sz="2000" dirty="0">
              <a:latin typeface="Raleway" pitchFamily="2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b="1" dirty="0">
                <a:latin typeface="Raleway" pitchFamily="2" charset="0"/>
              </a:rPr>
              <a:t>Centro de Terapias Avanzadas (</a:t>
            </a:r>
            <a:r>
              <a:rPr lang="es-ES" sz="2000" b="1" dirty="0" err="1">
                <a:latin typeface="Raleway" pitchFamily="2" charset="0"/>
              </a:rPr>
              <a:t>Nutera</a:t>
            </a:r>
            <a:r>
              <a:rPr lang="es-ES" sz="2000" b="1" dirty="0">
                <a:latin typeface="Raleway" pitchFamily="2" charset="0"/>
              </a:rPr>
              <a:t>)</a:t>
            </a:r>
            <a:r>
              <a:rPr lang="es-ES" sz="2000" dirty="0">
                <a:latin typeface="Raleway" pitchFamily="2" charset="0"/>
              </a:rPr>
              <a:t> – con sede en el </a:t>
            </a:r>
            <a:r>
              <a:rPr lang="es-ES" sz="2000" dirty="0" err="1">
                <a:latin typeface="Raleway" pitchFamily="2" charset="0"/>
              </a:rPr>
              <a:t>Hemocentro</a:t>
            </a:r>
            <a:r>
              <a:rPr lang="es-ES" sz="2000" dirty="0">
                <a:latin typeface="Raleway" pitchFamily="2" charset="0"/>
              </a:rPr>
              <a:t> de Ribeirão </a:t>
            </a:r>
            <a:r>
              <a:rPr lang="es-ES" sz="2000" dirty="0" err="1">
                <a:latin typeface="Raleway" pitchFamily="2" charset="0"/>
              </a:rPr>
              <a:t>Preto</a:t>
            </a:r>
            <a:r>
              <a:rPr lang="es-ES" sz="2000" dirty="0">
                <a:latin typeface="Raleway" pitchFamily="2" charset="0"/>
              </a:rPr>
              <a:t> (campus de la USP).</a:t>
            </a:r>
          </a:p>
          <a:p>
            <a:pPr algn="l">
              <a:lnSpc>
                <a:spcPts val="3780"/>
              </a:lnSpc>
            </a:pPr>
            <a:endParaRPr lang="en-US" sz="21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l">
              <a:lnSpc>
                <a:spcPts val="3780"/>
              </a:lnSpc>
            </a:pPr>
            <a:endParaRPr lang="en-US" sz="21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736606" lvl="1" indent="-368303" algn="l">
              <a:lnSpc>
                <a:spcPts val="3600"/>
              </a:lnSpc>
            </a:pPr>
            <a:endParaRPr lang="en-US" sz="21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534400" y="258907"/>
            <a:ext cx="9537725" cy="3016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2800" dirty="0">
                <a:solidFill>
                  <a:schemeClr val="bg1"/>
                </a:solidFill>
                <a:latin typeface="Raleway" pitchFamily="2" charset="0"/>
              </a:rPr>
              <a:t>Centros de investigación colaborativa orientados a la resolución de problemas, que reúnen a universidades, instituciones de investigación, organismos gubernamentales, empresas y organizaciones no gubernamentales (ONG) para abordar desafíos sociales o económicos específicos en el Estado de São Paulo.</a:t>
            </a:r>
          </a:p>
          <a:p>
            <a:pPr algn="r"/>
            <a:r>
              <a:rPr lang="es-ES" sz="2800" i="1" dirty="0">
                <a:solidFill>
                  <a:schemeClr val="bg1"/>
                </a:solidFill>
                <a:latin typeface="Raleway" pitchFamily="2" charset="0"/>
              </a:rPr>
              <a:t>Financiador: FAPESP.</a:t>
            </a:r>
            <a:endParaRPr lang="es-ES" sz="2800" dirty="0">
              <a:solidFill>
                <a:schemeClr val="bg1"/>
              </a:solidFill>
              <a:latin typeface="Raleway" pitchFamily="2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144000" y="3594228"/>
            <a:ext cx="8615553" cy="7973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b="1" dirty="0">
                <a:latin typeface="Raleway" pitchFamily="2" charset="0"/>
              </a:rPr>
              <a:t>Centro de Inteligencia de Datos para la Salud Pública (CID-SP </a:t>
            </a:r>
            <a:r>
              <a:rPr lang="es-ES" sz="2000" b="1" dirty="0" err="1">
                <a:latin typeface="Raleway" pitchFamily="2" charset="0"/>
              </a:rPr>
              <a:t>Emergências</a:t>
            </a:r>
            <a:r>
              <a:rPr lang="es-ES" sz="2000" b="1" dirty="0">
                <a:latin typeface="Raleway" pitchFamily="2" charset="0"/>
              </a:rPr>
              <a:t>)</a:t>
            </a:r>
            <a:r>
              <a:rPr lang="es-ES" sz="2000" dirty="0">
                <a:latin typeface="Raleway" pitchFamily="2" charset="0"/>
              </a:rPr>
              <a:t> – incluye al Hospital das Clínicas y diversas unidades de la USP.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b="1" dirty="0">
                <a:latin typeface="Raleway" pitchFamily="2" charset="0"/>
              </a:rPr>
              <a:t>Centro de Xenotrasplantes</a:t>
            </a:r>
            <a:r>
              <a:rPr lang="es-ES" sz="2000" dirty="0">
                <a:latin typeface="Raleway" pitchFamily="2" charset="0"/>
              </a:rPr>
              <a:t> – con sede en la Facultad de Medicina de la USP (FM-USP). </a:t>
            </a:r>
          </a:p>
          <a:p>
            <a:pPr>
              <a:lnSpc>
                <a:spcPct val="150000"/>
              </a:lnSpc>
            </a:pPr>
            <a:r>
              <a:rPr lang="es-ES" sz="2000" b="1" dirty="0">
                <a:latin typeface="Raleway" pitchFamily="2" charset="0"/>
              </a:rPr>
              <a:t>TECNOLOGÍA Y DATOS</a:t>
            </a:r>
            <a:endParaRPr lang="es-ES" sz="2000" dirty="0">
              <a:latin typeface="Raleway" pitchFamily="2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b="1" dirty="0">
                <a:latin typeface="Raleway" pitchFamily="2" charset="0"/>
              </a:rPr>
              <a:t>Centro de Investigación y Desarrollo en Conocimiento Vivo (AIMS)</a:t>
            </a:r>
            <a:r>
              <a:rPr lang="es-ES" sz="2000" dirty="0">
                <a:latin typeface="Raleway" pitchFamily="2" charset="0"/>
              </a:rPr>
              <a:t> – con sede en el Instituto de Matemáticas y Estadística de la USP (IME-USP). </a:t>
            </a:r>
          </a:p>
          <a:p>
            <a:pPr>
              <a:lnSpc>
                <a:spcPct val="150000"/>
              </a:lnSpc>
            </a:pPr>
            <a:r>
              <a:rPr lang="es-ES" sz="2000" b="1" dirty="0">
                <a:latin typeface="Raleway" pitchFamily="2" charset="0"/>
              </a:rPr>
              <a:t>DESARROLLO URBANO, SOCIAL Y POLÍTICAS PÚBLICAS</a:t>
            </a:r>
            <a:endParaRPr lang="es-ES" sz="2000" dirty="0">
              <a:latin typeface="Raleway" pitchFamily="2" charset="0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b="1" dirty="0">
                <a:latin typeface="Raleway" pitchFamily="2" charset="0"/>
              </a:rPr>
              <a:t>CCD HIS-SP (Vivienda de Interés Social)</a:t>
            </a:r>
            <a:r>
              <a:rPr lang="es-ES" sz="2000" dirty="0">
                <a:latin typeface="Raleway" pitchFamily="2" charset="0"/>
              </a:rPr>
              <a:t> – con la USP como institución asociada.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2000" b="1" dirty="0">
                <a:latin typeface="Raleway" pitchFamily="2" charset="0"/>
              </a:rPr>
              <a:t>CCD TAAL (Tecnología </a:t>
            </a:r>
            <a:r>
              <a:rPr lang="es-ES" sz="2000" b="1" dirty="0" err="1">
                <a:latin typeface="Raleway" pitchFamily="2" charset="0"/>
              </a:rPr>
              <a:t>Asistiva</a:t>
            </a:r>
            <a:r>
              <a:rPr lang="es-ES" sz="2000" b="1" dirty="0">
                <a:latin typeface="Raleway" pitchFamily="2" charset="0"/>
              </a:rPr>
              <a:t> para la Lengua de Señas Brasileña – Libras)</a:t>
            </a:r>
            <a:r>
              <a:rPr lang="es-ES" sz="2000" dirty="0">
                <a:latin typeface="Raleway" pitchFamily="2" charset="0"/>
              </a:rPr>
              <a:t> – con la USP como institución asociada.</a:t>
            </a:r>
          </a:p>
          <a:p>
            <a:pPr algn="l">
              <a:lnSpc>
                <a:spcPts val="3960"/>
              </a:lnSpc>
            </a:pPr>
            <a:endParaRPr lang="en-US" sz="22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l">
              <a:lnSpc>
                <a:spcPts val="3960"/>
              </a:lnSpc>
            </a:pPr>
            <a:endParaRPr lang="en-US" sz="22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l">
              <a:lnSpc>
                <a:spcPts val="3960"/>
              </a:lnSpc>
            </a:pPr>
            <a:endParaRPr lang="en-US" sz="22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l">
              <a:lnSpc>
                <a:spcPts val="3780"/>
              </a:lnSpc>
            </a:pPr>
            <a:endParaRPr lang="en-US" sz="22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79548" y="10"/>
            <a:ext cx="18008452" cy="3138898"/>
            <a:chOff x="0" y="0"/>
            <a:chExt cx="24784283" cy="41851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784258" cy="4185210"/>
            </a:xfrm>
            <a:custGeom>
              <a:avLst/>
              <a:gdLst/>
              <a:ahLst/>
              <a:cxnLst/>
              <a:rect l="l" t="t" r="r" b="b"/>
              <a:pathLst>
                <a:path w="24784258" h="4185210">
                  <a:moveTo>
                    <a:pt x="0" y="0"/>
                  </a:moveTo>
                  <a:lnTo>
                    <a:pt x="24784258" y="0"/>
                  </a:lnTo>
                  <a:lnTo>
                    <a:pt x="24784258" y="4185210"/>
                  </a:lnTo>
                  <a:lnTo>
                    <a:pt x="0" y="4185210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996612" y="184445"/>
            <a:ext cx="7361843" cy="2626533"/>
            <a:chOff x="-207015" y="-460476"/>
            <a:chExt cx="10787711" cy="3502044"/>
          </a:xfrm>
        </p:grpSpPr>
        <p:sp>
          <p:nvSpPr>
            <p:cNvPr id="6" name="Freeform 6"/>
            <p:cNvSpPr/>
            <p:nvPr/>
          </p:nvSpPr>
          <p:spPr>
            <a:xfrm>
              <a:off x="162470" y="-460476"/>
              <a:ext cx="10418226" cy="3303207"/>
            </a:xfrm>
            <a:custGeom>
              <a:avLst/>
              <a:gdLst/>
              <a:ahLst/>
              <a:cxnLst/>
              <a:rect l="l" t="t" r="r" b="b"/>
              <a:pathLst>
                <a:path w="10418225" h="3303206">
                  <a:moveTo>
                    <a:pt x="0" y="0"/>
                  </a:moveTo>
                  <a:lnTo>
                    <a:pt x="10418225" y="0"/>
                  </a:lnTo>
                  <a:lnTo>
                    <a:pt x="10418225" y="3303206"/>
                  </a:lnTo>
                  <a:lnTo>
                    <a:pt x="0" y="330320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366" r="-14499" b="-20365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-207015" y="-271157"/>
              <a:ext cx="10418229" cy="33127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519"/>
                </a:lnSpc>
              </a:pPr>
              <a:r>
                <a:rPr lang="es-ES" sz="4800" dirty="0">
                  <a:solidFill>
                    <a:schemeClr val="bg1"/>
                  </a:solidFill>
                  <a:latin typeface="Raleway Bold" panose="020B0604020202020204" charset="0"/>
                </a:rPr>
                <a:t>Centros de Investigación Aplicada de la USP (</a:t>
              </a:r>
              <a:r>
                <a:rPr lang="es-ES" sz="4800" dirty="0" err="1">
                  <a:solidFill>
                    <a:schemeClr val="bg1"/>
                  </a:solidFill>
                  <a:latin typeface="Raleway Bold" panose="020B0604020202020204" charset="0"/>
                </a:rPr>
                <a:t>CPAs</a:t>
              </a:r>
              <a:r>
                <a:rPr lang="es-ES" sz="4800" dirty="0">
                  <a:solidFill>
                    <a:schemeClr val="bg1"/>
                  </a:solidFill>
                  <a:latin typeface="Raleway Bold" panose="020B0604020202020204" charset="0"/>
                </a:rPr>
                <a:t>)</a:t>
              </a:r>
              <a:endParaRPr lang="en-US" sz="4400" b="1" dirty="0">
                <a:solidFill>
                  <a:schemeClr val="bg1"/>
                </a:solidFill>
                <a:latin typeface="Raleway Bold" panose="020B0604020202020204" charset="0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80356" y="-1495"/>
            <a:ext cx="318002" cy="3140393"/>
            <a:chOff x="0" y="0"/>
            <a:chExt cx="424002" cy="418719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4053" cy="4187204"/>
            </a:xfrm>
            <a:custGeom>
              <a:avLst/>
              <a:gdLst/>
              <a:ahLst/>
              <a:cxnLst/>
              <a:rect l="l" t="t" r="r" b="b"/>
              <a:pathLst>
                <a:path w="424053" h="4187204">
                  <a:moveTo>
                    <a:pt x="0" y="0"/>
                  </a:moveTo>
                  <a:lnTo>
                    <a:pt x="424053" y="0"/>
                  </a:lnTo>
                  <a:lnTo>
                    <a:pt x="424053" y="4187204"/>
                  </a:lnTo>
                  <a:lnTo>
                    <a:pt x="0" y="4187204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21007" y="-1495"/>
            <a:ext cx="601163" cy="3140393"/>
            <a:chOff x="0" y="0"/>
            <a:chExt cx="801550" cy="418719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01479" cy="4187204"/>
            </a:xfrm>
            <a:custGeom>
              <a:avLst/>
              <a:gdLst/>
              <a:ahLst/>
              <a:cxnLst/>
              <a:rect l="l" t="t" r="r" b="b"/>
              <a:pathLst>
                <a:path w="801479" h="4187204">
                  <a:moveTo>
                    <a:pt x="0" y="0"/>
                  </a:moveTo>
                  <a:lnTo>
                    <a:pt x="801479" y="0"/>
                  </a:lnTo>
                  <a:lnTo>
                    <a:pt x="801479" y="4187204"/>
                  </a:lnTo>
                  <a:lnTo>
                    <a:pt x="0" y="4187204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8610600" y="335948"/>
            <a:ext cx="9529471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ES" sz="2400" dirty="0">
                <a:solidFill>
                  <a:schemeClr val="bg1"/>
                </a:solidFill>
                <a:latin typeface="Raleway" pitchFamily="2" charset="0"/>
              </a:rPr>
              <a:t>Centros de investigación financiados por la FAPESP que combinan investigación científica de vanguardia con sólidas alianzas con el sector productivo o con organismos públicos. Son cofinanciados por organizaciones asociadas, que participan activamente en la definición de las agendas de investigación y en la aplicación de los resultados obtenidos.</a:t>
            </a:r>
          </a:p>
          <a:p>
            <a:pPr algn="r"/>
            <a:r>
              <a:rPr lang="es-ES" sz="2400" i="1" dirty="0">
                <a:solidFill>
                  <a:schemeClr val="bg1"/>
                </a:solidFill>
                <a:latin typeface="Raleway" pitchFamily="2" charset="0"/>
              </a:rPr>
              <a:t>Organismo financiador: FAPESP.</a:t>
            </a:r>
            <a:endParaRPr lang="en-US" sz="2000" i="1" dirty="0">
              <a:solidFill>
                <a:schemeClr val="bg1"/>
              </a:solidFill>
              <a:latin typeface="Raleway" pitchFamily="2" charset="0"/>
              <a:ea typeface="Raleway Italics"/>
              <a:cs typeface="Raleway Italics"/>
              <a:sym typeface="Raleway Italics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9D836456-CB3A-4088-A307-0A10F2CF3C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949" y="3391816"/>
            <a:ext cx="8861668" cy="6630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 Proteína Animal (APRC)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con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sede en la ESALQ-USP.</a:t>
            </a:r>
            <a:b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</a:b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Socios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: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Minerva y FAPESP.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Aplicada para la Innovación y la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Sostenibilidad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 la Citricultura (Citros)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con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sede en la ESALQ-USP.</a:t>
            </a:r>
            <a:b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</a:b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Socios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: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Fundecitrus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FAPESP.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Brasileño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Aplicada sobre la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Primera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Infancia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(CPAPI)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.</a:t>
            </a:r>
            <a:b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</a:b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Socios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: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Facultad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Medicina de São Paulo, Universidad de Harvard,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NCPi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,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Fundación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Bernard van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Leer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,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Fundación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Maria Cecília Souto Vidigal,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Insper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,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Porticus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FAPESP.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Innovación en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Nuevas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Energías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(CINE)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participación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la USP (centro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multiinstitucional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).</a:t>
            </a:r>
            <a:b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</a:b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Socios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: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Shell Global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Headquarters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, Unicamp, IPEN, BG E&amp;P Brasil Ltda. y FAPESP.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Inmuno-Oncología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(CRIO)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Facultad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Medicina de Ribeirão Preto,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con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participación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la USP (centro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multiinstitucional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).</a:t>
            </a:r>
            <a:b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</a:b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Socios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: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Hospital Israelita Albert Einstein, A.C. Camargo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Cancer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Center, GlaxoSmithKline Brasil y FAPESP. 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 Ingeniería para la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Inteligencia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Artificial (C4AI)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con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sede en la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Escuela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Politécnica (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Poli-USP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) y el Instituto de Matemáticas y Estadística (IME-USP).</a:t>
            </a:r>
            <a:b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</a:b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Socios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: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IBM y FAPESP.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BR" altLang="pt-BR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aleway" pitchFamily="2" charset="0"/>
            </a:endParaRPr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754B857B-D52D-4AF4-B430-D11EB9FDAECD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9097617" y="3391816"/>
            <a:ext cx="8949686" cy="5245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 Ingeniería para la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Sanidad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Vegetal de la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Caña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Azúcar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(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Cepenfito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)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con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la ESALQ-USP como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institución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asociada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sede en la Unesp.</a:t>
            </a:r>
            <a:b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</a:b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Socios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: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Unesp, Grupo São Martinho y FAPESP.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Artificial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Intelligence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Recreating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Environments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(IARA)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con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sede en la USP.</a:t>
            </a:r>
            <a:b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</a:b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Socios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: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FCA Fiat Chrysler, Intel Semicondutores do Brasil Ltda., Máquinas Agrícolas Jacto S.A., TIM Celular S.A., Splice y FAPESP.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Innovación en Redes 5G e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Inteligencia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Artificial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con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sede en la USP.</a:t>
            </a:r>
            <a:b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</a:b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Socios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: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Claro S.A. y FAPESP.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Innovación en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Tecnologías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Offshore (OTIC)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con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sede en la USP.</a:t>
            </a:r>
            <a:b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</a:b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Socios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: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Shell Global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Headquarters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, IPT y FAPESP.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de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para la Innovación en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Gas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(RCGI)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con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sede en la USP.</a:t>
            </a:r>
            <a:b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</a:b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Socios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: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Shell Global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Headquarters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, BG E&amp;P Brasil Ltda. y FAPESP.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Centro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Avanzado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São Paulo para el 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Control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Biológico (</a:t>
            </a: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SPARCBio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)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–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con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sede en la USP (ESALQ-USP).</a:t>
            </a:r>
            <a:b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</a:br>
            <a:r>
              <a:rPr kumimoji="0" lang="pt-BR" altLang="pt-BR" sz="15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Socios</a:t>
            </a:r>
            <a:r>
              <a:rPr kumimoji="0" lang="pt-BR" altLang="pt-BR" sz="15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: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15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Koppert</a:t>
            </a:r>
            <a:r>
              <a:rPr kumimoji="0" lang="pt-BR" altLang="pt-BR" sz="1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FAPESP.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516604" y="3631122"/>
            <a:ext cx="2362872" cy="2255688"/>
            <a:chOff x="0" y="0"/>
            <a:chExt cx="3176842" cy="30327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76778" cy="3032760"/>
            </a:xfrm>
            <a:custGeom>
              <a:avLst/>
              <a:gdLst/>
              <a:ahLst/>
              <a:cxnLst/>
              <a:rect l="l" t="t" r="r" b="b"/>
              <a:pathLst>
                <a:path w="3176778" h="3032760">
                  <a:moveTo>
                    <a:pt x="256124" y="0"/>
                  </a:moveTo>
                  <a:lnTo>
                    <a:pt x="2920654" y="0"/>
                  </a:lnTo>
                  <a:cubicBezTo>
                    <a:pt x="2988582" y="0"/>
                    <a:pt x="3053729" y="26984"/>
                    <a:pt x="3101761" y="75017"/>
                  </a:cubicBezTo>
                  <a:cubicBezTo>
                    <a:pt x="3149794" y="123050"/>
                    <a:pt x="3176778" y="188196"/>
                    <a:pt x="3176778" y="256124"/>
                  </a:cubicBezTo>
                  <a:lnTo>
                    <a:pt x="3176778" y="2776636"/>
                  </a:lnTo>
                  <a:cubicBezTo>
                    <a:pt x="3176778" y="2918089"/>
                    <a:pt x="3062107" y="3032760"/>
                    <a:pt x="2920654" y="3032760"/>
                  </a:cubicBezTo>
                  <a:lnTo>
                    <a:pt x="256124" y="3032760"/>
                  </a:lnTo>
                  <a:cubicBezTo>
                    <a:pt x="188196" y="3032760"/>
                    <a:pt x="123050" y="3005776"/>
                    <a:pt x="75017" y="2957743"/>
                  </a:cubicBezTo>
                  <a:cubicBezTo>
                    <a:pt x="26984" y="2909711"/>
                    <a:pt x="0" y="2844564"/>
                    <a:pt x="0" y="2776636"/>
                  </a:cubicBezTo>
                  <a:lnTo>
                    <a:pt x="0" y="256124"/>
                  </a:lnTo>
                  <a:cubicBezTo>
                    <a:pt x="0" y="188196"/>
                    <a:pt x="26984" y="123050"/>
                    <a:pt x="75017" y="75017"/>
                  </a:cubicBezTo>
                  <a:cubicBezTo>
                    <a:pt x="123050" y="26984"/>
                    <a:pt x="188196" y="0"/>
                    <a:pt x="256124" y="0"/>
                  </a:cubicBezTo>
                  <a:close/>
                </a:path>
              </a:pathLst>
            </a:custGeom>
            <a:blipFill>
              <a:blip r:embed="rId5"/>
              <a:stretch>
                <a:fillRect r="-1" b="-4872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6046222" y="3631122"/>
            <a:ext cx="1879335" cy="1572051"/>
            <a:chOff x="0" y="0"/>
            <a:chExt cx="3847592" cy="32184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47592" cy="3218434"/>
            </a:xfrm>
            <a:custGeom>
              <a:avLst/>
              <a:gdLst/>
              <a:ahLst/>
              <a:cxnLst/>
              <a:rect l="l" t="t" r="r" b="b"/>
              <a:pathLst>
                <a:path w="3847592" h="3218434">
                  <a:moveTo>
                    <a:pt x="0" y="0"/>
                  </a:moveTo>
                  <a:lnTo>
                    <a:pt x="3847592" y="0"/>
                  </a:lnTo>
                  <a:lnTo>
                    <a:pt x="3847592" y="3218434"/>
                  </a:lnTo>
                  <a:lnTo>
                    <a:pt x="0" y="3218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3220" t="-2240" r="-13231" b="2238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426196" y="3516220"/>
            <a:ext cx="3351358" cy="1984832"/>
            <a:chOff x="0" y="0"/>
            <a:chExt cx="5480939" cy="324606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480939" cy="3246120"/>
            </a:xfrm>
            <a:custGeom>
              <a:avLst/>
              <a:gdLst/>
              <a:ahLst/>
              <a:cxnLst/>
              <a:rect l="l" t="t" r="r" b="b"/>
              <a:pathLst>
                <a:path w="5480939" h="3246120">
                  <a:moveTo>
                    <a:pt x="0" y="0"/>
                  </a:moveTo>
                  <a:lnTo>
                    <a:pt x="5480939" y="0"/>
                  </a:lnTo>
                  <a:lnTo>
                    <a:pt x="5480939" y="3246120"/>
                  </a:lnTo>
                  <a:lnTo>
                    <a:pt x="0" y="3246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426196" y="6749616"/>
            <a:ext cx="3658374" cy="1680295"/>
            <a:chOff x="0" y="0"/>
            <a:chExt cx="6602933" cy="303273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602984" cy="3032760"/>
            </a:xfrm>
            <a:custGeom>
              <a:avLst/>
              <a:gdLst/>
              <a:ahLst/>
              <a:cxnLst/>
              <a:rect l="l" t="t" r="r" b="b"/>
              <a:pathLst>
                <a:path w="6602984" h="3032760">
                  <a:moveTo>
                    <a:pt x="0" y="0"/>
                  </a:moveTo>
                  <a:lnTo>
                    <a:pt x="6602984" y="0"/>
                  </a:lnTo>
                  <a:lnTo>
                    <a:pt x="6602984" y="3032760"/>
                  </a:lnTo>
                  <a:lnTo>
                    <a:pt x="0" y="30327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7840" r="-2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4156300" y="6882992"/>
            <a:ext cx="4148147" cy="1413542"/>
            <a:chOff x="0" y="0"/>
            <a:chExt cx="6602933" cy="22500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2984" cy="2250059"/>
            </a:xfrm>
            <a:custGeom>
              <a:avLst/>
              <a:gdLst/>
              <a:ahLst/>
              <a:cxnLst/>
              <a:rect l="l" t="t" r="r" b="b"/>
              <a:pathLst>
                <a:path w="6602984" h="2250059">
                  <a:moveTo>
                    <a:pt x="0" y="0"/>
                  </a:moveTo>
                  <a:lnTo>
                    <a:pt x="6602984" y="0"/>
                  </a:lnTo>
                  <a:lnTo>
                    <a:pt x="6602984" y="2250059"/>
                  </a:lnTo>
                  <a:lnTo>
                    <a:pt x="0" y="2250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3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7622426" y="3904511"/>
            <a:ext cx="4337147" cy="1208249"/>
            <a:chOff x="0" y="0"/>
            <a:chExt cx="6602933" cy="183945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02984" cy="1839468"/>
            </a:xfrm>
            <a:custGeom>
              <a:avLst/>
              <a:gdLst/>
              <a:ahLst/>
              <a:cxnLst/>
              <a:rect l="l" t="t" r="r" b="b"/>
              <a:pathLst>
                <a:path w="6602984" h="1839468">
                  <a:moveTo>
                    <a:pt x="0" y="0"/>
                  </a:moveTo>
                  <a:lnTo>
                    <a:pt x="6602984" y="0"/>
                  </a:lnTo>
                  <a:lnTo>
                    <a:pt x="6602984" y="1839468"/>
                  </a:lnTo>
                  <a:lnTo>
                    <a:pt x="0" y="18394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22698" y="0"/>
            <a:ext cx="18513734" cy="3111598"/>
            <a:chOff x="0" y="0"/>
            <a:chExt cx="24684979" cy="414879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684979" cy="4148836"/>
            </a:xfrm>
            <a:custGeom>
              <a:avLst/>
              <a:gdLst/>
              <a:ahLst/>
              <a:cxnLst/>
              <a:rect l="l" t="t" r="r" b="b"/>
              <a:pathLst>
                <a:path w="24684979" h="4148836">
                  <a:moveTo>
                    <a:pt x="0" y="0"/>
                  </a:moveTo>
                  <a:lnTo>
                    <a:pt x="24684979" y="0"/>
                  </a:lnTo>
                  <a:lnTo>
                    <a:pt x="24684979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280246" y="396716"/>
            <a:ext cx="7633802" cy="2315175"/>
            <a:chOff x="0" y="0"/>
            <a:chExt cx="9365602" cy="30869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365600" cy="3086900"/>
            </a:xfrm>
            <a:custGeom>
              <a:avLst/>
              <a:gdLst/>
              <a:ahLst/>
              <a:cxnLst/>
              <a:rect l="l" t="t" r="r" b="b"/>
              <a:pathLst>
                <a:path w="9365600" h="3086900">
                  <a:moveTo>
                    <a:pt x="0" y="0"/>
                  </a:moveTo>
                  <a:lnTo>
                    <a:pt x="9365600" y="0"/>
                  </a:lnTo>
                  <a:lnTo>
                    <a:pt x="9365600" y="3086900"/>
                  </a:lnTo>
                  <a:lnTo>
                    <a:pt x="0" y="3086900"/>
                  </a:lnTo>
                  <a:close/>
                </a:path>
              </a:pathLst>
            </a:custGeom>
            <a:blipFill>
              <a:blip r:embed="rId11">
                <a:alphaModFix amt="0"/>
              </a:blip>
              <a:stretch>
                <a:fillRect t="-31128" b="12893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9365602" cy="30964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80"/>
                </a:lnSpc>
              </a:pPr>
              <a:r>
                <a:rPr lang="en-US" sz="64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Centros </a:t>
              </a:r>
              <a:r>
                <a:rPr lang="en-US" sz="64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Multidisciplinarios</a:t>
              </a:r>
              <a:r>
                <a:rPr lang="en-US" sz="64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 de la USP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57200" y="-1495"/>
            <a:ext cx="318002" cy="3111598"/>
            <a:chOff x="0" y="0"/>
            <a:chExt cx="424002" cy="414879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24053" cy="4148836"/>
            </a:xfrm>
            <a:custGeom>
              <a:avLst/>
              <a:gdLst/>
              <a:ahLst/>
              <a:cxnLst/>
              <a:rect l="l" t="t" r="r" b="b"/>
              <a:pathLst>
                <a:path w="424053" h="4148836">
                  <a:moveTo>
                    <a:pt x="0" y="0"/>
                  </a:moveTo>
                  <a:lnTo>
                    <a:pt x="424053" y="0"/>
                  </a:lnTo>
                  <a:lnTo>
                    <a:pt x="424053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-76200" y="-1495"/>
            <a:ext cx="585239" cy="3111598"/>
            <a:chOff x="0" y="0"/>
            <a:chExt cx="780318" cy="414879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80248" cy="4148836"/>
            </a:xfrm>
            <a:custGeom>
              <a:avLst/>
              <a:gdLst/>
              <a:ahLst/>
              <a:cxnLst/>
              <a:rect l="l" t="t" r="r" b="b"/>
              <a:pathLst>
                <a:path w="780248" h="4148836">
                  <a:moveTo>
                    <a:pt x="0" y="0"/>
                  </a:moveTo>
                  <a:lnTo>
                    <a:pt x="780248" y="0"/>
                  </a:lnTo>
                  <a:lnTo>
                    <a:pt x="780248" y="4148836"/>
                  </a:lnTo>
                  <a:lnTo>
                    <a:pt x="0" y="4148836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24" name="TextBox 24"/>
          <p:cNvSpPr txBox="1"/>
          <p:nvPr/>
        </p:nvSpPr>
        <p:spPr>
          <a:xfrm>
            <a:off x="9373953" y="702631"/>
            <a:ext cx="7885347" cy="1657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6"/>
              </a:lnSpc>
            </a:pPr>
            <a:r>
              <a:rPr lang="es-ES" sz="3200" dirty="0">
                <a:solidFill>
                  <a:schemeClr val="bg1"/>
                </a:solidFill>
                <a:latin typeface="Raleway" pitchFamily="2" charset="0"/>
              </a:rPr>
              <a:t>Contamos con centros de innovación, cultura e investigación que trabajan en múltiples áreas del conocimiento.</a:t>
            </a:r>
            <a:endParaRPr lang="en-US" sz="3200" dirty="0">
              <a:solidFill>
                <a:schemeClr val="bg1"/>
              </a:solidFill>
              <a:latin typeface="Raleway" pitchFamily="2" charset="0"/>
              <a:ea typeface="Raleway"/>
              <a:cs typeface="Raleway"/>
              <a:sym typeface="Raleway"/>
            </a:endParaRPr>
          </a:p>
        </p:txBody>
      </p:sp>
      <p:grpSp>
        <p:nvGrpSpPr>
          <p:cNvPr id="25" name="Group 25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11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629472" y="5704352"/>
            <a:ext cx="3085601" cy="7530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16"/>
              </a:lnSpc>
            </a:pPr>
            <a:r>
              <a:rPr lang="es-ES" sz="1500" b="1" i="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CENTRO INTEGRAL DE ONCOLOGÍA DE PRECISIÓN</a:t>
            </a:r>
            <a:endParaRPr lang="en-US" sz="1500" b="1" spc="375" dirty="0">
              <a:solidFill>
                <a:srgbClr val="000000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Open Sans 1 Bold"/>
            </a:endParaRPr>
          </a:p>
          <a:p>
            <a:pPr algn="ctr">
              <a:lnSpc>
                <a:spcPts val="2016"/>
              </a:lnSpc>
            </a:pPr>
            <a:endParaRPr lang="en-US" sz="1440" b="1" spc="375" dirty="0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7326329" y="5273294"/>
            <a:ext cx="4776210" cy="5433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s-ES" sz="1500" b="1" i="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CENTRO DE ESTUDIOS DE CARBONO EN LA AGRICULTURA TROPICAL</a:t>
            </a:r>
            <a:endParaRPr lang="en-US" sz="1500" b="1" spc="417" dirty="0">
              <a:solidFill>
                <a:srgbClr val="000000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Open Sans 1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353205" y="8401336"/>
            <a:ext cx="3576540" cy="525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4"/>
              </a:lnSpc>
            </a:pPr>
            <a:r>
              <a:rPr lang="es-ES" sz="1500" b="1" i="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CENTRO DE ESTUDIOS DE LA </a:t>
            </a:r>
            <a:r>
              <a:rPr lang="es-ES" sz="1500" b="1" dirty="0">
                <a:latin typeface="Open Sans" pitchFamily="2" charset="0"/>
                <a:ea typeface="Open Sans" pitchFamily="2" charset="0"/>
                <a:cs typeface="Open Sans" pitchFamily="2" charset="0"/>
              </a:rPr>
              <a:t>AMAZONÍA SOSTENIBLE</a:t>
            </a:r>
            <a:endParaRPr lang="en-US" sz="1500" b="1" spc="384" dirty="0">
              <a:solidFill>
                <a:srgbClr val="000000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Open Sans 1 Bold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6048604" y="5290980"/>
            <a:ext cx="2047993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1500" b="1" i="0" cap="all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Observatorio USP </a:t>
            </a:r>
            <a:endParaRPr lang="es-ES" sz="1500" cap="all" dirty="0"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s-ES" sz="1500" b="1" i="0" cap="all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de Instituciones Brasileñas</a:t>
            </a:r>
            <a:endParaRPr lang="es-ES" sz="1500" cap="all" dirty="0"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33" name="Group 33"/>
          <p:cNvGrpSpPr/>
          <p:nvPr/>
        </p:nvGrpSpPr>
        <p:grpSpPr>
          <a:xfrm>
            <a:off x="9373953" y="6972711"/>
            <a:ext cx="2945311" cy="1139171"/>
            <a:chOff x="0" y="0"/>
            <a:chExt cx="6759156" cy="261427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6759194" cy="2614295"/>
            </a:xfrm>
            <a:custGeom>
              <a:avLst/>
              <a:gdLst/>
              <a:ahLst/>
              <a:cxnLst/>
              <a:rect l="l" t="t" r="r" b="b"/>
              <a:pathLst>
                <a:path w="6759194" h="2614295">
                  <a:moveTo>
                    <a:pt x="0" y="0"/>
                  </a:moveTo>
                  <a:lnTo>
                    <a:pt x="6759194" y="0"/>
                  </a:lnTo>
                  <a:lnTo>
                    <a:pt x="6759194" y="2614295"/>
                  </a:lnTo>
                  <a:lnTo>
                    <a:pt x="0" y="26142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r="-3"/>
              </a:stretch>
            </a:blipFill>
          </p:spPr>
        </p:sp>
      </p:grpSp>
      <p:sp>
        <p:nvSpPr>
          <p:cNvPr id="35" name="TextBox 35"/>
          <p:cNvSpPr txBox="1"/>
          <p:nvPr/>
        </p:nvSpPr>
        <p:spPr>
          <a:xfrm>
            <a:off x="9144000" y="8243041"/>
            <a:ext cx="3533876" cy="825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7"/>
              </a:lnSpc>
            </a:pPr>
            <a:r>
              <a:rPr lang="es-ES" sz="1500" b="1" i="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CENTRO PARA LA INTELIGENCIA ARTIFICIAL Y EL APRENDIZAJE AUTOMÁTICO</a:t>
            </a:r>
            <a:endParaRPr lang="en-US" sz="1500" b="1" spc="415" dirty="0">
              <a:solidFill>
                <a:srgbClr val="000000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Open Sans 1 Bold"/>
            </a:endParaRPr>
          </a:p>
        </p:txBody>
      </p:sp>
      <p:pic>
        <p:nvPicPr>
          <p:cNvPr id="1026" name="Picture 2" descr="Oportunidades">
            <a:extLst>
              <a:ext uri="{FF2B5EF4-FFF2-40B4-BE49-F238E27FC236}">
                <a16:creationId xmlns:a16="http://schemas.microsoft.com/office/drawing/2014/main" id="{986F07B7-61D3-45E7-8FFF-773320BDF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8402" y="6080866"/>
            <a:ext cx="3658402" cy="360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FAF57A6D-688E-4175-B99A-C5B62C765B5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259595" y="3648364"/>
            <a:ext cx="3486637" cy="2105319"/>
          </a:xfrm>
          <a:prstGeom prst="rect">
            <a:avLst/>
          </a:prstGeom>
        </p:spPr>
      </p:pic>
      <p:sp>
        <p:nvSpPr>
          <p:cNvPr id="37" name="TextBox 31">
            <a:extLst>
              <a:ext uri="{FF2B5EF4-FFF2-40B4-BE49-F238E27FC236}">
                <a16:creationId xmlns:a16="http://schemas.microsoft.com/office/drawing/2014/main" id="{1170579B-3324-4542-B47B-842723CD80F3}"/>
              </a:ext>
            </a:extLst>
          </p:cNvPr>
          <p:cNvSpPr txBox="1"/>
          <p:nvPr/>
        </p:nvSpPr>
        <p:spPr>
          <a:xfrm>
            <a:off x="4084598" y="5970448"/>
            <a:ext cx="3576540" cy="250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64"/>
              </a:lnSpc>
            </a:pPr>
            <a:r>
              <a:rPr lang="en-US" sz="1500" b="1" spc="384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Open Sans 1 Bold"/>
              </a:rPr>
              <a:t>CENTRO</a:t>
            </a:r>
            <a:r>
              <a:rPr lang="en-US" sz="1474" b="1" spc="384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USP-CHINA</a:t>
            </a:r>
          </a:p>
        </p:txBody>
      </p:sp>
      <p:sp>
        <p:nvSpPr>
          <p:cNvPr id="38" name="TextBox 32">
            <a:extLst>
              <a:ext uri="{FF2B5EF4-FFF2-40B4-BE49-F238E27FC236}">
                <a16:creationId xmlns:a16="http://schemas.microsoft.com/office/drawing/2014/main" id="{9D5E71AF-4CAD-4D5A-9463-63740E363DE4}"/>
              </a:ext>
            </a:extLst>
          </p:cNvPr>
          <p:cNvSpPr txBox="1"/>
          <p:nvPr/>
        </p:nvSpPr>
        <p:spPr>
          <a:xfrm>
            <a:off x="12978916" y="6000539"/>
            <a:ext cx="2047993" cy="521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lang="en-US" sz="1500" b="1" spc="398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Open Sans 1 Bold"/>
              </a:rPr>
              <a:t>CENTRO USPPROCLIMA</a:t>
            </a:r>
          </a:p>
        </p:txBody>
      </p:sp>
      <p:sp>
        <p:nvSpPr>
          <p:cNvPr id="40" name="TextBox 35">
            <a:extLst>
              <a:ext uri="{FF2B5EF4-FFF2-40B4-BE49-F238E27FC236}">
                <a16:creationId xmlns:a16="http://schemas.microsoft.com/office/drawing/2014/main" id="{805761F3-3A57-4F15-B659-2C95DB4AB16B}"/>
              </a:ext>
            </a:extLst>
          </p:cNvPr>
          <p:cNvSpPr txBox="1"/>
          <p:nvPr/>
        </p:nvSpPr>
        <p:spPr>
          <a:xfrm>
            <a:off x="5021318" y="8675470"/>
            <a:ext cx="3168483" cy="547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27"/>
              </a:lnSpc>
            </a:pPr>
            <a:r>
              <a:rPr lang="pt-BR" sz="1500" b="1" i="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CENTRO DE AGRICULTURA TROPICAL SOSTENIBLE</a:t>
            </a:r>
            <a:endParaRPr lang="en-US" sz="1500" b="1" spc="415" dirty="0">
              <a:solidFill>
                <a:srgbClr val="000000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Open Sans 1 Bold"/>
            </a:endParaRPr>
          </a:p>
        </p:txBody>
      </p:sp>
      <p:sp>
        <p:nvSpPr>
          <p:cNvPr id="41" name="TextBox 32">
            <a:extLst>
              <a:ext uri="{FF2B5EF4-FFF2-40B4-BE49-F238E27FC236}">
                <a16:creationId xmlns:a16="http://schemas.microsoft.com/office/drawing/2014/main" id="{812102E6-34FA-4D8C-8968-22AC825C780B}"/>
              </a:ext>
            </a:extLst>
          </p:cNvPr>
          <p:cNvSpPr txBox="1"/>
          <p:nvPr/>
        </p:nvSpPr>
        <p:spPr>
          <a:xfrm>
            <a:off x="13671952" y="8816773"/>
            <a:ext cx="3134854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s-ES" sz="1500" b="1" i="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CENTRO DE INVESTIGACIÓN PARA LA INNOVACIÓN EN GASES DE EFECTO INVERNADERO</a:t>
            </a:r>
            <a:endParaRPr lang="es-ES" sz="1500" dirty="0"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698" y="0"/>
            <a:ext cx="18765726" cy="2477357"/>
            <a:chOff x="0" y="0"/>
            <a:chExt cx="25020968" cy="33031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021032" cy="3303143"/>
            </a:xfrm>
            <a:custGeom>
              <a:avLst/>
              <a:gdLst/>
              <a:ahLst/>
              <a:cxnLst/>
              <a:rect l="l" t="t" r="r" b="b"/>
              <a:pathLst>
                <a:path w="25021032" h="3303143">
                  <a:moveTo>
                    <a:pt x="0" y="0"/>
                  </a:moveTo>
                  <a:lnTo>
                    <a:pt x="25021032" y="0"/>
                  </a:lnTo>
                  <a:lnTo>
                    <a:pt x="25021032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513904" y="634346"/>
            <a:ext cx="10366200" cy="1296000"/>
            <a:chOff x="0" y="0"/>
            <a:chExt cx="13821600" cy="1728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821538" cy="1727962"/>
            </a:xfrm>
            <a:custGeom>
              <a:avLst/>
              <a:gdLst/>
              <a:ahLst/>
              <a:cxnLst/>
              <a:rect l="l" t="t" r="r" b="b"/>
              <a:pathLst>
                <a:path w="13821538" h="1727962">
                  <a:moveTo>
                    <a:pt x="0" y="0"/>
                  </a:moveTo>
                  <a:lnTo>
                    <a:pt x="13821538" y="0"/>
                  </a:lnTo>
                  <a:lnTo>
                    <a:pt x="13821538" y="1727962"/>
                  </a:lnTo>
                  <a:lnTo>
                    <a:pt x="0" y="17279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5747" b="-10574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513904" y="62846"/>
            <a:ext cx="11028058" cy="1867500"/>
            <a:chOff x="0" y="-381000"/>
            <a:chExt cx="14704077" cy="249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821600" cy="2109000"/>
            </a:xfrm>
            <a:custGeom>
              <a:avLst/>
              <a:gdLst/>
              <a:ahLst/>
              <a:cxnLst/>
              <a:rect l="l" t="t" r="r" b="b"/>
              <a:pathLst>
                <a:path w="13821600" h="2109000">
                  <a:moveTo>
                    <a:pt x="0" y="0"/>
                  </a:moveTo>
                  <a:lnTo>
                    <a:pt x="13821600" y="0"/>
                  </a:lnTo>
                  <a:lnTo>
                    <a:pt x="13821600" y="2109000"/>
                  </a:lnTo>
                  <a:lnTo>
                    <a:pt x="0" y="2109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697" b="-7769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0"/>
              <a:ext cx="14704077" cy="2490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520"/>
                </a:lnSpc>
              </a:pPr>
              <a:r>
                <a:rPr lang="en-US" sz="64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Centros </a:t>
              </a:r>
              <a:r>
                <a:rPr lang="en-US" sz="64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Multidisciplinarios</a:t>
              </a:r>
              <a:endPara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26196" y="-1495"/>
            <a:ext cx="318040" cy="2477357"/>
            <a:chOff x="0" y="0"/>
            <a:chExt cx="424053" cy="33031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4053" cy="3303143"/>
            </a:xfrm>
            <a:custGeom>
              <a:avLst/>
              <a:gdLst/>
              <a:ahLst/>
              <a:cxnLst/>
              <a:rect l="l" t="t" r="r" b="b"/>
              <a:pathLst>
                <a:path w="424053" h="3303143">
                  <a:moveTo>
                    <a:pt x="0" y="0"/>
                  </a:moveTo>
                  <a:lnTo>
                    <a:pt x="424053" y="0"/>
                  </a:lnTo>
                  <a:lnTo>
                    <a:pt x="424053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-22698" y="-1495"/>
            <a:ext cx="448656" cy="2477357"/>
            <a:chOff x="0" y="0"/>
            <a:chExt cx="598208" cy="33031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98170" cy="3303143"/>
            </a:xfrm>
            <a:custGeom>
              <a:avLst/>
              <a:gdLst/>
              <a:ahLst/>
              <a:cxnLst/>
              <a:rect l="l" t="t" r="r" b="b"/>
              <a:pathLst>
                <a:path w="598170" h="3303143">
                  <a:moveTo>
                    <a:pt x="0" y="0"/>
                  </a:moveTo>
                  <a:lnTo>
                    <a:pt x="598170" y="0"/>
                  </a:lnTo>
                  <a:lnTo>
                    <a:pt x="598170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527553" y="7452436"/>
            <a:ext cx="4608747" cy="961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3"/>
              </a:lnSpc>
            </a:pPr>
            <a:endParaRPr lang="en-US" sz="2799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3863"/>
              </a:lnSpc>
            </a:pPr>
            <a:endParaRPr lang="en-US" sz="2799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523924" y="8841429"/>
            <a:ext cx="5543550" cy="122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2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https://c2po.usp.br/</a:t>
            </a:r>
          </a:p>
          <a:p>
            <a:pPr algn="l">
              <a:lnSpc>
                <a:spcPts val="2640"/>
              </a:lnSpc>
            </a:pPr>
            <a:r>
              <a:rPr lang="en-US" sz="22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c2po@usp.br</a:t>
            </a:r>
          </a:p>
          <a:p>
            <a:pPr algn="l">
              <a:lnSpc>
                <a:spcPts val="3359"/>
              </a:lnSpc>
            </a:pPr>
            <a:endParaRPr lang="en-US" sz="22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1626279" y="5271116"/>
            <a:ext cx="3621596" cy="2239804"/>
            <a:chOff x="0" y="0"/>
            <a:chExt cx="4828794" cy="298640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828794" cy="2986405"/>
            </a:xfrm>
            <a:custGeom>
              <a:avLst/>
              <a:gdLst/>
              <a:ahLst/>
              <a:cxnLst/>
              <a:rect l="l" t="t" r="r" b="b"/>
              <a:pathLst>
                <a:path w="4828794" h="2986405">
                  <a:moveTo>
                    <a:pt x="254000" y="0"/>
                  </a:moveTo>
                  <a:lnTo>
                    <a:pt x="4574794" y="0"/>
                  </a:lnTo>
                  <a:cubicBezTo>
                    <a:pt x="4715129" y="0"/>
                    <a:pt x="4828794" y="113665"/>
                    <a:pt x="4828794" y="254000"/>
                  </a:cubicBezTo>
                  <a:lnTo>
                    <a:pt x="4828794" y="2732405"/>
                  </a:lnTo>
                  <a:cubicBezTo>
                    <a:pt x="4828794" y="2799715"/>
                    <a:pt x="4801997" y="2864358"/>
                    <a:pt x="4754372" y="2911983"/>
                  </a:cubicBezTo>
                  <a:cubicBezTo>
                    <a:pt x="4706747" y="2959608"/>
                    <a:pt x="4642104" y="2986405"/>
                    <a:pt x="4574794" y="2986405"/>
                  </a:cubicBezTo>
                  <a:lnTo>
                    <a:pt x="254000" y="2986405"/>
                  </a:lnTo>
                  <a:cubicBezTo>
                    <a:pt x="113665" y="2986405"/>
                    <a:pt x="0" y="2872740"/>
                    <a:pt x="0" y="2732405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close/>
                </a:path>
              </a:pathLst>
            </a:custGeom>
            <a:blipFill>
              <a:blip r:embed="rId5"/>
              <a:stretch>
                <a:fillRect l="-9681" r="-9681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5410403" y="4102560"/>
            <a:ext cx="6295177" cy="477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4400" lvl="2" indent="-304800" algn="l">
              <a:lnSpc>
                <a:spcPts val="5400"/>
              </a:lnSpc>
              <a:buFont typeface="Arial"/>
              <a:buChar char="⚬"/>
            </a:pPr>
            <a:r>
              <a:rPr lang="es-ES" sz="3200" dirty="0">
                <a:latin typeface="Raleway" pitchFamily="2" charset="0"/>
              </a:rPr>
              <a:t>Programa de Investigación Básica – Cáncer</a:t>
            </a:r>
          </a:p>
          <a:p>
            <a:pPr marL="914400" lvl="2" indent="-304800" algn="l">
              <a:lnSpc>
                <a:spcPts val="5400"/>
              </a:lnSpc>
              <a:buFont typeface="Arial"/>
              <a:buChar char="⚬"/>
            </a:pPr>
            <a:r>
              <a:rPr lang="es-ES" sz="3200" dirty="0">
                <a:latin typeface="Raleway" pitchFamily="2" charset="0"/>
              </a:rPr>
              <a:t>Programa de Investigación Traslacional (nuevas terapias)</a:t>
            </a:r>
          </a:p>
          <a:p>
            <a:pPr marL="914400" lvl="2" indent="-304800" algn="l">
              <a:lnSpc>
                <a:spcPts val="5400"/>
              </a:lnSpc>
              <a:buFont typeface="Arial"/>
              <a:buChar char="⚬"/>
            </a:pPr>
            <a:r>
              <a:rPr lang="es-ES" sz="3200" dirty="0">
                <a:latin typeface="Raleway" pitchFamily="2" charset="0"/>
              </a:rPr>
              <a:t>Programa de Investigación Clínica</a:t>
            </a:r>
            <a:endParaRPr lang="en-US" sz="3000" b="1" dirty="0">
              <a:solidFill>
                <a:srgbClr val="000000"/>
              </a:solidFill>
              <a:latin typeface="Raleway" pitchFamily="2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525687" y="4102522"/>
            <a:ext cx="6095600" cy="2002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lvl="2" indent="-304800" algn="l">
              <a:lnSpc>
                <a:spcPts val="5400"/>
              </a:lnSpc>
              <a:buFont typeface="Arial"/>
              <a:buChar char="⚬"/>
            </a:pPr>
            <a:r>
              <a:rPr lang="es-ES" sz="3200" dirty="0">
                <a:latin typeface="Raleway" pitchFamily="2" charset="0"/>
              </a:rPr>
              <a:t>Programa de Evaluación de Tecnologías</a:t>
            </a:r>
          </a:p>
          <a:p>
            <a:pPr marL="914400" lvl="2" indent="-304800" algn="l">
              <a:lnSpc>
                <a:spcPts val="5400"/>
              </a:lnSpc>
              <a:buFont typeface="Arial"/>
              <a:buChar char="⚬"/>
            </a:pPr>
            <a:r>
              <a:rPr lang="es-ES" sz="3200" dirty="0">
                <a:latin typeface="Raleway" pitchFamily="2" charset="0"/>
              </a:rPr>
              <a:t>Educación y Comunicación</a:t>
            </a:r>
            <a:endParaRPr lang="en-US" sz="3000" b="1" dirty="0">
              <a:solidFill>
                <a:srgbClr val="000000"/>
              </a:solidFill>
              <a:latin typeface="Raleway" pitchFamily="2" charset="0"/>
              <a:ea typeface="Raleway Medium"/>
              <a:cs typeface="Raleway Medium"/>
              <a:sym typeface="Raleway Medium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1643434" y="3206782"/>
            <a:ext cx="3025045" cy="1791557"/>
            <a:chOff x="0" y="0"/>
            <a:chExt cx="4033393" cy="238874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033393" cy="2388743"/>
            </a:xfrm>
            <a:custGeom>
              <a:avLst/>
              <a:gdLst/>
              <a:ahLst/>
              <a:cxnLst/>
              <a:rect l="l" t="t" r="r" b="b"/>
              <a:pathLst>
                <a:path w="4033393" h="2388743">
                  <a:moveTo>
                    <a:pt x="0" y="0"/>
                  </a:moveTo>
                  <a:lnTo>
                    <a:pt x="4033393" y="0"/>
                  </a:lnTo>
                  <a:lnTo>
                    <a:pt x="4033393" y="2388743"/>
                  </a:lnTo>
                  <a:lnTo>
                    <a:pt x="0" y="2388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" b="-1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63167" cy="1049655"/>
            </a:xfrm>
            <a:custGeom>
              <a:avLst/>
              <a:gdLst/>
              <a:ahLst/>
              <a:cxnLst/>
              <a:rect l="l" t="t" r="r" b="b"/>
              <a:pathLst>
                <a:path w="1463167" h="1049655">
                  <a:moveTo>
                    <a:pt x="0" y="0"/>
                  </a:moveTo>
                  <a:lnTo>
                    <a:pt x="1463167" y="0"/>
                  </a:lnTo>
                  <a:lnTo>
                    <a:pt x="1463167" y="1049655"/>
                  </a:lnTo>
                  <a:lnTo>
                    <a:pt x="0" y="10496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2101" r="-42103" b="4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17072600" y="9492558"/>
            <a:ext cx="1097404" cy="794347"/>
            <a:chOff x="0" y="0"/>
            <a:chExt cx="1463205" cy="105912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463205" cy="1059129"/>
            </a:xfrm>
            <a:custGeom>
              <a:avLst/>
              <a:gdLst/>
              <a:ahLst/>
              <a:cxnLst/>
              <a:rect l="l" t="t" r="r" b="b"/>
              <a:pathLst>
                <a:path w="1463205" h="1059129">
                  <a:moveTo>
                    <a:pt x="0" y="0"/>
                  </a:moveTo>
                  <a:lnTo>
                    <a:pt x="1463205" y="0"/>
                  </a:lnTo>
                  <a:lnTo>
                    <a:pt x="1463205" y="1059129"/>
                  </a:lnTo>
                  <a:lnTo>
                    <a:pt x="0" y="105912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2871" r="-42871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1463205" cy="1068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26" name="TextBox 28">
            <a:extLst>
              <a:ext uri="{FF2B5EF4-FFF2-40B4-BE49-F238E27FC236}">
                <a16:creationId xmlns:a16="http://schemas.microsoft.com/office/drawing/2014/main" id="{65CAC833-2D87-4958-A5BD-DE62F6B8DAB9}"/>
              </a:ext>
            </a:extLst>
          </p:cNvPr>
          <p:cNvSpPr txBox="1"/>
          <p:nvPr/>
        </p:nvSpPr>
        <p:spPr>
          <a:xfrm>
            <a:off x="1894276" y="7783697"/>
            <a:ext cx="3085601" cy="10259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16"/>
              </a:lnSpc>
            </a:pPr>
            <a:r>
              <a:rPr lang="es-ES" sz="2000" b="1" i="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CENTRO INTEGRAL DE ONCOLOGÍA DE PRECISIÓN</a:t>
            </a:r>
            <a:endParaRPr lang="en-US" sz="2000" b="1" spc="375" dirty="0">
              <a:solidFill>
                <a:srgbClr val="000000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Open Sans 1 Bold"/>
            </a:endParaRPr>
          </a:p>
          <a:p>
            <a:pPr algn="ctr">
              <a:lnSpc>
                <a:spcPts val="2016"/>
              </a:lnSpc>
            </a:pPr>
            <a:endParaRPr lang="en-US" sz="2000" b="1" spc="375" dirty="0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698" y="0"/>
            <a:ext cx="18606487" cy="2477357"/>
            <a:chOff x="0" y="0"/>
            <a:chExt cx="24808650" cy="33031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808687" cy="3303143"/>
            </a:xfrm>
            <a:custGeom>
              <a:avLst/>
              <a:gdLst/>
              <a:ahLst/>
              <a:cxnLst/>
              <a:rect l="l" t="t" r="r" b="b"/>
              <a:pathLst>
                <a:path w="24808687" h="3303143">
                  <a:moveTo>
                    <a:pt x="0" y="0"/>
                  </a:moveTo>
                  <a:lnTo>
                    <a:pt x="24808687" y="0"/>
                  </a:lnTo>
                  <a:lnTo>
                    <a:pt x="24808687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513904" y="634346"/>
            <a:ext cx="10366200" cy="1296000"/>
            <a:chOff x="0" y="0"/>
            <a:chExt cx="13821600" cy="1728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821538" cy="1727962"/>
            </a:xfrm>
            <a:custGeom>
              <a:avLst/>
              <a:gdLst/>
              <a:ahLst/>
              <a:cxnLst/>
              <a:rect l="l" t="t" r="r" b="b"/>
              <a:pathLst>
                <a:path w="13821538" h="1727962">
                  <a:moveTo>
                    <a:pt x="0" y="0"/>
                  </a:moveTo>
                  <a:lnTo>
                    <a:pt x="13821538" y="0"/>
                  </a:lnTo>
                  <a:lnTo>
                    <a:pt x="13821538" y="1727962"/>
                  </a:lnTo>
                  <a:lnTo>
                    <a:pt x="0" y="17279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5747" b="-10574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513904" y="62846"/>
            <a:ext cx="11744896" cy="1867500"/>
            <a:chOff x="0" y="-381000"/>
            <a:chExt cx="15659861" cy="249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821600" cy="2109000"/>
            </a:xfrm>
            <a:custGeom>
              <a:avLst/>
              <a:gdLst/>
              <a:ahLst/>
              <a:cxnLst/>
              <a:rect l="l" t="t" r="r" b="b"/>
              <a:pathLst>
                <a:path w="13821600" h="2109000">
                  <a:moveTo>
                    <a:pt x="0" y="0"/>
                  </a:moveTo>
                  <a:lnTo>
                    <a:pt x="13821600" y="0"/>
                  </a:lnTo>
                  <a:lnTo>
                    <a:pt x="13821600" y="2109000"/>
                  </a:lnTo>
                  <a:lnTo>
                    <a:pt x="0" y="2109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697" b="-7769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0"/>
              <a:ext cx="15659861" cy="2490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520"/>
                </a:lnSpc>
              </a:pPr>
              <a:r>
                <a:rPr lang="en-US" sz="64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Centros </a:t>
              </a:r>
              <a:r>
                <a:rPr lang="en-US" sz="64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Multidisciplinarios</a:t>
              </a:r>
              <a:endPara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26196" y="-1495"/>
            <a:ext cx="318040" cy="2477357"/>
            <a:chOff x="0" y="0"/>
            <a:chExt cx="424053" cy="33031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4053" cy="3303143"/>
            </a:xfrm>
            <a:custGeom>
              <a:avLst/>
              <a:gdLst/>
              <a:ahLst/>
              <a:cxnLst/>
              <a:rect l="l" t="t" r="r" b="b"/>
              <a:pathLst>
                <a:path w="424053" h="3303143">
                  <a:moveTo>
                    <a:pt x="0" y="0"/>
                  </a:moveTo>
                  <a:lnTo>
                    <a:pt x="424053" y="0"/>
                  </a:lnTo>
                  <a:lnTo>
                    <a:pt x="424053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-143323" y="-1495"/>
            <a:ext cx="569262" cy="2477357"/>
            <a:chOff x="0" y="0"/>
            <a:chExt cx="759016" cy="33031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59079" cy="3303143"/>
            </a:xfrm>
            <a:custGeom>
              <a:avLst/>
              <a:gdLst/>
              <a:ahLst/>
              <a:cxnLst/>
              <a:rect l="l" t="t" r="r" b="b"/>
              <a:pathLst>
                <a:path w="759079" h="3303143">
                  <a:moveTo>
                    <a:pt x="0" y="0"/>
                  </a:moveTo>
                  <a:lnTo>
                    <a:pt x="759079" y="0"/>
                  </a:lnTo>
                  <a:lnTo>
                    <a:pt x="759079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2477891" y="7200624"/>
            <a:ext cx="3601345" cy="961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3"/>
              </a:lnSpc>
            </a:pPr>
            <a:r>
              <a:rPr lang="en-US" sz="2799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Centro USP - China</a:t>
            </a:r>
          </a:p>
          <a:p>
            <a:pPr algn="l">
              <a:lnSpc>
                <a:spcPts val="3863"/>
              </a:lnSpc>
            </a:pPr>
            <a:endParaRPr lang="en-US" sz="2799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422684" y="7884776"/>
            <a:ext cx="3711750" cy="882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https://chinacenter.usp.br/</a:t>
            </a:r>
          </a:p>
          <a:p>
            <a:pPr algn="l">
              <a:lnSpc>
                <a:spcPts val="2640"/>
              </a:lnSpc>
            </a:pPr>
            <a:r>
              <a:rPr lang="en-US" sz="2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chinacenter@usp.br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575930" y="3923186"/>
            <a:ext cx="5304174" cy="3395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4400" lvl="2" indent="-304800" algn="l">
              <a:lnSpc>
                <a:spcPts val="5400"/>
              </a:lnSpc>
              <a:buFont typeface="Arial"/>
              <a:buChar char="⚬"/>
            </a:pPr>
            <a:r>
              <a:rPr lang="es-ES" sz="3200" dirty="0">
                <a:latin typeface="Raleway" pitchFamily="2" charset="0"/>
              </a:rPr>
              <a:t>Ciencias Agrícolas</a:t>
            </a:r>
          </a:p>
          <a:p>
            <a:pPr marL="914400" lvl="2" indent="-304800" algn="l">
              <a:lnSpc>
                <a:spcPts val="5400"/>
              </a:lnSpc>
              <a:buFont typeface="Arial"/>
              <a:buChar char="⚬"/>
            </a:pPr>
            <a:r>
              <a:rPr lang="es-ES" sz="3200" dirty="0">
                <a:latin typeface="Raleway" pitchFamily="2" charset="0"/>
              </a:rPr>
              <a:t>Geociencias y Medio Ambiente</a:t>
            </a:r>
          </a:p>
          <a:p>
            <a:pPr marL="914400" lvl="2" indent="-304800" algn="l">
              <a:lnSpc>
                <a:spcPts val="5400"/>
              </a:lnSpc>
              <a:buFont typeface="Arial"/>
              <a:buChar char="⚬"/>
            </a:pPr>
            <a:r>
              <a:rPr lang="es-ES" sz="3200" dirty="0">
                <a:latin typeface="Raleway" pitchFamily="2" charset="0"/>
              </a:rPr>
              <a:t>Ciencias de la Salud</a:t>
            </a:r>
          </a:p>
          <a:p>
            <a:pPr marL="914400" lvl="2" indent="-304800" algn="l">
              <a:lnSpc>
                <a:spcPts val="5400"/>
              </a:lnSpc>
              <a:buFont typeface="Arial"/>
              <a:buChar char="⚬"/>
            </a:pPr>
            <a:r>
              <a:rPr lang="es-ES" sz="3200" dirty="0">
                <a:latin typeface="Raleway" pitchFamily="2" charset="0"/>
              </a:rPr>
              <a:t>Lenguas, Cine y Diseño</a:t>
            </a:r>
            <a:endParaRPr lang="en-US" sz="3000" b="1" dirty="0">
              <a:solidFill>
                <a:srgbClr val="000000"/>
              </a:solidFill>
              <a:latin typeface="Raleway" pitchFamily="2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1880104" y="3923186"/>
            <a:ext cx="5722096" cy="13100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14400" lvl="2" indent="-304800" algn="l">
              <a:lnSpc>
                <a:spcPts val="5400"/>
              </a:lnSpc>
              <a:buFont typeface="Arial"/>
              <a:buChar char="⚬"/>
            </a:pPr>
            <a:r>
              <a:rPr lang="pt-BR" sz="3200" dirty="0" err="1">
                <a:latin typeface="Raleway" pitchFamily="2" charset="0"/>
              </a:rPr>
              <a:t>Arquitectura</a:t>
            </a:r>
            <a:endParaRPr lang="pt-BR" sz="3200" dirty="0">
              <a:latin typeface="Raleway" pitchFamily="2" charset="0"/>
            </a:endParaRPr>
          </a:p>
          <a:p>
            <a:pPr marL="914400" lvl="2" indent="-304800" algn="l">
              <a:lnSpc>
                <a:spcPts val="5400"/>
              </a:lnSpc>
              <a:buFont typeface="Arial"/>
              <a:buChar char="⚬"/>
            </a:pPr>
            <a:r>
              <a:rPr lang="pt-BR" sz="3200" dirty="0" err="1">
                <a:latin typeface="Raleway" pitchFamily="2" charset="0"/>
              </a:rPr>
              <a:t>Ciencias</a:t>
            </a:r>
            <a:r>
              <a:rPr lang="pt-BR" sz="3200" dirty="0">
                <a:latin typeface="Raleway" pitchFamily="2" charset="0"/>
              </a:rPr>
              <a:t> </a:t>
            </a:r>
            <a:r>
              <a:rPr lang="pt-BR" sz="3200" dirty="0" err="1">
                <a:latin typeface="Raleway" pitchFamily="2" charset="0"/>
              </a:rPr>
              <a:t>aeroespaciales</a:t>
            </a:r>
            <a:endParaRPr lang="en-US" sz="3000" b="1" dirty="0">
              <a:solidFill>
                <a:srgbClr val="000000"/>
              </a:solidFill>
              <a:latin typeface="Raleway" pitchFamily="2" charset="0"/>
              <a:ea typeface="Raleway Medium"/>
              <a:cs typeface="Raleway Medium"/>
              <a:sym typeface="Raleway Medium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2637558" y="3987498"/>
            <a:ext cx="3277267" cy="3128581"/>
            <a:chOff x="0" y="0"/>
            <a:chExt cx="4369689" cy="417144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369689" cy="4171442"/>
            </a:xfrm>
            <a:custGeom>
              <a:avLst/>
              <a:gdLst/>
              <a:ahLst/>
              <a:cxnLst/>
              <a:rect l="l" t="t" r="r" b="b"/>
              <a:pathLst>
                <a:path w="4369689" h="4171442">
                  <a:moveTo>
                    <a:pt x="254000" y="0"/>
                  </a:moveTo>
                  <a:lnTo>
                    <a:pt x="4115689" y="0"/>
                  </a:lnTo>
                  <a:cubicBezTo>
                    <a:pt x="4256024" y="0"/>
                    <a:pt x="4369689" y="113665"/>
                    <a:pt x="4369689" y="254000"/>
                  </a:cubicBezTo>
                  <a:lnTo>
                    <a:pt x="4369689" y="3917442"/>
                  </a:lnTo>
                  <a:cubicBezTo>
                    <a:pt x="4369689" y="3984752"/>
                    <a:pt x="4342892" y="4049395"/>
                    <a:pt x="4295267" y="4097020"/>
                  </a:cubicBezTo>
                  <a:cubicBezTo>
                    <a:pt x="4247642" y="4144645"/>
                    <a:pt x="4182999" y="4171442"/>
                    <a:pt x="4115689" y="4171442"/>
                  </a:cubicBezTo>
                  <a:lnTo>
                    <a:pt x="254000" y="4171442"/>
                  </a:lnTo>
                  <a:cubicBezTo>
                    <a:pt x="113665" y="4171442"/>
                    <a:pt x="0" y="4057777"/>
                    <a:pt x="0" y="3917442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close/>
                </a:path>
              </a:pathLst>
            </a:custGeom>
            <a:blipFill>
              <a:blip r:embed="rId5"/>
              <a:stretch>
                <a:fillRect t="-2497" b="-2497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12924053" y="6339316"/>
            <a:ext cx="3277267" cy="1963388"/>
            <a:chOff x="0" y="0"/>
            <a:chExt cx="4369689" cy="261785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369689" cy="2617851"/>
            </a:xfrm>
            <a:custGeom>
              <a:avLst/>
              <a:gdLst/>
              <a:ahLst/>
              <a:cxnLst/>
              <a:rect l="l" t="t" r="r" b="b"/>
              <a:pathLst>
                <a:path w="4369689" h="2617851">
                  <a:moveTo>
                    <a:pt x="0" y="0"/>
                  </a:moveTo>
                  <a:lnTo>
                    <a:pt x="4369689" y="0"/>
                  </a:lnTo>
                  <a:lnTo>
                    <a:pt x="4369689" y="2617851"/>
                  </a:lnTo>
                  <a:lnTo>
                    <a:pt x="0" y="261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5" b="-75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63167" cy="1049655"/>
            </a:xfrm>
            <a:custGeom>
              <a:avLst/>
              <a:gdLst/>
              <a:ahLst/>
              <a:cxnLst/>
              <a:rect l="l" t="t" r="r" b="b"/>
              <a:pathLst>
                <a:path w="1463167" h="1049655">
                  <a:moveTo>
                    <a:pt x="0" y="0"/>
                  </a:moveTo>
                  <a:lnTo>
                    <a:pt x="1463167" y="0"/>
                  </a:lnTo>
                  <a:lnTo>
                    <a:pt x="1463167" y="1049655"/>
                  </a:lnTo>
                  <a:lnTo>
                    <a:pt x="0" y="10496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2101" r="-42103" b="4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17072600" y="9492558"/>
            <a:ext cx="1097404" cy="794347"/>
            <a:chOff x="0" y="0"/>
            <a:chExt cx="1463205" cy="105912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463205" cy="1059129"/>
            </a:xfrm>
            <a:custGeom>
              <a:avLst/>
              <a:gdLst/>
              <a:ahLst/>
              <a:cxnLst/>
              <a:rect l="l" t="t" r="r" b="b"/>
              <a:pathLst>
                <a:path w="1463205" h="1059129">
                  <a:moveTo>
                    <a:pt x="0" y="0"/>
                  </a:moveTo>
                  <a:lnTo>
                    <a:pt x="1463205" y="0"/>
                  </a:lnTo>
                  <a:lnTo>
                    <a:pt x="1463205" y="1059129"/>
                  </a:lnTo>
                  <a:lnTo>
                    <a:pt x="0" y="105912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2871" r="-42871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1463205" cy="1068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697" y="0"/>
            <a:ext cx="18386898" cy="2477357"/>
            <a:chOff x="0" y="0"/>
            <a:chExt cx="24999734" cy="33031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999696" cy="3303143"/>
            </a:xfrm>
            <a:custGeom>
              <a:avLst/>
              <a:gdLst/>
              <a:ahLst/>
              <a:cxnLst/>
              <a:rect l="l" t="t" r="r" b="b"/>
              <a:pathLst>
                <a:path w="24999696" h="3303143">
                  <a:moveTo>
                    <a:pt x="0" y="0"/>
                  </a:moveTo>
                  <a:lnTo>
                    <a:pt x="24999696" y="0"/>
                  </a:lnTo>
                  <a:lnTo>
                    <a:pt x="24999696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513904" y="634346"/>
            <a:ext cx="10366200" cy="1296000"/>
            <a:chOff x="0" y="0"/>
            <a:chExt cx="13821600" cy="1728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821538" cy="1727962"/>
            </a:xfrm>
            <a:custGeom>
              <a:avLst/>
              <a:gdLst/>
              <a:ahLst/>
              <a:cxnLst/>
              <a:rect l="l" t="t" r="r" b="b"/>
              <a:pathLst>
                <a:path w="13821538" h="1727962">
                  <a:moveTo>
                    <a:pt x="0" y="0"/>
                  </a:moveTo>
                  <a:lnTo>
                    <a:pt x="13821538" y="0"/>
                  </a:lnTo>
                  <a:lnTo>
                    <a:pt x="13821538" y="1727962"/>
                  </a:lnTo>
                  <a:lnTo>
                    <a:pt x="0" y="17279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5747" b="-10574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513904" y="62846"/>
            <a:ext cx="11423818" cy="1867500"/>
            <a:chOff x="0" y="-381000"/>
            <a:chExt cx="15231757" cy="249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821600" cy="2109000"/>
            </a:xfrm>
            <a:custGeom>
              <a:avLst/>
              <a:gdLst/>
              <a:ahLst/>
              <a:cxnLst/>
              <a:rect l="l" t="t" r="r" b="b"/>
              <a:pathLst>
                <a:path w="13821600" h="2109000">
                  <a:moveTo>
                    <a:pt x="0" y="0"/>
                  </a:moveTo>
                  <a:lnTo>
                    <a:pt x="13821600" y="0"/>
                  </a:lnTo>
                  <a:lnTo>
                    <a:pt x="13821600" y="2109000"/>
                  </a:lnTo>
                  <a:lnTo>
                    <a:pt x="0" y="2109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697" b="-7769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0"/>
              <a:ext cx="15231757" cy="2490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520"/>
                </a:lnSpc>
              </a:pPr>
              <a:r>
                <a:rPr lang="en-US" sz="64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Centros </a:t>
              </a:r>
              <a:r>
                <a:rPr lang="en-US" sz="64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Multidisciplinarios</a:t>
              </a:r>
              <a:endPara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26196" y="-1495"/>
            <a:ext cx="318040" cy="2477357"/>
            <a:chOff x="0" y="0"/>
            <a:chExt cx="424053" cy="33031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4053" cy="3303143"/>
            </a:xfrm>
            <a:custGeom>
              <a:avLst/>
              <a:gdLst/>
              <a:ahLst/>
              <a:cxnLst/>
              <a:rect l="l" t="t" r="r" b="b"/>
              <a:pathLst>
                <a:path w="424053" h="3303143">
                  <a:moveTo>
                    <a:pt x="0" y="0"/>
                  </a:moveTo>
                  <a:lnTo>
                    <a:pt x="424053" y="0"/>
                  </a:lnTo>
                  <a:lnTo>
                    <a:pt x="424053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-22697" y="-1495"/>
            <a:ext cx="448636" cy="2477357"/>
            <a:chOff x="0" y="0"/>
            <a:chExt cx="759016" cy="33031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59079" cy="3303143"/>
            </a:xfrm>
            <a:custGeom>
              <a:avLst/>
              <a:gdLst/>
              <a:ahLst/>
              <a:cxnLst/>
              <a:rect l="l" t="t" r="r" b="b"/>
              <a:pathLst>
                <a:path w="759079" h="3303143">
                  <a:moveTo>
                    <a:pt x="0" y="0"/>
                  </a:moveTo>
                  <a:lnTo>
                    <a:pt x="759079" y="0"/>
                  </a:lnTo>
                  <a:lnTo>
                    <a:pt x="759079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7386828" y="3934025"/>
            <a:ext cx="2728951" cy="193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s-ES" dirty="0">
                <a:latin typeface="Raleway" pitchFamily="2" charset="0"/>
              </a:rPr>
              <a:t>Sistemas agroalimentarios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Gestión de la cosecha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Protección vegetal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Mejoramiento vegetal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Restauración ecológica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Silvicultura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973920" y="3282725"/>
            <a:ext cx="1618955" cy="48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0"/>
              </a:lnSpc>
            </a:pPr>
            <a:r>
              <a:rPr lang="en-US" sz="30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PLANTA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19927" y="3991175"/>
            <a:ext cx="2728951" cy="19691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s-ES" dirty="0">
                <a:latin typeface="Raleway" pitchFamily="2" charset="0"/>
              </a:rPr>
              <a:t>Gestión del suelo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Fertilidad del suelo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Biodiversidad del suelo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Conservación y restauración del suelo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Salud del suelo y servicios ambientales</a:t>
            </a:r>
            <a:endParaRPr lang="en-US" sz="1800" b="1" dirty="0">
              <a:solidFill>
                <a:srgbClr val="000000"/>
              </a:solidFill>
              <a:latin typeface="Raleway" pitchFamily="2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1507029" y="3282725"/>
            <a:ext cx="1618955" cy="48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0"/>
              </a:lnSpc>
            </a:pPr>
            <a:r>
              <a:rPr lang="en-US" sz="30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SUELO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453025" y="3991175"/>
            <a:ext cx="2728951" cy="1404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s-ES" dirty="0">
                <a:latin typeface="Raleway" pitchFamily="2" charset="0"/>
              </a:rPr>
              <a:t>Gestión de pasturas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Gestión de residuos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Aditivos alimentarios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Microbiota del rumen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Rendimiento animal</a:t>
            </a:r>
            <a:endParaRPr lang="en-US" sz="1800" b="1" dirty="0">
              <a:solidFill>
                <a:srgbClr val="000000"/>
              </a:solidFill>
              <a:latin typeface="Raleway" pitchFamily="2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4933628" y="3282725"/>
            <a:ext cx="1767754" cy="762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0"/>
              </a:lnSpc>
            </a:pPr>
            <a:r>
              <a:rPr lang="en-US" sz="3000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ANIMAL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605261" y="7757027"/>
            <a:ext cx="3130953" cy="1404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s-ES" dirty="0">
                <a:latin typeface="Raleway" pitchFamily="2" charset="0"/>
              </a:rPr>
              <a:t>Emisiones de GEI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Inventarios nacionales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Zonificación agrícola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Proyecciones climáticas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Cantidad y calidad del agua</a:t>
            </a:r>
            <a:endParaRPr lang="en-US" sz="1800" b="1" dirty="0">
              <a:solidFill>
                <a:srgbClr val="000000"/>
              </a:solidFill>
              <a:latin typeface="Raleway" pitchFamily="2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7793926" y="6999027"/>
            <a:ext cx="3130953" cy="486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0"/>
              </a:lnSpc>
            </a:pPr>
            <a:r>
              <a:rPr lang="en-US" sz="30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ATMÓSFERA          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292623" y="8226379"/>
            <a:ext cx="2728951" cy="1399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s-ES" dirty="0">
                <a:latin typeface="Raleway" pitchFamily="2" charset="0"/>
              </a:rPr>
              <a:t>Agricultura de precisión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Herramientas de modelización</a:t>
            </a:r>
            <a:br>
              <a:rPr lang="es-ES" dirty="0">
                <a:latin typeface="Raleway" pitchFamily="2" charset="0"/>
              </a:rPr>
            </a:br>
            <a:r>
              <a:rPr lang="es-ES" dirty="0">
                <a:latin typeface="Raleway" pitchFamily="2" charset="0"/>
              </a:rPr>
              <a:t>Inteligencia artificial</a:t>
            </a:r>
            <a:br>
              <a:rPr lang="es-ES" dirty="0">
                <a:latin typeface="Raleway" pitchFamily="2" charset="0"/>
              </a:rPr>
            </a:br>
            <a:r>
              <a:rPr lang="es-ES" dirty="0" err="1">
                <a:latin typeface="Raleway" pitchFamily="2" charset="0"/>
              </a:rPr>
              <a:t>Geotecnologías</a:t>
            </a:r>
            <a:endParaRPr lang="en-US" sz="1800" b="1" dirty="0">
              <a:solidFill>
                <a:srgbClr val="000000"/>
              </a:solidFill>
              <a:latin typeface="Raleway" pitchFamily="2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2937722" y="6999027"/>
            <a:ext cx="3438754" cy="1012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0"/>
              </a:lnSpc>
            </a:pPr>
            <a:r>
              <a:rPr lang="en-US" sz="30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HERRAMIENTAS</a:t>
            </a:r>
          </a:p>
          <a:p>
            <a:pPr algn="ctr">
              <a:lnSpc>
                <a:spcPts val="4140"/>
              </a:lnSpc>
            </a:pPr>
            <a:r>
              <a:rPr lang="en-US" sz="30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DIGITALES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0507047" y="3434448"/>
            <a:ext cx="21622" cy="2630424"/>
            <a:chOff x="0" y="0"/>
            <a:chExt cx="28829" cy="350723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8829" cy="3507232"/>
            </a:xfrm>
            <a:custGeom>
              <a:avLst/>
              <a:gdLst/>
              <a:ahLst/>
              <a:cxnLst/>
              <a:rect l="l" t="t" r="r" b="b"/>
              <a:pathLst>
                <a:path w="28829" h="3507232">
                  <a:moveTo>
                    <a:pt x="0" y="0"/>
                  </a:moveTo>
                  <a:lnTo>
                    <a:pt x="28829" y="0"/>
                  </a:lnTo>
                  <a:lnTo>
                    <a:pt x="28829" y="3507232"/>
                  </a:lnTo>
                  <a:lnTo>
                    <a:pt x="0" y="3507232"/>
                  </a:lnTo>
                  <a:close/>
                </a:path>
              </a:pathLst>
            </a:custGeom>
            <a:solidFill>
              <a:srgbClr val="1A1A1A"/>
            </a:solidFill>
          </p:spPr>
        </p:sp>
      </p:grpSp>
      <p:grpSp>
        <p:nvGrpSpPr>
          <p:cNvPr id="33" name="Group 33"/>
          <p:cNvGrpSpPr/>
          <p:nvPr/>
        </p:nvGrpSpPr>
        <p:grpSpPr>
          <a:xfrm rot="5400000">
            <a:off x="12285802" y="1870367"/>
            <a:ext cx="21622" cy="9661779"/>
            <a:chOff x="0" y="0"/>
            <a:chExt cx="28829" cy="1288237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8829" cy="12882372"/>
            </a:xfrm>
            <a:custGeom>
              <a:avLst/>
              <a:gdLst/>
              <a:ahLst/>
              <a:cxnLst/>
              <a:rect l="l" t="t" r="r" b="b"/>
              <a:pathLst>
                <a:path w="28829" h="12882372">
                  <a:moveTo>
                    <a:pt x="28829" y="0"/>
                  </a:moveTo>
                  <a:lnTo>
                    <a:pt x="0" y="0"/>
                  </a:lnTo>
                  <a:lnTo>
                    <a:pt x="0" y="12882372"/>
                  </a:lnTo>
                  <a:lnTo>
                    <a:pt x="28829" y="12882372"/>
                  </a:lnTo>
                  <a:close/>
                </a:path>
              </a:pathLst>
            </a:custGeom>
            <a:solidFill>
              <a:srgbClr val="1A1A1A"/>
            </a:solidFill>
          </p:spPr>
        </p:sp>
      </p:grpSp>
      <p:grpSp>
        <p:nvGrpSpPr>
          <p:cNvPr id="35" name="Group 35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63167" cy="1049655"/>
            </a:xfrm>
            <a:custGeom>
              <a:avLst/>
              <a:gdLst/>
              <a:ahLst/>
              <a:cxnLst/>
              <a:rect l="l" t="t" r="r" b="b"/>
              <a:pathLst>
                <a:path w="1463167" h="1049655">
                  <a:moveTo>
                    <a:pt x="0" y="0"/>
                  </a:moveTo>
                  <a:lnTo>
                    <a:pt x="1463167" y="0"/>
                  </a:lnTo>
                  <a:lnTo>
                    <a:pt x="1463167" y="1049655"/>
                  </a:lnTo>
                  <a:lnTo>
                    <a:pt x="0" y="10496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2101" r="-42103" b="4"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17072600" y="9492558"/>
            <a:ext cx="1097404" cy="794347"/>
            <a:chOff x="0" y="0"/>
            <a:chExt cx="1463205" cy="1059129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463205" cy="1059129"/>
            </a:xfrm>
            <a:custGeom>
              <a:avLst/>
              <a:gdLst/>
              <a:ahLst/>
              <a:cxnLst/>
              <a:rect l="l" t="t" r="r" b="b"/>
              <a:pathLst>
                <a:path w="1463205" h="1059129">
                  <a:moveTo>
                    <a:pt x="0" y="0"/>
                  </a:moveTo>
                  <a:lnTo>
                    <a:pt x="1463205" y="0"/>
                  </a:lnTo>
                  <a:lnTo>
                    <a:pt x="1463205" y="1059129"/>
                  </a:lnTo>
                  <a:lnTo>
                    <a:pt x="0" y="105912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2871" r="-42871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1463205" cy="1068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grpSp>
        <p:nvGrpSpPr>
          <p:cNvPr id="44" name="Group 23">
            <a:extLst>
              <a:ext uri="{FF2B5EF4-FFF2-40B4-BE49-F238E27FC236}">
                <a16:creationId xmlns:a16="http://schemas.microsoft.com/office/drawing/2014/main" id="{D5EA9D2F-8EA3-4555-ABDE-242B370FEB2A}"/>
              </a:ext>
            </a:extLst>
          </p:cNvPr>
          <p:cNvGrpSpPr/>
          <p:nvPr/>
        </p:nvGrpSpPr>
        <p:grpSpPr>
          <a:xfrm>
            <a:off x="1513904" y="4724934"/>
            <a:ext cx="4243591" cy="1338281"/>
            <a:chOff x="0" y="0"/>
            <a:chExt cx="5892800" cy="1641602"/>
          </a:xfrm>
        </p:grpSpPr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7EF29B71-F848-41A0-85D4-48F1326B4454}"/>
                </a:ext>
              </a:extLst>
            </p:cNvPr>
            <p:cNvSpPr/>
            <p:nvPr/>
          </p:nvSpPr>
          <p:spPr>
            <a:xfrm>
              <a:off x="0" y="0"/>
              <a:ext cx="5892800" cy="1641602"/>
            </a:xfrm>
            <a:custGeom>
              <a:avLst/>
              <a:gdLst/>
              <a:ahLst/>
              <a:cxnLst/>
              <a:rect l="l" t="t" r="r" b="b"/>
              <a:pathLst>
                <a:path w="5892800" h="1641602">
                  <a:moveTo>
                    <a:pt x="0" y="0"/>
                  </a:moveTo>
                  <a:lnTo>
                    <a:pt x="5892800" y="0"/>
                  </a:lnTo>
                  <a:lnTo>
                    <a:pt x="5892800" y="1641602"/>
                  </a:lnTo>
                  <a:lnTo>
                    <a:pt x="0" y="1641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0" r="-20"/>
              </a:stretch>
            </a:blipFill>
          </p:spPr>
        </p:sp>
      </p:grpSp>
      <p:sp>
        <p:nvSpPr>
          <p:cNvPr id="49" name="TextBox 14">
            <a:extLst>
              <a:ext uri="{FF2B5EF4-FFF2-40B4-BE49-F238E27FC236}">
                <a16:creationId xmlns:a16="http://schemas.microsoft.com/office/drawing/2014/main" id="{5A7AADD9-4018-4F44-B729-F053C250130E}"/>
              </a:ext>
            </a:extLst>
          </p:cNvPr>
          <p:cNvSpPr txBox="1"/>
          <p:nvPr/>
        </p:nvSpPr>
        <p:spPr>
          <a:xfrm>
            <a:off x="1621420" y="8004294"/>
            <a:ext cx="4626979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60"/>
              </a:lnSpc>
            </a:pPr>
            <a:r>
              <a:rPr lang="en-US" sz="2000" u="sng" dirty="0">
                <a:latin typeface="Raleway"/>
                <a:ea typeface="Raleway"/>
                <a:cs typeface="Raleway"/>
                <a:sym typeface="Raleway"/>
              </a:rPr>
              <a:t>https://ccarbon.usp.br/</a:t>
            </a:r>
            <a:endParaRPr lang="en-US" sz="2000" u="sng" dirty="0">
              <a:latin typeface="Raleway"/>
              <a:ea typeface="Raleway"/>
              <a:cs typeface="Raleway"/>
              <a:sym typeface="Raleway"/>
              <a:hlinkClick r:id="rId6" tooltip="https://ccarbon.usp.br/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ts val="1760"/>
              </a:lnSpc>
            </a:pPr>
            <a:r>
              <a:rPr lang="en-US" sz="2000" u="sng" dirty="0">
                <a:latin typeface="Raleway"/>
                <a:ea typeface="Raleway"/>
                <a:cs typeface="Raleway"/>
                <a:sym typeface="Raleway"/>
              </a:rPr>
              <a:t>ccarbon@usp.br</a:t>
            </a:r>
            <a:endParaRPr lang="en-US" sz="2000" u="sng" dirty="0">
              <a:latin typeface="Raleway"/>
              <a:ea typeface="Raleway"/>
              <a:cs typeface="Raleway"/>
              <a:sym typeface="Raleway"/>
              <a:hlinkClick r:id="rId7" tooltip="mailto:ccarbon@usp.br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42" name="TextBox 29">
            <a:extLst>
              <a:ext uri="{FF2B5EF4-FFF2-40B4-BE49-F238E27FC236}">
                <a16:creationId xmlns:a16="http://schemas.microsoft.com/office/drawing/2014/main" id="{BE7730FC-C4DF-43D2-8884-FBD86CD92AA3}"/>
              </a:ext>
            </a:extLst>
          </p:cNvPr>
          <p:cNvSpPr txBox="1"/>
          <p:nvPr/>
        </p:nvSpPr>
        <p:spPr>
          <a:xfrm>
            <a:off x="1320475" y="6999027"/>
            <a:ext cx="4776210" cy="5533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s-ES" b="1" i="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CENTRO DE ESTUDIOS DE CARBONO EN LA AGRICULTURA TROPICAL</a:t>
            </a:r>
            <a:endParaRPr lang="en-US" b="1" spc="417" dirty="0">
              <a:solidFill>
                <a:srgbClr val="000000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Open Sans 1 Bold"/>
            </a:endParaRPr>
          </a:p>
        </p:txBody>
      </p:sp>
      <p:grpSp>
        <p:nvGrpSpPr>
          <p:cNvPr id="43" name="Group 27">
            <a:extLst>
              <a:ext uri="{FF2B5EF4-FFF2-40B4-BE49-F238E27FC236}">
                <a16:creationId xmlns:a16="http://schemas.microsoft.com/office/drawing/2014/main" id="{E71952F5-7179-413C-8BA6-339E26AA9429}"/>
              </a:ext>
            </a:extLst>
          </p:cNvPr>
          <p:cNvGrpSpPr/>
          <p:nvPr/>
        </p:nvGrpSpPr>
        <p:grpSpPr>
          <a:xfrm>
            <a:off x="14148464" y="3378384"/>
            <a:ext cx="21622" cy="2630424"/>
            <a:chOff x="0" y="0"/>
            <a:chExt cx="28829" cy="3507232"/>
          </a:xfrm>
        </p:grpSpPr>
        <p:sp>
          <p:nvSpPr>
            <p:cNvPr id="50" name="Freeform 28">
              <a:extLst>
                <a:ext uri="{FF2B5EF4-FFF2-40B4-BE49-F238E27FC236}">
                  <a16:creationId xmlns:a16="http://schemas.microsoft.com/office/drawing/2014/main" id="{166CDBA8-8230-4FA1-AFB4-1F909F935439}"/>
                </a:ext>
              </a:extLst>
            </p:cNvPr>
            <p:cNvSpPr/>
            <p:nvPr/>
          </p:nvSpPr>
          <p:spPr>
            <a:xfrm>
              <a:off x="0" y="0"/>
              <a:ext cx="28829" cy="3507232"/>
            </a:xfrm>
            <a:custGeom>
              <a:avLst/>
              <a:gdLst/>
              <a:ahLst/>
              <a:cxnLst/>
              <a:rect l="l" t="t" r="r" b="b"/>
              <a:pathLst>
                <a:path w="28829" h="3507232">
                  <a:moveTo>
                    <a:pt x="0" y="0"/>
                  </a:moveTo>
                  <a:lnTo>
                    <a:pt x="28829" y="0"/>
                  </a:lnTo>
                  <a:lnTo>
                    <a:pt x="28829" y="3507232"/>
                  </a:lnTo>
                  <a:lnTo>
                    <a:pt x="0" y="3507232"/>
                  </a:lnTo>
                  <a:close/>
                </a:path>
              </a:pathLst>
            </a:custGeom>
            <a:solidFill>
              <a:srgbClr val="1A1A1A"/>
            </a:solidFill>
          </p:spPr>
        </p:sp>
      </p:grpSp>
      <p:grpSp>
        <p:nvGrpSpPr>
          <p:cNvPr id="51" name="Group 27">
            <a:extLst>
              <a:ext uri="{FF2B5EF4-FFF2-40B4-BE49-F238E27FC236}">
                <a16:creationId xmlns:a16="http://schemas.microsoft.com/office/drawing/2014/main" id="{3C08AC37-8235-4D0D-83B4-19DD93EB38CB}"/>
              </a:ext>
            </a:extLst>
          </p:cNvPr>
          <p:cNvGrpSpPr/>
          <p:nvPr/>
        </p:nvGrpSpPr>
        <p:grpSpPr>
          <a:xfrm>
            <a:off x="11804535" y="7037139"/>
            <a:ext cx="21622" cy="2630424"/>
            <a:chOff x="0" y="0"/>
            <a:chExt cx="28829" cy="3507232"/>
          </a:xfrm>
        </p:grpSpPr>
        <p:sp>
          <p:nvSpPr>
            <p:cNvPr id="52" name="Freeform 28">
              <a:extLst>
                <a:ext uri="{FF2B5EF4-FFF2-40B4-BE49-F238E27FC236}">
                  <a16:creationId xmlns:a16="http://schemas.microsoft.com/office/drawing/2014/main" id="{0F7FF1C9-8CC0-4089-BF7B-861189E602D1}"/>
                </a:ext>
              </a:extLst>
            </p:cNvPr>
            <p:cNvSpPr/>
            <p:nvPr/>
          </p:nvSpPr>
          <p:spPr>
            <a:xfrm>
              <a:off x="0" y="0"/>
              <a:ext cx="28829" cy="3507232"/>
            </a:xfrm>
            <a:custGeom>
              <a:avLst/>
              <a:gdLst/>
              <a:ahLst/>
              <a:cxnLst/>
              <a:rect l="l" t="t" r="r" b="b"/>
              <a:pathLst>
                <a:path w="28829" h="3507232">
                  <a:moveTo>
                    <a:pt x="0" y="0"/>
                  </a:moveTo>
                  <a:lnTo>
                    <a:pt x="28829" y="0"/>
                  </a:lnTo>
                  <a:lnTo>
                    <a:pt x="28829" y="3507232"/>
                  </a:lnTo>
                  <a:lnTo>
                    <a:pt x="0" y="3507232"/>
                  </a:lnTo>
                  <a:close/>
                </a:path>
              </a:pathLst>
            </a:custGeom>
            <a:solidFill>
              <a:srgbClr val="1A1A1A"/>
            </a:solidFill>
          </p:spPr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9513" y="11581"/>
            <a:ext cx="18510942" cy="2477357"/>
            <a:chOff x="0" y="0"/>
            <a:chExt cx="24681256" cy="33031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681307" cy="3303143"/>
            </a:xfrm>
            <a:custGeom>
              <a:avLst/>
              <a:gdLst/>
              <a:ahLst/>
              <a:cxnLst/>
              <a:rect l="l" t="t" r="r" b="b"/>
              <a:pathLst>
                <a:path w="24681307" h="3303143">
                  <a:moveTo>
                    <a:pt x="0" y="0"/>
                  </a:moveTo>
                  <a:lnTo>
                    <a:pt x="24681307" y="0"/>
                  </a:lnTo>
                  <a:lnTo>
                    <a:pt x="24681307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513904" y="634346"/>
            <a:ext cx="10366200" cy="1296000"/>
            <a:chOff x="0" y="0"/>
            <a:chExt cx="13821600" cy="1728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821538" cy="1727962"/>
            </a:xfrm>
            <a:custGeom>
              <a:avLst/>
              <a:gdLst/>
              <a:ahLst/>
              <a:cxnLst/>
              <a:rect l="l" t="t" r="r" b="b"/>
              <a:pathLst>
                <a:path w="13821538" h="1727962">
                  <a:moveTo>
                    <a:pt x="0" y="0"/>
                  </a:moveTo>
                  <a:lnTo>
                    <a:pt x="13821538" y="0"/>
                  </a:lnTo>
                  <a:lnTo>
                    <a:pt x="13821538" y="1727962"/>
                  </a:lnTo>
                  <a:lnTo>
                    <a:pt x="0" y="17279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5747" b="-10574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513904" y="62846"/>
            <a:ext cx="11287696" cy="1867500"/>
            <a:chOff x="0" y="-381000"/>
            <a:chExt cx="15050261" cy="249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821600" cy="2109000"/>
            </a:xfrm>
            <a:custGeom>
              <a:avLst/>
              <a:gdLst/>
              <a:ahLst/>
              <a:cxnLst/>
              <a:rect l="l" t="t" r="r" b="b"/>
              <a:pathLst>
                <a:path w="13821600" h="2109000">
                  <a:moveTo>
                    <a:pt x="0" y="0"/>
                  </a:moveTo>
                  <a:lnTo>
                    <a:pt x="13821600" y="0"/>
                  </a:lnTo>
                  <a:lnTo>
                    <a:pt x="13821600" y="2109000"/>
                  </a:lnTo>
                  <a:lnTo>
                    <a:pt x="0" y="2109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697" b="-7769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0"/>
              <a:ext cx="15050261" cy="2490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520"/>
                </a:lnSpc>
              </a:pPr>
              <a:r>
                <a:rPr lang="en-US" sz="64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Centros </a:t>
              </a:r>
              <a:r>
                <a:rPr lang="en-US" sz="64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Multidisciplinarios</a:t>
              </a:r>
              <a:endPara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26196" y="-1495"/>
            <a:ext cx="318040" cy="2477357"/>
            <a:chOff x="0" y="0"/>
            <a:chExt cx="424053" cy="33031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4053" cy="3303143"/>
            </a:xfrm>
            <a:custGeom>
              <a:avLst/>
              <a:gdLst/>
              <a:ahLst/>
              <a:cxnLst/>
              <a:rect l="l" t="t" r="r" b="b"/>
              <a:pathLst>
                <a:path w="424053" h="3303143">
                  <a:moveTo>
                    <a:pt x="0" y="0"/>
                  </a:moveTo>
                  <a:lnTo>
                    <a:pt x="424053" y="0"/>
                  </a:lnTo>
                  <a:lnTo>
                    <a:pt x="424053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-175165" y="-1495"/>
            <a:ext cx="601113" cy="2477357"/>
            <a:chOff x="0" y="0"/>
            <a:chExt cx="801484" cy="33031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01497" cy="3303143"/>
            </a:xfrm>
            <a:custGeom>
              <a:avLst/>
              <a:gdLst/>
              <a:ahLst/>
              <a:cxnLst/>
              <a:rect l="l" t="t" r="r" b="b"/>
              <a:pathLst>
                <a:path w="801497" h="3303143">
                  <a:moveTo>
                    <a:pt x="0" y="0"/>
                  </a:moveTo>
                  <a:lnTo>
                    <a:pt x="801497" y="0"/>
                  </a:lnTo>
                  <a:lnTo>
                    <a:pt x="801497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600200" y="6563307"/>
            <a:ext cx="4421553" cy="1461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3"/>
              </a:lnSpc>
            </a:pPr>
            <a:r>
              <a:rPr lang="en-US" sz="2799" b="1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  <a:sym typeface="Raleway Bold"/>
              </a:rPr>
              <a:t>Centro USPproClima</a:t>
            </a:r>
          </a:p>
          <a:p>
            <a:pPr algn="l">
              <a:lnSpc>
                <a:spcPts val="3863"/>
              </a:lnSpc>
            </a:pPr>
            <a:endParaRPr lang="en-US" sz="2799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3863"/>
              </a:lnSpc>
            </a:pPr>
            <a:endParaRPr lang="en-US" sz="2799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697004" y="3564698"/>
            <a:ext cx="10404748" cy="2260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s-ES" sz="2400" b="1" dirty="0">
                <a:latin typeface="Raleway" pitchFamily="2" charset="0"/>
              </a:rPr>
              <a:t>El Centro de Investigación e Innovación en Clima y Sostenibilidad de la USP (USPproClima)</a:t>
            </a:r>
            <a:r>
              <a:rPr lang="es-ES" sz="2400" dirty="0">
                <a:latin typeface="Raleway" pitchFamily="2" charset="0"/>
              </a:rPr>
              <a:t> es una iniciativa de la Universidad de São Paulo dedicada a la generación de conocimiento y al desarrollo de soluciones innovadoras para enfrentar los desafíos del cambio climático y las emergencias ambientales.</a:t>
            </a:r>
            <a:endParaRPr lang="en-US" sz="2400" b="1" dirty="0">
              <a:solidFill>
                <a:srgbClr val="000000"/>
              </a:solidFill>
              <a:latin typeface="Raleway" pitchFamily="2" charset="0"/>
              <a:ea typeface="Raleway Medium"/>
              <a:cs typeface="Raleway Medium"/>
              <a:sym typeface="Raleway Medium"/>
            </a:endParaRPr>
          </a:p>
          <a:p>
            <a:pPr algn="l">
              <a:lnSpc>
                <a:spcPts val="3358"/>
              </a:lnSpc>
            </a:pPr>
            <a:endParaRPr lang="en-US" sz="2400" b="1" dirty="0">
              <a:solidFill>
                <a:srgbClr val="00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1227477" y="4157253"/>
            <a:ext cx="4452747" cy="2336768"/>
            <a:chOff x="0" y="0"/>
            <a:chExt cx="5936996" cy="311569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936996" cy="3115691"/>
            </a:xfrm>
            <a:custGeom>
              <a:avLst/>
              <a:gdLst/>
              <a:ahLst/>
              <a:cxnLst/>
              <a:rect l="l" t="t" r="r" b="b"/>
              <a:pathLst>
                <a:path w="5936996" h="3115691">
                  <a:moveTo>
                    <a:pt x="0" y="0"/>
                  </a:moveTo>
                  <a:lnTo>
                    <a:pt x="5936996" y="0"/>
                  </a:lnTo>
                  <a:lnTo>
                    <a:pt x="5936996" y="3115691"/>
                  </a:lnTo>
                  <a:lnTo>
                    <a:pt x="0" y="3115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13" b="-113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463167" cy="1049655"/>
            </a:xfrm>
            <a:custGeom>
              <a:avLst/>
              <a:gdLst/>
              <a:ahLst/>
              <a:cxnLst/>
              <a:rect l="l" t="t" r="r" b="b"/>
              <a:pathLst>
                <a:path w="1463167" h="1049655">
                  <a:moveTo>
                    <a:pt x="0" y="0"/>
                  </a:moveTo>
                  <a:lnTo>
                    <a:pt x="1463167" y="0"/>
                  </a:lnTo>
                  <a:lnTo>
                    <a:pt x="1463167" y="1049655"/>
                  </a:lnTo>
                  <a:lnTo>
                    <a:pt x="0" y="10496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2101" r="-42103" b="4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17072600" y="9492558"/>
            <a:ext cx="1097404" cy="794347"/>
            <a:chOff x="0" y="0"/>
            <a:chExt cx="1463205" cy="105912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63205" cy="1059129"/>
            </a:xfrm>
            <a:custGeom>
              <a:avLst/>
              <a:gdLst/>
              <a:ahLst/>
              <a:cxnLst/>
              <a:rect l="l" t="t" r="r" b="b"/>
              <a:pathLst>
                <a:path w="1463205" h="1059129">
                  <a:moveTo>
                    <a:pt x="0" y="0"/>
                  </a:moveTo>
                  <a:lnTo>
                    <a:pt x="1463205" y="0"/>
                  </a:lnTo>
                  <a:lnTo>
                    <a:pt x="1463205" y="1059129"/>
                  </a:lnTo>
                  <a:lnTo>
                    <a:pt x="0" y="105912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2871" r="-4287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1463205" cy="1068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24" name="Rectangle 1">
            <a:extLst>
              <a:ext uri="{FF2B5EF4-FFF2-40B4-BE49-F238E27FC236}">
                <a16:creationId xmlns:a16="http://schemas.microsoft.com/office/drawing/2014/main" id="{842631E9-BBF3-43C1-A820-54E3821CC91A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571425" y="5716217"/>
            <a:ext cx="56388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Gestión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del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carbono y soluciones </a:t>
            </a:r>
            <a:r>
              <a:rPr kumimoji="0" lang="pt-BR" altLang="pt-B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basadas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 la </a:t>
            </a:r>
            <a:r>
              <a:rPr kumimoji="0" lang="pt-BR" altLang="pt-B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naturaleza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Prevención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desastres </a:t>
            </a:r>
            <a:r>
              <a:rPr kumimoji="0" lang="pt-BR" altLang="pt-B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ambientales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ESG (</a:t>
            </a:r>
            <a:r>
              <a:rPr kumimoji="0" lang="pt-BR" altLang="pt-B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criterios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ambientales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, </a:t>
            </a:r>
            <a:r>
              <a:rPr kumimoji="0" lang="pt-BR" altLang="pt-B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sociales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de </a:t>
            </a:r>
            <a:r>
              <a:rPr kumimoji="0" lang="pt-BR" altLang="pt-B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gobernanza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). </a:t>
            </a:r>
          </a:p>
        </p:txBody>
      </p:sp>
      <p:sp>
        <p:nvSpPr>
          <p:cNvPr id="26" name="Rectangle 3">
            <a:extLst>
              <a:ext uri="{FF2B5EF4-FFF2-40B4-BE49-F238E27FC236}">
                <a16:creationId xmlns:a16="http://schemas.microsoft.com/office/drawing/2014/main" id="{3F3E0B0A-C9D9-44D3-9700-6CD47681A32B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2210225" y="5717773"/>
            <a:ext cx="563880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Economía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circular.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Gestión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</a:t>
            </a:r>
            <a:r>
              <a:rPr kumimoji="0" lang="pt-BR" altLang="pt-B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residuos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sólidos y </a:t>
            </a:r>
            <a:r>
              <a:rPr kumimoji="0" lang="pt-BR" altLang="pt-B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generación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</a:t>
            </a:r>
            <a:r>
              <a:rPr kumimoji="0" lang="pt-BR" altLang="pt-B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energías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renovables</a:t>
            </a:r>
            <a:r>
              <a:rPr kumimoji="0" lang="pt-BR" altLang="pt-B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.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857"/>
            <a:ext cx="18542784" cy="2477357"/>
            <a:chOff x="0" y="0"/>
            <a:chExt cx="24723712" cy="33031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723725" cy="3303143"/>
            </a:xfrm>
            <a:custGeom>
              <a:avLst/>
              <a:gdLst/>
              <a:ahLst/>
              <a:cxnLst/>
              <a:rect l="l" t="t" r="r" b="b"/>
              <a:pathLst>
                <a:path w="24723725" h="3303143">
                  <a:moveTo>
                    <a:pt x="0" y="0"/>
                  </a:moveTo>
                  <a:lnTo>
                    <a:pt x="24723725" y="0"/>
                  </a:lnTo>
                  <a:lnTo>
                    <a:pt x="24723725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513904" y="634346"/>
            <a:ext cx="10366200" cy="1296000"/>
            <a:chOff x="0" y="0"/>
            <a:chExt cx="13821600" cy="1728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821538" cy="1727962"/>
            </a:xfrm>
            <a:custGeom>
              <a:avLst/>
              <a:gdLst/>
              <a:ahLst/>
              <a:cxnLst/>
              <a:rect l="l" t="t" r="r" b="b"/>
              <a:pathLst>
                <a:path w="13821538" h="1727962">
                  <a:moveTo>
                    <a:pt x="0" y="0"/>
                  </a:moveTo>
                  <a:lnTo>
                    <a:pt x="13821538" y="0"/>
                  </a:lnTo>
                  <a:lnTo>
                    <a:pt x="13821538" y="1727962"/>
                  </a:lnTo>
                  <a:lnTo>
                    <a:pt x="0" y="17279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5747" b="-10574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513904" y="62846"/>
            <a:ext cx="11135822" cy="1867500"/>
            <a:chOff x="0" y="-381000"/>
            <a:chExt cx="14847763" cy="249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821600" cy="2109000"/>
            </a:xfrm>
            <a:custGeom>
              <a:avLst/>
              <a:gdLst/>
              <a:ahLst/>
              <a:cxnLst/>
              <a:rect l="l" t="t" r="r" b="b"/>
              <a:pathLst>
                <a:path w="13821600" h="2109000">
                  <a:moveTo>
                    <a:pt x="0" y="0"/>
                  </a:moveTo>
                  <a:lnTo>
                    <a:pt x="13821600" y="0"/>
                  </a:lnTo>
                  <a:lnTo>
                    <a:pt x="13821600" y="2109000"/>
                  </a:lnTo>
                  <a:lnTo>
                    <a:pt x="0" y="2109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697" b="-7769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0"/>
              <a:ext cx="14847763" cy="2490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520"/>
                </a:lnSpc>
              </a:pPr>
              <a:r>
                <a:rPr lang="en-US" sz="64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Centros </a:t>
              </a:r>
              <a:r>
                <a:rPr lang="en-US" sz="64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Multidisciplinarios</a:t>
              </a:r>
              <a:endPara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26196" y="-1495"/>
            <a:ext cx="318040" cy="2477357"/>
            <a:chOff x="0" y="0"/>
            <a:chExt cx="424053" cy="33031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4053" cy="3303143"/>
            </a:xfrm>
            <a:custGeom>
              <a:avLst/>
              <a:gdLst/>
              <a:ahLst/>
              <a:cxnLst/>
              <a:rect l="l" t="t" r="r" b="b"/>
              <a:pathLst>
                <a:path w="424053" h="3303143">
                  <a:moveTo>
                    <a:pt x="0" y="0"/>
                  </a:moveTo>
                  <a:lnTo>
                    <a:pt x="424053" y="0"/>
                  </a:lnTo>
                  <a:lnTo>
                    <a:pt x="424053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-207016" y="-1495"/>
            <a:ext cx="632955" cy="2477357"/>
            <a:chOff x="0" y="0"/>
            <a:chExt cx="843940" cy="33031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43915" cy="3303143"/>
            </a:xfrm>
            <a:custGeom>
              <a:avLst/>
              <a:gdLst/>
              <a:ahLst/>
              <a:cxnLst/>
              <a:rect l="l" t="t" r="r" b="b"/>
              <a:pathLst>
                <a:path w="843915" h="3303143">
                  <a:moveTo>
                    <a:pt x="0" y="0"/>
                  </a:moveTo>
                  <a:lnTo>
                    <a:pt x="843915" y="0"/>
                  </a:lnTo>
                  <a:lnTo>
                    <a:pt x="843915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2212067" y="7259450"/>
            <a:ext cx="4608747" cy="96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3"/>
              </a:lnSpc>
            </a:pPr>
            <a:r>
              <a:rPr lang="es-ES" sz="2800" dirty="0">
                <a:latin typeface="Open Sans" pitchFamily="2" charset="0"/>
                <a:ea typeface="Open Sans" pitchFamily="2" charset="0"/>
                <a:cs typeface="Open Sans" pitchFamily="2" charset="0"/>
              </a:rPr>
              <a:t>Observatorio USP de Instituciones Brasileñas</a:t>
            </a:r>
            <a:endParaRPr lang="en-US" sz="2799" b="1" dirty="0">
              <a:solidFill>
                <a:srgbClr val="000000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Raleway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212067" y="8712860"/>
            <a:ext cx="8464953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2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https://coi.usp.br/</a:t>
            </a:r>
          </a:p>
          <a:p>
            <a:pPr algn="l">
              <a:lnSpc>
                <a:spcPts val="2640"/>
              </a:lnSpc>
            </a:pPr>
            <a:r>
              <a:rPr lang="en-US" sz="22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https://sites.usp.br/gvr/centro-observatorio-das-instituicoes/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296192" y="5595976"/>
            <a:ext cx="3894772" cy="1534287"/>
            <a:chOff x="0" y="0"/>
            <a:chExt cx="5193030" cy="204571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193030" cy="2045716"/>
            </a:xfrm>
            <a:custGeom>
              <a:avLst/>
              <a:gdLst/>
              <a:ahLst/>
              <a:cxnLst/>
              <a:rect l="l" t="t" r="r" b="b"/>
              <a:pathLst>
                <a:path w="5193030" h="2045716">
                  <a:moveTo>
                    <a:pt x="0" y="0"/>
                  </a:moveTo>
                  <a:lnTo>
                    <a:pt x="5193030" y="0"/>
                  </a:lnTo>
                  <a:lnTo>
                    <a:pt x="5193030" y="2045716"/>
                  </a:lnTo>
                  <a:lnTo>
                    <a:pt x="0" y="2045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42" b="-143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2296192" y="3804428"/>
            <a:ext cx="1834229" cy="1534287"/>
            <a:chOff x="0" y="0"/>
            <a:chExt cx="2445639" cy="204571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445639" cy="2045716"/>
            </a:xfrm>
            <a:custGeom>
              <a:avLst/>
              <a:gdLst/>
              <a:ahLst/>
              <a:cxnLst/>
              <a:rect l="l" t="t" r="r" b="b"/>
              <a:pathLst>
                <a:path w="2445639" h="2045716">
                  <a:moveTo>
                    <a:pt x="0" y="0"/>
                  </a:moveTo>
                  <a:lnTo>
                    <a:pt x="2445639" y="0"/>
                  </a:lnTo>
                  <a:lnTo>
                    <a:pt x="2445639" y="2045716"/>
                  </a:lnTo>
                  <a:lnTo>
                    <a:pt x="0" y="20457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3200" r="-13200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8379943" y="4308719"/>
            <a:ext cx="5817146" cy="566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38"/>
              </a:lnSpc>
            </a:pPr>
            <a:r>
              <a:rPr lang="en-US" sz="2799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  </a:t>
            </a:r>
            <a:r>
              <a:rPr lang="en-US" sz="2799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Comités</a:t>
            </a:r>
            <a:r>
              <a:rPr lang="en-US" sz="2799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799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Temáticos</a:t>
            </a:r>
            <a:endParaRPr lang="en-US" sz="2799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63167" cy="1049655"/>
            </a:xfrm>
            <a:custGeom>
              <a:avLst/>
              <a:gdLst/>
              <a:ahLst/>
              <a:cxnLst/>
              <a:rect l="l" t="t" r="r" b="b"/>
              <a:pathLst>
                <a:path w="1463167" h="1049655">
                  <a:moveTo>
                    <a:pt x="0" y="0"/>
                  </a:moveTo>
                  <a:lnTo>
                    <a:pt x="1463167" y="0"/>
                  </a:lnTo>
                  <a:lnTo>
                    <a:pt x="1463167" y="1049655"/>
                  </a:lnTo>
                  <a:lnTo>
                    <a:pt x="0" y="10496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2101" r="-42103" b="4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17072600" y="9492558"/>
            <a:ext cx="1097404" cy="794347"/>
            <a:chOff x="0" y="0"/>
            <a:chExt cx="1463205" cy="105912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463205" cy="1059129"/>
            </a:xfrm>
            <a:custGeom>
              <a:avLst/>
              <a:gdLst/>
              <a:ahLst/>
              <a:cxnLst/>
              <a:rect l="l" t="t" r="r" b="b"/>
              <a:pathLst>
                <a:path w="1463205" h="1059129">
                  <a:moveTo>
                    <a:pt x="0" y="0"/>
                  </a:moveTo>
                  <a:lnTo>
                    <a:pt x="1463205" y="0"/>
                  </a:lnTo>
                  <a:lnTo>
                    <a:pt x="1463205" y="1059129"/>
                  </a:lnTo>
                  <a:lnTo>
                    <a:pt x="0" y="105912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2871" r="-42871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1463205" cy="1068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27" name="Rectangle 1">
            <a:extLst>
              <a:ext uri="{FF2B5EF4-FFF2-40B4-BE49-F238E27FC236}">
                <a16:creationId xmlns:a16="http://schemas.microsoft.com/office/drawing/2014/main" id="{5B4D41C0-3C80-44F4-81B2-CFF303F08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38449" y="4728637"/>
            <a:ext cx="417397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Género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Democracia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Sostenibilidad</a:t>
            </a:r>
            <a:endParaRPr lang="pt-BR" altLang="pt-BR" sz="2800" dirty="0"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Cultura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pt-BR" altLang="pt-BR" sz="2800" dirty="0" err="1">
                <a:latin typeface="Raleway" pitchFamily="2" charset="0"/>
              </a:rPr>
              <a:t>Salud</a:t>
            </a: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698" y="0"/>
            <a:ext cx="18526868" cy="2477357"/>
            <a:chOff x="0" y="0"/>
            <a:chExt cx="24702491" cy="33031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702515" cy="3303143"/>
            </a:xfrm>
            <a:custGeom>
              <a:avLst/>
              <a:gdLst/>
              <a:ahLst/>
              <a:cxnLst/>
              <a:rect l="l" t="t" r="r" b="b"/>
              <a:pathLst>
                <a:path w="24702515" h="3303143">
                  <a:moveTo>
                    <a:pt x="0" y="0"/>
                  </a:moveTo>
                  <a:lnTo>
                    <a:pt x="24702515" y="0"/>
                  </a:lnTo>
                  <a:lnTo>
                    <a:pt x="24702515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513904" y="634346"/>
            <a:ext cx="10366200" cy="1296000"/>
            <a:chOff x="0" y="0"/>
            <a:chExt cx="13821600" cy="1728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821538" cy="1727962"/>
            </a:xfrm>
            <a:custGeom>
              <a:avLst/>
              <a:gdLst/>
              <a:ahLst/>
              <a:cxnLst/>
              <a:rect l="l" t="t" r="r" b="b"/>
              <a:pathLst>
                <a:path w="13821538" h="1727962">
                  <a:moveTo>
                    <a:pt x="0" y="0"/>
                  </a:moveTo>
                  <a:lnTo>
                    <a:pt x="13821538" y="0"/>
                  </a:lnTo>
                  <a:lnTo>
                    <a:pt x="13821538" y="1727962"/>
                  </a:lnTo>
                  <a:lnTo>
                    <a:pt x="0" y="17279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5747" b="-10574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513904" y="62846"/>
            <a:ext cx="10906696" cy="1867500"/>
            <a:chOff x="0" y="-381000"/>
            <a:chExt cx="14542261" cy="249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821600" cy="2109000"/>
            </a:xfrm>
            <a:custGeom>
              <a:avLst/>
              <a:gdLst/>
              <a:ahLst/>
              <a:cxnLst/>
              <a:rect l="l" t="t" r="r" b="b"/>
              <a:pathLst>
                <a:path w="13821600" h="2109000">
                  <a:moveTo>
                    <a:pt x="0" y="0"/>
                  </a:moveTo>
                  <a:lnTo>
                    <a:pt x="13821600" y="0"/>
                  </a:lnTo>
                  <a:lnTo>
                    <a:pt x="13821600" y="2109000"/>
                  </a:lnTo>
                  <a:lnTo>
                    <a:pt x="0" y="2109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697" b="-7769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0"/>
              <a:ext cx="14542261" cy="2490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520"/>
                </a:lnSpc>
              </a:pPr>
              <a:r>
                <a:rPr lang="en-US" sz="64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Centros </a:t>
              </a:r>
              <a:r>
                <a:rPr lang="en-US" sz="64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Multidisciplinarios</a:t>
              </a:r>
              <a:endPara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26196" y="-1495"/>
            <a:ext cx="318040" cy="2477357"/>
            <a:chOff x="0" y="0"/>
            <a:chExt cx="424053" cy="33031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4053" cy="3303143"/>
            </a:xfrm>
            <a:custGeom>
              <a:avLst/>
              <a:gdLst/>
              <a:ahLst/>
              <a:cxnLst/>
              <a:rect l="l" t="t" r="r" b="b"/>
              <a:pathLst>
                <a:path w="424053" h="3303143">
                  <a:moveTo>
                    <a:pt x="0" y="0"/>
                  </a:moveTo>
                  <a:lnTo>
                    <a:pt x="424053" y="0"/>
                  </a:lnTo>
                  <a:lnTo>
                    <a:pt x="424053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-254784" y="-1495"/>
            <a:ext cx="680723" cy="2477357"/>
            <a:chOff x="0" y="0"/>
            <a:chExt cx="907631" cy="33031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07669" cy="3303143"/>
            </a:xfrm>
            <a:custGeom>
              <a:avLst/>
              <a:gdLst/>
              <a:ahLst/>
              <a:cxnLst/>
              <a:rect l="l" t="t" r="r" b="b"/>
              <a:pathLst>
                <a:path w="907669" h="3303143">
                  <a:moveTo>
                    <a:pt x="0" y="0"/>
                  </a:moveTo>
                  <a:lnTo>
                    <a:pt x="907669" y="0"/>
                  </a:lnTo>
                  <a:lnTo>
                    <a:pt x="907669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784233" y="7364673"/>
            <a:ext cx="4608747" cy="9680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3"/>
              </a:lnSpc>
            </a:pPr>
            <a:r>
              <a:rPr lang="pt-BR" sz="2800" dirty="0">
                <a:latin typeface="Open Sans" pitchFamily="2" charset="0"/>
                <a:ea typeface="Open Sans" pitchFamily="2" charset="0"/>
                <a:cs typeface="Open Sans" pitchFamily="2" charset="0"/>
              </a:rPr>
              <a:t>Centro de </a:t>
            </a:r>
            <a:r>
              <a:rPr lang="pt-BR" sz="280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Estudios</a:t>
            </a:r>
            <a:r>
              <a:rPr lang="pt-BR" sz="2800" dirty="0">
                <a:latin typeface="Open Sans" pitchFamily="2" charset="0"/>
                <a:ea typeface="Open Sans" pitchFamily="2" charset="0"/>
                <a:cs typeface="Open Sans" pitchFamily="2" charset="0"/>
              </a:rPr>
              <a:t> de la</a:t>
            </a:r>
          </a:p>
          <a:p>
            <a:pPr algn="l">
              <a:lnSpc>
                <a:spcPts val="3863"/>
              </a:lnSpc>
            </a:pPr>
            <a:r>
              <a:rPr lang="pt-BR" sz="2800" dirty="0">
                <a:latin typeface="Open Sans" pitchFamily="2" charset="0"/>
                <a:ea typeface="Open Sans" pitchFamily="2" charset="0"/>
                <a:cs typeface="Open Sans" pitchFamily="2" charset="0"/>
              </a:rPr>
              <a:t>Amazónia </a:t>
            </a:r>
            <a:r>
              <a:rPr lang="pt-BR" sz="2800" dirty="0" err="1">
                <a:latin typeface="Open Sans" pitchFamily="2" charset="0"/>
                <a:ea typeface="Open Sans" pitchFamily="2" charset="0"/>
                <a:cs typeface="Open Sans" pitchFamily="2" charset="0"/>
              </a:rPr>
              <a:t>Sostenible</a:t>
            </a:r>
            <a:endParaRPr lang="en-US" sz="2799" b="1" dirty="0">
              <a:solidFill>
                <a:srgbClr val="000000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Raleway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784233" y="8785431"/>
            <a:ext cx="4335751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2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https://ceas.usp.br/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486862" y="3487998"/>
            <a:ext cx="4419600" cy="1882330"/>
            <a:chOff x="0" y="0"/>
            <a:chExt cx="5892800" cy="250977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892800" cy="2509774"/>
            </a:xfrm>
            <a:custGeom>
              <a:avLst/>
              <a:gdLst/>
              <a:ahLst/>
              <a:cxnLst/>
              <a:rect l="l" t="t" r="r" b="b"/>
              <a:pathLst>
                <a:path w="5892800" h="2509774">
                  <a:moveTo>
                    <a:pt x="0" y="0"/>
                  </a:moveTo>
                  <a:lnTo>
                    <a:pt x="5892800" y="0"/>
                  </a:lnTo>
                  <a:lnTo>
                    <a:pt x="5892800" y="2509774"/>
                  </a:lnTo>
                  <a:lnTo>
                    <a:pt x="0" y="25097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51" b="-51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1882959" y="5183353"/>
            <a:ext cx="3621596" cy="2239804"/>
            <a:chOff x="0" y="0"/>
            <a:chExt cx="4828794" cy="298640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828794" cy="2986405"/>
            </a:xfrm>
            <a:custGeom>
              <a:avLst/>
              <a:gdLst/>
              <a:ahLst/>
              <a:cxnLst/>
              <a:rect l="l" t="t" r="r" b="b"/>
              <a:pathLst>
                <a:path w="4828794" h="2986405">
                  <a:moveTo>
                    <a:pt x="0" y="0"/>
                  </a:moveTo>
                  <a:lnTo>
                    <a:pt x="4828794" y="0"/>
                  </a:lnTo>
                  <a:lnTo>
                    <a:pt x="4828794" y="2986405"/>
                  </a:lnTo>
                  <a:lnTo>
                    <a:pt x="0" y="29864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53796" b="-53795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6697004" y="4618739"/>
            <a:ext cx="10375597" cy="183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s-ES" sz="3200" dirty="0">
                <a:latin typeface="Raleway" pitchFamily="2" charset="0"/>
              </a:rPr>
              <a:t>El objetivo del CEAS es promover la producción, integración y difusión del conocimiento a través de enfoques interdisciplinarios y transdisciplinarios, con el fin de impulsar el desarrollo sostenible de la Amazonia.</a:t>
            </a:r>
            <a:endParaRPr lang="en-US" sz="3000" b="1" dirty="0">
              <a:solidFill>
                <a:srgbClr val="000000"/>
              </a:solidFill>
              <a:latin typeface="Raleway" pitchFamily="2" charset="0"/>
              <a:ea typeface="Raleway Medium"/>
              <a:cs typeface="Raleway Medium"/>
              <a:sym typeface="Raleway Medium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63167" cy="1049655"/>
            </a:xfrm>
            <a:custGeom>
              <a:avLst/>
              <a:gdLst/>
              <a:ahLst/>
              <a:cxnLst/>
              <a:rect l="l" t="t" r="r" b="b"/>
              <a:pathLst>
                <a:path w="1463167" h="1049655">
                  <a:moveTo>
                    <a:pt x="0" y="0"/>
                  </a:moveTo>
                  <a:lnTo>
                    <a:pt x="1463167" y="0"/>
                  </a:lnTo>
                  <a:lnTo>
                    <a:pt x="1463167" y="1049655"/>
                  </a:lnTo>
                  <a:lnTo>
                    <a:pt x="0" y="10496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2101" r="-42103" b="4"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17072600" y="9492558"/>
            <a:ext cx="1097404" cy="794347"/>
            <a:chOff x="0" y="0"/>
            <a:chExt cx="1463205" cy="105912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463205" cy="1059129"/>
            </a:xfrm>
            <a:custGeom>
              <a:avLst/>
              <a:gdLst/>
              <a:ahLst/>
              <a:cxnLst/>
              <a:rect l="l" t="t" r="r" b="b"/>
              <a:pathLst>
                <a:path w="1463205" h="1059129">
                  <a:moveTo>
                    <a:pt x="0" y="0"/>
                  </a:moveTo>
                  <a:lnTo>
                    <a:pt x="1463205" y="0"/>
                  </a:lnTo>
                  <a:lnTo>
                    <a:pt x="1463205" y="1059129"/>
                  </a:lnTo>
                  <a:lnTo>
                    <a:pt x="0" y="105912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2871" r="-42871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1463205" cy="1068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698" y="0"/>
            <a:ext cx="18526868" cy="2477357"/>
            <a:chOff x="0" y="0"/>
            <a:chExt cx="24702491" cy="33031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702515" cy="3303143"/>
            </a:xfrm>
            <a:custGeom>
              <a:avLst/>
              <a:gdLst/>
              <a:ahLst/>
              <a:cxnLst/>
              <a:rect l="l" t="t" r="r" b="b"/>
              <a:pathLst>
                <a:path w="24702515" h="3303143">
                  <a:moveTo>
                    <a:pt x="0" y="0"/>
                  </a:moveTo>
                  <a:lnTo>
                    <a:pt x="24702515" y="0"/>
                  </a:lnTo>
                  <a:lnTo>
                    <a:pt x="24702515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513904" y="634346"/>
            <a:ext cx="10366200" cy="1296000"/>
            <a:chOff x="0" y="0"/>
            <a:chExt cx="13821600" cy="1728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821538" cy="1727962"/>
            </a:xfrm>
            <a:custGeom>
              <a:avLst/>
              <a:gdLst/>
              <a:ahLst/>
              <a:cxnLst/>
              <a:rect l="l" t="t" r="r" b="b"/>
              <a:pathLst>
                <a:path w="13821538" h="1727962">
                  <a:moveTo>
                    <a:pt x="0" y="0"/>
                  </a:moveTo>
                  <a:lnTo>
                    <a:pt x="13821538" y="0"/>
                  </a:lnTo>
                  <a:lnTo>
                    <a:pt x="13821538" y="1727962"/>
                  </a:lnTo>
                  <a:lnTo>
                    <a:pt x="0" y="17279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5747" b="-10574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513904" y="62846"/>
            <a:ext cx="11059096" cy="1867500"/>
            <a:chOff x="0" y="-381000"/>
            <a:chExt cx="14745461" cy="249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821600" cy="2109000"/>
            </a:xfrm>
            <a:custGeom>
              <a:avLst/>
              <a:gdLst/>
              <a:ahLst/>
              <a:cxnLst/>
              <a:rect l="l" t="t" r="r" b="b"/>
              <a:pathLst>
                <a:path w="13821600" h="2109000">
                  <a:moveTo>
                    <a:pt x="0" y="0"/>
                  </a:moveTo>
                  <a:lnTo>
                    <a:pt x="13821600" y="0"/>
                  </a:lnTo>
                  <a:lnTo>
                    <a:pt x="13821600" y="2109000"/>
                  </a:lnTo>
                  <a:lnTo>
                    <a:pt x="0" y="2109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697" b="-77697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0"/>
              <a:ext cx="14745461" cy="2490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520"/>
                </a:lnSpc>
              </a:pPr>
              <a:r>
                <a:rPr lang="en-US" sz="64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Centros </a:t>
              </a:r>
              <a:r>
                <a:rPr lang="en-US" sz="64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Multidisciplinarios</a:t>
              </a:r>
              <a:endPara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26196" y="-1495"/>
            <a:ext cx="318040" cy="2477357"/>
            <a:chOff x="0" y="0"/>
            <a:chExt cx="424053" cy="33031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4053" cy="3303143"/>
            </a:xfrm>
            <a:custGeom>
              <a:avLst/>
              <a:gdLst/>
              <a:ahLst/>
              <a:cxnLst/>
              <a:rect l="l" t="t" r="r" b="b"/>
              <a:pathLst>
                <a:path w="424053" h="3303143">
                  <a:moveTo>
                    <a:pt x="0" y="0"/>
                  </a:moveTo>
                  <a:lnTo>
                    <a:pt x="424053" y="0"/>
                  </a:lnTo>
                  <a:lnTo>
                    <a:pt x="424053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-166021" y="-1495"/>
            <a:ext cx="591960" cy="2477357"/>
            <a:chOff x="0" y="0"/>
            <a:chExt cx="789280" cy="33031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89305" cy="3303143"/>
            </a:xfrm>
            <a:custGeom>
              <a:avLst/>
              <a:gdLst/>
              <a:ahLst/>
              <a:cxnLst/>
              <a:rect l="l" t="t" r="r" b="b"/>
              <a:pathLst>
                <a:path w="789305" h="3303143">
                  <a:moveTo>
                    <a:pt x="0" y="0"/>
                  </a:moveTo>
                  <a:lnTo>
                    <a:pt x="789305" y="0"/>
                  </a:lnTo>
                  <a:lnTo>
                    <a:pt x="789305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513903" y="5008483"/>
            <a:ext cx="4145565" cy="1963817"/>
            <a:chOff x="0" y="0"/>
            <a:chExt cx="4724019" cy="221678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724019" cy="2216785"/>
            </a:xfrm>
            <a:custGeom>
              <a:avLst/>
              <a:gdLst/>
              <a:ahLst/>
              <a:cxnLst/>
              <a:rect l="l" t="t" r="r" b="b"/>
              <a:pathLst>
                <a:path w="4724019" h="2216785">
                  <a:moveTo>
                    <a:pt x="254000" y="0"/>
                  </a:moveTo>
                  <a:lnTo>
                    <a:pt x="4470019" y="0"/>
                  </a:lnTo>
                  <a:cubicBezTo>
                    <a:pt x="4610354" y="0"/>
                    <a:pt x="4724019" y="113665"/>
                    <a:pt x="4724019" y="254000"/>
                  </a:cubicBezTo>
                  <a:lnTo>
                    <a:pt x="4724019" y="1962785"/>
                  </a:lnTo>
                  <a:cubicBezTo>
                    <a:pt x="4724019" y="2103120"/>
                    <a:pt x="4610354" y="2216785"/>
                    <a:pt x="4470019" y="2216785"/>
                  </a:cubicBezTo>
                  <a:lnTo>
                    <a:pt x="254000" y="2216785"/>
                  </a:lnTo>
                  <a:cubicBezTo>
                    <a:pt x="186690" y="2216785"/>
                    <a:pt x="122047" y="2189988"/>
                    <a:pt x="74422" y="2142363"/>
                  </a:cubicBezTo>
                  <a:cubicBezTo>
                    <a:pt x="26797" y="2094738"/>
                    <a:pt x="0" y="2030095"/>
                    <a:pt x="0" y="1962785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close/>
                </a:path>
              </a:pathLst>
            </a:custGeom>
            <a:blipFill>
              <a:blip r:embed="rId5"/>
              <a:stretch>
                <a:fillRect l="-42" r="-42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63167" cy="1049655"/>
            </a:xfrm>
            <a:custGeom>
              <a:avLst/>
              <a:gdLst/>
              <a:ahLst/>
              <a:cxnLst/>
              <a:rect l="l" t="t" r="r" b="b"/>
              <a:pathLst>
                <a:path w="1463167" h="1049655">
                  <a:moveTo>
                    <a:pt x="0" y="0"/>
                  </a:moveTo>
                  <a:lnTo>
                    <a:pt x="1463167" y="0"/>
                  </a:lnTo>
                  <a:lnTo>
                    <a:pt x="1463167" y="1049655"/>
                  </a:lnTo>
                  <a:lnTo>
                    <a:pt x="0" y="104965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2101" r="-42103" b="4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17072600" y="9492558"/>
            <a:ext cx="1097404" cy="794347"/>
            <a:chOff x="0" y="0"/>
            <a:chExt cx="1463205" cy="105912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63205" cy="1059129"/>
            </a:xfrm>
            <a:custGeom>
              <a:avLst/>
              <a:gdLst/>
              <a:ahLst/>
              <a:cxnLst/>
              <a:rect l="l" t="t" r="r" b="b"/>
              <a:pathLst>
                <a:path w="1463205" h="1059129">
                  <a:moveTo>
                    <a:pt x="0" y="0"/>
                  </a:moveTo>
                  <a:lnTo>
                    <a:pt x="1463205" y="0"/>
                  </a:lnTo>
                  <a:lnTo>
                    <a:pt x="1463205" y="1059129"/>
                  </a:lnTo>
                  <a:lnTo>
                    <a:pt x="0" y="105912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42871" r="-42871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463205" cy="10686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grpSp>
        <p:nvGrpSpPr>
          <p:cNvPr id="25" name="Group 40">
            <a:extLst>
              <a:ext uri="{FF2B5EF4-FFF2-40B4-BE49-F238E27FC236}">
                <a16:creationId xmlns:a16="http://schemas.microsoft.com/office/drawing/2014/main" id="{A6A3767E-F565-4F26-B084-55ED1201B311}"/>
              </a:ext>
            </a:extLst>
          </p:cNvPr>
          <p:cNvGrpSpPr/>
          <p:nvPr/>
        </p:nvGrpSpPr>
        <p:grpSpPr>
          <a:xfrm>
            <a:off x="1534686" y="3252670"/>
            <a:ext cx="3728171" cy="1363428"/>
            <a:chOff x="0" y="0"/>
            <a:chExt cx="5892800" cy="2007997"/>
          </a:xfrm>
        </p:grpSpPr>
        <p:sp>
          <p:nvSpPr>
            <p:cNvPr id="26" name="Freeform 41">
              <a:extLst>
                <a:ext uri="{FF2B5EF4-FFF2-40B4-BE49-F238E27FC236}">
                  <a16:creationId xmlns:a16="http://schemas.microsoft.com/office/drawing/2014/main" id="{BD1AF428-F3F1-49C7-B399-A852E2C92994}"/>
                </a:ext>
              </a:extLst>
            </p:cNvPr>
            <p:cNvSpPr/>
            <p:nvPr/>
          </p:nvSpPr>
          <p:spPr>
            <a:xfrm>
              <a:off x="0" y="0"/>
              <a:ext cx="5892800" cy="2007997"/>
            </a:xfrm>
            <a:custGeom>
              <a:avLst/>
              <a:gdLst/>
              <a:ahLst/>
              <a:cxnLst/>
              <a:rect l="l" t="t" r="r" b="b"/>
              <a:pathLst>
                <a:path w="5892800" h="2007997">
                  <a:moveTo>
                    <a:pt x="0" y="0"/>
                  </a:moveTo>
                  <a:lnTo>
                    <a:pt x="5892800" y="0"/>
                  </a:lnTo>
                  <a:lnTo>
                    <a:pt x="5892800" y="2007997"/>
                  </a:lnTo>
                  <a:lnTo>
                    <a:pt x="0" y="20079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6" r="-16"/>
              </a:stretch>
            </a:blipFill>
          </p:spPr>
        </p:sp>
      </p:grpSp>
      <p:sp>
        <p:nvSpPr>
          <p:cNvPr id="27" name="TextBox 15">
            <a:extLst>
              <a:ext uri="{FF2B5EF4-FFF2-40B4-BE49-F238E27FC236}">
                <a16:creationId xmlns:a16="http://schemas.microsoft.com/office/drawing/2014/main" id="{5CB4471F-856C-4D74-84F6-8AB310695374}"/>
              </a:ext>
            </a:extLst>
          </p:cNvPr>
          <p:cNvSpPr txBox="1"/>
          <p:nvPr/>
        </p:nvSpPr>
        <p:spPr>
          <a:xfrm>
            <a:off x="1567680" y="7242528"/>
            <a:ext cx="4299720" cy="10027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75"/>
              </a:lnSpc>
            </a:pPr>
            <a:r>
              <a:rPr lang="en-US" sz="28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Centro de Agricultura</a:t>
            </a:r>
          </a:p>
          <a:p>
            <a:pPr>
              <a:lnSpc>
                <a:spcPts val="2575"/>
              </a:lnSpc>
            </a:pPr>
            <a:r>
              <a:rPr lang="en-US" sz="28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Tropical </a:t>
            </a:r>
            <a:r>
              <a:rPr lang="en-US" sz="2800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Sostenible</a:t>
            </a:r>
            <a:endParaRPr lang="en-US" sz="2800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>
              <a:lnSpc>
                <a:spcPts val="2575"/>
              </a:lnSpc>
            </a:pPr>
            <a:endParaRPr lang="en-US" sz="2800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28" name="TextBox 16">
            <a:extLst>
              <a:ext uri="{FF2B5EF4-FFF2-40B4-BE49-F238E27FC236}">
                <a16:creationId xmlns:a16="http://schemas.microsoft.com/office/drawing/2014/main" id="{C1EB3A53-A853-44CE-B4B8-D559324DEB77}"/>
              </a:ext>
            </a:extLst>
          </p:cNvPr>
          <p:cNvSpPr txBox="1"/>
          <p:nvPr/>
        </p:nvSpPr>
        <p:spPr>
          <a:xfrm>
            <a:off x="1567680" y="8204702"/>
            <a:ext cx="4452120" cy="10290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60"/>
              </a:lnSpc>
            </a:pPr>
            <a:r>
              <a:rPr lang="en-US" sz="24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https://www.stacusp.com.br/</a:t>
            </a:r>
          </a:p>
          <a:p>
            <a:pPr>
              <a:lnSpc>
                <a:spcPts val="2239"/>
              </a:lnSpc>
            </a:pPr>
            <a:endParaRPr lang="en-US" sz="24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ts val="1760"/>
              </a:lnSpc>
            </a:pPr>
            <a:r>
              <a:rPr lang="en-US" sz="24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stac@usp.br</a:t>
            </a:r>
          </a:p>
          <a:p>
            <a:pPr>
              <a:lnSpc>
                <a:spcPts val="2239"/>
              </a:lnSpc>
            </a:pPr>
            <a:endParaRPr lang="en-US" sz="24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EF4E4DB0-F699-4718-BA40-BB5D2AA72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1400" y="3712042"/>
            <a:ext cx="6752169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Agricultura </a:t>
            </a:r>
            <a:r>
              <a:rPr kumimoji="0" lang="pt-BR" altLang="pt-BR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sostenible</a:t>
            </a: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Seguridad</a:t>
            </a: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alimentaria.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Medio</a:t>
            </a: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ambiente.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Innovación tecnológica.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y </a:t>
            </a:r>
            <a:r>
              <a:rPr kumimoji="0" lang="pt-BR" altLang="pt-BR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desarrollo</a:t>
            </a: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Políticas públicas.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3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Formación</a:t>
            </a:r>
            <a:r>
              <a:rPr kumimoji="0" lang="pt-BR" altLang="pt-BR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recursos humanos.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310698" cy="2477395"/>
            <a:chOff x="0" y="0"/>
            <a:chExt cx="25721637" cy="33031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721636" cy="3303143"/>
            </a:xfrm>
            <a:custGeom>
              <a:avLst/>
              <a:gdLst/>
              <a:ahLst/>
              <a:cxnLst/>
              <a:rect l="l" t="t" r="r" b="b"/>
              <a:pathLst>
                <a:path w="25721636" h="3303143">
                  <a:moveTo>
                    <a:pt x="0" y="0"/>
                  </a:moveTo>
                  <a:lnTo>
                    <a:pt x="25721636" y="0"/>
                  </a:lnTo>
                  <a:lnTo>
                    <a:pt x="25721636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426196" y="-1495"/>
            <a:ext cx="318002" cy="2477395"/>
            <a:chOff x="0" y="0"/>
            <a:chExt cx="424002" cy="33031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4053" cy="3303143"/>
            </a:xfrm>
            <a:custGeom>
              <a:avLst/>
              <a:gdLst/>
              <a:ahLst/>
              <a:cxnLst/>
              <a:rect l="l" t="t" r="r" b="b"/>
              <a:pathLst>
                <a:path w="424053" h="3303143">
                  <a:moveTo>
                    <a:pt x="0" y="0"/>
                  </a:moveTo>
                  <a:lnTo>
                    <a:pt x="424053" y="0"/>
                  </a:lnTo>
                  <a:lnTo>
                    <a:pt x="424053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-22698" y="-1495"/>
            <a:ext cx="448694" cy="2477395"/>
            <a:chOff x="0" y="0"/>
            <a:chExt cx="822783" cy="330319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22709" cy="3303143"/>
            </a:xfrm>
            <a:custGeom>
              <a:avLst/>
              <a:gdLst/>
              <a:ahLst/>
              <a:cxnLst/>
              <a:rect l="l" t="t" r="r" b="b"/>
              <a:pathLst>
                <a:path w="822709" h="3303143">
                  <a:moveTo>
                    <a:pt x="0" y="0"/>
                  </a:moveTo>
                  <a:lnTo>
                    <a:pt x="822709" y="0"/>
                  </a:lnTo>
                  <a:lnTo>
                    <a:pt x="822709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513904" y="4018455"/>
            <a:ext cx="3547272" cy="1372000"/>
            <a:chOff x="0" y="0"/>
            <a:chExt cx="4729696" cy="182933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29734" cy="1829308"/>
            </a:xfrm>
            <a:custGeom>
              <a:avLst/>
              <a:gdLst/>
              <a:ahLst/>
              <a:cxnLst/>
              <a:rect l="l" t="t" r="r" b="b"/>
              <a:pathLst>
                <a:path w="4729734" h="1829308">
                  <a:moveTo>
                    <a:pt x="0" y="0"/>
                  </a:moveTo>
                  <a:lnTo>
                    <a:pt x="4729734" y="0"/>
                  </a:lnTo>
                  <a:lnTo>
                    <a:pt x="4729734" y="1829308"/>
                  </a:lnTo>
                  <a:lnTo>
                    <a:pt x="0" y="18293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3" b="-1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1506579" y="5716229"/>
            <a:ext cx="3939750" cy="2871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7"/>
              </a:lnSpc>
            </a:pPr>
            <a:r>
              <a:rPr lang="es-ES" sz="2800" b="1" i="0" dirty="0"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CENTRO PARA LA INTELIGENCIA ARTIFICIAL Y EL APRENDIZAJE AUTOMÁTICO</a:t>
            </a:r>
            <a:endParaRPr lang="en-US" sz="2800" b="1" spc="415" dirty="0">
              <a:solidFill>
                <a:srgbClr val="000000"/>
              </a:solidFill>
              <a:latin typeface="Open Sans" pitchFamily="2" charset="0"/>
              <a:ea typeface="Open Sans" pitchFamily="2" charset="0"/>
              <a:cs typeface="Open Sans" pitchFamily="2" charset="0"/>
              <a:sym typeface="Open Sans 1 Bold"/>
            </a:endParaRPr>
          </a:p>
          <a:p>
            <a:pPr algn="l">
              <a:lnSpc>
                <a:spcPts val="3863"/>
              </a:lnSpc>
            </a:pPr>
            <a:endParaRPr lang="en-US" sz="2799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3863"/>
              </a:lnSpc>
            </a:pPr>
            <a:endParaRPr lang="en-US" sz="2799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3863"/>
              </a:lnSpc>
            </a:pPr>
            <a:endParaRPr lang="en-US" sz="2799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513904" y="348596"/>
            <a:ext cx="11059096" cy="1581750"/>
            <a:chOff x="0" y="-381000"/>
            <a:chExt cx="14745461" cy="2109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821600" cy="1728000"/>
            </a:xfrm>
            <a:custGeom>
              <a:avLst/>
              <a:gdLst/>
              <a:ahLst/>
              <a:cxnLst/>
              <a:rect l="l" t="t" r="r" b="b"/>
              <a:pathLst>
                <a:path w="13821600" h="1728000">
                  <a:moveTo>
                    <a:pt x="0" y="0"/>
                  </a:moveTo>
                  <a:lnTo>
                    <a:pt x="13821600" y="0"/>
                  </a:lnTo>
                  <a:lnTo>
                    <a:pt x="13821600" y="1728000"/>
                  </a:lnTo>
                  <a:lnTo>
                    <a:pt x="0" y="172800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05853" b="-105853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0"/>
              <a:ext cx="14745461" cy="2109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520"/>
                </a:lnSpc>
              </a:pPr>
              <a:r>
                <a:rPr lang="en-US" sz="64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Centros </a:t>
              </a:r>
              <a:r>
                <a:rPr lang="en-US" sz="64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Multidisciplinarios</a:t>
              </a:r>
              <a:endPara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</p:grpSp>
      <p:sp>
        <p:nvSpPr>
          <p:cNvPr id="17" name="Rectangle 2">
            <a:extLst>
              <a:ext uri="{FF2B5EF4-FFF2-40B4-BE49-F238E27FC236}">
                <a16:creationId xmlns:a16="http://schemas.microsoft.com/office/drawing/2014/main" id="{921B3651-502F-495A-ADB4-3D6E079C44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4061846"/>
            <a:ext cx="10794943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Aprendizaje</a:t>
            </a:r>
            <a:r>
              <a:rPr kumimoji="0" lang="pt-BR" altLang="pt-BR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 Automático para la </a:t>
            </a:r>
            <a:r>
              <a:rPr kumimoji="0" lang="pt-BR" altLang="pt-BR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Oceanografía</a:t>
            </a:r>
            <a:r>
              <a:rPr kumimoji="0" lang="pt-BR" altLang="pt-BR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Aprendizaje</a:t>
            </a:r>
            <a:r>
              <a:rPr kumimoji="0" lang="pt-BR" altLang="pt-BR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 Automático para el Diagnóstico y la </a:t>
            </a:r>
            <a:r>
              <a:rPr kumimoji="0" lang="pt-BR" altLang="pt-BR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Rehabilitación</a:t>
            </a:r>
            <a:r>
              <a:rPr kumimoji="0" lang="pt-BR" altLang="pt-BR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Aprendizaje</a:t>
            </a:r>
            <a:r>
              <a:rPr kumimoji="0" lang="pt-BR" altLang="pt-BR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 Automático para la </a:t>
            </a:r>
            <a:r>
              <a:rPr kumimoji="0" lang="pt-BR" altLang="pt-BR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Predicción</a:t>
            </a:r>
            <a:r>
              <a:rPr kumimoji="0" lang="pt-BR" altLang="pt-BR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 Climática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Toma de </a:t>
            </a:r>
            <a:r>
              <a:rPr kumimoji="0" lang="pt-BR" altLang="pt-BR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Decisiones</a:t>
            </a:r>
            <a:r>
              <a:rPr kumimoji="0" lang="pt-BR" altLang="pt-BR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 en la Producción de Alimentos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Procesamiento</a:t>
            </a:r>
            <a:r>
              <a:rPr kumimoji="0" lang="pt-BR" altLang="pt-BR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 de la </a:t>
            </a:r>
            <a:r>
              <a:rPr kumimoji="0" lang="pt-BR" altLang="pt-BR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Lengua</a:t>
            </a:r>
            <a:r>
              <a:rPr kumimoji="0" lang="pt-BR" altLang="pt-BR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 Portuguesa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Procesamiento</a:t>
            </a:r>
            <a:r>
              <a:rPr kumimoji="0" lang="pt-BR" altLang="pt-BR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 de </a:t>
            </a:r>
            <a:r>
              <a:rPr kumimoji="0" lang="pt-BR" altLang="pt-BR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las</a:t>
            </a:r>
            <a:r>
              <a:rPr kumimoji="0" lang="pt-BR" altLang="pt-BR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kumimoji="0" lang="pt-BR" altLang="pt-BR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Lenguas</a:t>
            </a:r>
            <a:r>
              <a:rPr kumimoji="0" lang="pt-BR" altLang="pt-BR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 Indígenas de Brasil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Inteligencia</a:t>
            </a:r>
            <a:r>
              <a:rPr kumimoji="0" lang="pt-BR" altLang="pt-BR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 Artificial para la </a:t>
            </a:r>
            <a:r>
              <a:rPr kumimoji="0" lang="pt-BR" altLang="pt-BR" sz="28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Recreación</a:t>
            </a:r>
            <a:r>
              <a:rPr kumimoji="0" lang="pt-BR" altLang="pt-BR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  <a:ea typeface="Open Sans" pitchFamily="2" charset="0"/>
                <a:cs typeface="Open Sans" pitchFamily="2" charset="0"/>
              </a:rPr>
              <a:t> de Entornos (IARA)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Oportunidades">
            <a:extLst>
              <a:ext uri="{FF2B5EF4-FFF2-40B4-BE49-F238E27FC236}">
                <a16:creationId xmlns:a16="http://schemas.microsoft.com/office/drawing/2014/main" id="{4E390A62-0717-4C89-8812-6C89207C1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368" y="2490068"/>
            <a:ext cx="2743200" cy="2706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2698" y="0"/>
            <a:ext cx="18288000" cy="2477395"/>
            <a:chOff x="0" y="0"/>
            <a:chExt cx="24384000" cy="33031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3303143"/>
            </a:xfrm>
            <a:custGeom>
              <a:avLst/>
              <a:gdLst/>
              <a:ahLst/>
              <a:cxnLst/>
              <a:rect l="l" t="t" r="r" b="b"/>
              <a:pathLst>
                <a:path w="24384000" h="3303143">
                  <a:moveTo>
                    <a:pt x="0" y="0"/>
                  </a:moveTo>
                  <a:lnTo>
                    <a:pt x="24384000" y="0"/>
                  </a:lnTo>
                  <a:lnTo>
                    <a:pt x="24384000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513904" y="348596"/>
            <a:ext cx="10906696" cy="1581750"/>
            <a:chOff x="0" y="-381000"/>
            <a:chExt cx="14542261" cy="2109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821600" cy="1728000"/>
            </a:xfrm>
            <a:custGeom>
              <a:avLst/>
              <a:gdLst/>
              <a:ahLst/>
              <a:cxnLst/>
              <a:rect l="l" t="t" r="r" b="b"/>
              <a:pathLst>
                <a:path w="13821600" h="1728000">
                  <a:moveTo>
                    <a:pt x="0" y="0"/>
                  </a:moveTo>
                  <a:lnTo>
                    <a:pt x="13821600" y="0"/>
                  </a:lnTo>
                  <a:lnTo>
                    <a:pt x="13821600" y="1728000"/>
                  </a:lnTo>
                  <a:lnTo>
                    <a:pt x="0" y="172800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05853" b="-105853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0"/>
              <a:ext cx="14542261" cy="2109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520"/>
                </a:lnSpc>
              </a:pPr>
              <a:r>
                <a:rPr lang="en-US" sz="64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Centros </a:t>
              </a:r>
              <a:r>
                <a:rPr lang="en-US" sz="64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Multidisciplinarios</a:t>
              </a:r>
              <a:endPara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04800" y="-1495"/>
            <a:ext cx="318002" cy="2477395"/>
            <a:chOff x="0" y="0"/>
            <a:chExt cx="424002" cy="33031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4053" cy="3303143"/>
            </a:xfrm>
            <a:custGeom>
              <a:avLst/>
              <a:gdLst/>
              <a:ahLst/>
              <a:cxnLst/>
              <a:rect l="l" t="t" r="r" b="b"/>
              <a:pathLst>
                <a:path w="424053" h="3303143">
                  <a:moveTo>
                    <a:pt x="0" y="0"/>
                  </a:moveTo>
                  <a:lnTo>
                    <a:pt x="424053" y="0"/>
                  </a:lnTo>
                  <a:lnTo>
                    <a:pt x="424053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76200" y="-1495"/>
            <a:ext cx="425996" cy="2477395"/>
            <a:chOff x="0" y="0"/>
            <a:chExt cx="567995" cy="330319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67944" cy="3303143"/>
            </a:xfrm>
            <a:custGeom>
              <a:avLst/>
              <a:gdLst/>
              <a:ahLst/>
              <a:cxnLst/>
              <a:rect l="l" t="t" r="r" b="b"/>
              <a:pathLst>
                <a:path w="567944" h="3303143">
                  <a:moveTo>
                    <a:pt x="0" y="0"/>
                  </a:moveTo>
                  <a:lnTo>
                    <a:pt x="567944" y="0"/>
                  </a:lnTo>
                  <a:lnTo>
                    <a:pt x="567944" y="3303143"/>
                  </a:lnTo>
                  <a:lnTo>
                    <a:pt x="0" y="3303143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513904" y="4773249"/>
            <a:ext cx="4508325" cy="2384346"/>
            <a:chOff x="0" y="0"/>
            <a:chExt cx="6011100" cy="317912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011164" cy="3179191"/>
            </a:xfrm>
            <a:custGeom>
              <a:avLst/>
              <a:gdLst/>
              <a:ahLst/>
              <a:cxnLst/>
              <a:rect l="l" t="t" r="r" b="b"/>
              <a:pathLst>
                <a:path w="6011164" h="3179191">
                  <a:moveTo>
                    <a:pt x="0" y="0"/>
                  </a:moveTo>
                  <a:lnTo>
                    <a:pt x="6011164" y="0"/>
                  </a:lnTo>
                  <a:lnTo>
                    <a:pt x="6011164" y="3179191"/>
                  </a:lnTo>
                  <a:lnTo>
                    <a:pt x="0" y="31791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1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1513904" y="7063235"/>
            <a:ext cx="4508354" cy="2384393"/>
            <a:chOff x="0" y="0"/>
            <a:chExt cx="6011139" cy="343667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011164" cy="3436620"/>
            </a:xfrm>
            <a:custGeom>
              <a:avLst/>
              <a:gdLst/>
              <a:ahLst/>
              <a:cxnLst/>
              <a:rect l="l" t="t" r="r" b="b"/>
              <a:pathLst>
                <a:path w="6011164" h="3436620">
                  <a:moveTo>
                    <a:pt x="0" y="0"/>
                  </a:moveTo>
                  <a:lnTo>
                    <a:pt x="6011164" y="0"/>
                  </a:lnTo>
                  <a:lnTo>
                    <a:pt x="6011164" y="3436620"/>
                  </a:lnTo>
                  <a:lnTo>
                    <a:pt x="0" y="34366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7060" b="-4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1503961" y="9447593"/>
            <a:ext cx="3115351" cy="362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40"/>
              </a:lnSpc>
            </a:pPr>
            <a:r>
              <a:rPr lang="en-US" sz="1800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Etanol</a:t>
            </a:r>
            <a:r>
              <a:rPr lang="en-US" sz="18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a H₂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12" name="Rectangle 1">
            <a:extLst>
              <a:ext uri="{FF2B5EF4-FFF2-40B4-BE49-F238E27FC236}">
                <a16:creationId xmlns:a16="http://schemas.microsoft.com/office/drawing/2014/main" id="{438A1487-A08E-407B-9114-B550C4878362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553217" y="4229100"/>
            <a:ext cx="105918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Desarrollo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nuevas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tecnologías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para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reducir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las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emisiones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gases de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efecto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invernadero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Desarrollo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soluciones de largo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plazo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centradas en la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descarbonización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los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sistemas de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generación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energía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eléctrica.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Obtención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biocombustibles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con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intensidad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carbono negativa.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Incorporación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Soluciones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Basadas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 la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Naturaleza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(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Nature-Based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Solutions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) para la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reducción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CO₂.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Establecimiento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alianzas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entre centros de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investigación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todo el mundo dedicados al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desarrollo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de soluciones para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mejorar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el </a:t>
            </a:r>
            <a:r>
              <a:rPr kumimoji="0" lang="pt-BR" altLang="pt-BR" sz="240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medio</a:t>
            </a:r>
            <a:r>
              <a:rPr kumimoji="0" lang="pt-BR" altLang="pt-B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aleway" pitchFamily="2" charset="0"/>
              </a:rPr>
              <a:t> ambiente.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8288000" cy="1205812"/>
            <a:chOff x="0" y="0"/>
            <a:chExt cx="24384000" cy="16077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4000" cy="1607724"/>
            </a:xfrm>
            <a:custGeom>
              <a:avLst/>
              <a:gdLst/>
              <a:ahLst/>
              <a:cxnLst/>
              <a:rect l="l" t="t" r="r" b="b"/>
              <a:pathLst>
                <a:path w="24384000" h="1607724">
                  <a:moveTo>
                    <a:pt x="0" y="0"/>
                  </a:moveTo>
                  <a:lnTo>
                    <a:pt x="24384000" y="0"/>
                  </a:lnTo>
                  <a:lnTo>
                    <a:pt x="24384000" y="1607724"/>
                  </a:lnTo>
                  <a:lnTo>
                    <a:pt x="0" y="1607724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-104775" y="2934616"/>
            <a:ext cx="18288000" cy="7406640"/>
          </a:xfrm>
          <a:custGeom>
            <a:avLst/>
            <a:gdLst/>
            <a:ahLst/>
            <a:cxnLst/>
            <a:rect l="l" t="t" r="r" b="b"/>
            <a:pathLst>
              <a:path w="18288000" h="7406640">
                <a:moveTo>
                  <a:pt x="0" y="0"/>
                </a:moveTo>
                <a:lnTo>
                  <a:pt x="18288000" y="0"/>
                </a:lnTo>
                <a:lnTo>
                  <a:pt x="18288000" y="7406640"/>
                </a:lnTo>
                <a:lnTo>
                  <a:pt x="0" y="74066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423515" y="1296000"/>
            <a:ext cx="11231419" cy="996103"/>
          </a:xfrm>
          <a:custGeom>
            <a:avLst/>
            <a:gdLst/>
            <a:ahLst/>
            <a:cxnLst/>
            <a:rect l="l" t="t" r="r" b="b"/>
            <a:pathLst>
              <a:path w="11231419" h="996103">
                <a:moveTo>
                  <a:pt x="0" y="0"/>
                </a:moveTo>
                <a:lnTo>
                  <a:pt x="11231420" y="0"/>
                </a:lnTo>
                <a:lnTo>
                  <a:pt x="11231420" y="996103"/>
                </a:lnTo>
                <a:lnTo>
                  <a:pt x="0" y="9961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874057" y="0"/>
            <a:ext cx="6353291" cy="1296000"/>
            <a:chOff x="0" y="0"/>
            <a:chExt cx="8471054" cy="1728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471053" cy="1728000"/>
            </a:xfrm>
            <a:custGeom>
              <a:avLst/>
              <a:gdLst/>
              <a:ahLst/>
              <a:cxnLst/>
              <a:rect l="l" t="t" r="r" b="b"/>
              <a:pathLst>
                <a:path w="8471053" h="1728000">
                  <a:moveTo>
                    <a:pt x="0" y="0"/>
                  </a:moveTo>
                  <a:lnTo>
                    <a:pt x="8471053" y="0"/>
                  </a:lnTo>
                  <a:lnTo>
                    <a:pt x="8471053" y="1728000"/>
                  </a:lnTo>
                  <a:lnTo>
                    <a:pt x="0" y="17280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05853" r="-63162" b="-105853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0"/>
              <a:ext cx="8471054" cy="2109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1520"/>
                </a:lnSpc>
              </a:pPr>
              <a:r>
                <a:rPr lang="en-US" sz="64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Empresas</a:t>
              </a:r>
              <a:r>
                <a:rPr lang="en-US" sz="64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 con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7265448" y="117794"/>
            <a:ext cx="1647221" cy="1159156"/>
          </a:xfrm>
          <a:custGeom>
            <a:avLst/>
            <a:gdLst/>
            <a:ahLst/>
            <a:cxnLst/>
            <a:rect l="l" t="t" r="r" b="b"/>
            <a:pathLst>
              <a:path w="1647221" h="1159156">
                <a:moveTo>
                  <a:pt x="0" y="0"/>
                </a:moveTo>
                <a:lnTo>
                  <a:pt x="1647221" y="0"/>
                </a:lnTo>
                <a:lnTo>
                  <a:pt x="1647221" y="1159156"/>
                </a:lnTo>
                <a:lnTo>
                  <a:pt x="0" y="11591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28292" y="2515516"/>
            <a:ext cx="4556522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0"/>
              </a:lnSpc>
              <a:spcBef>
                <a:spcPct val="0"/>
              </a:spcBef>
            </a:pPr>
            <a:r>
              <a:rPr lang="en-US" sz="25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SPIN-OFFS DE START-UPS</a:t>
            </a:r>
          </a:p>
          <a:p>
            <a:pPr algn="ctr">
              <a:lnSpc>
                <a:spcPts val="3450"/>
              </a:lnSpc>
              <a:spcBef>
                <a:spcPct val="0"/>
              </a:spcBef>
            </a:pPr>
            <a:endParaRPr lang="en-US" sz="25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039225" y="2515516"/>
            <a:ext cx="4556522" cy="87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0"/>
              </a:lnSpc>
              <a:spcBef>
                <a:spcPct val="0"/>
              </a:spcBef>
            </a:pPr>
            <a:r>
              <a:rPr lang="en-US" sz="25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EMPRESAS CONSOLIDADAS</a:t>
            </a:r>
          </a:p>
          <a:p>
            <a:pPr algn="ctr">
              <a:lnSpc>
                <a:spcPts val="3450"/>
              </a:lnSpc>
              <a:spcBef>
                <a:spcPct val="0"/>
              </a:spcBef>
            </a:pPr>
            <a:endParaRPr lang="en-US" sz="25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0" y="-1495"/>
            <a:ext cx="425996" cy="1207307"/>
            <a:chOff x="0" y="0"/>
            <a:chExt cx="567995" cy="16097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67944" cy="1609718"/>
            </a:xfrm>
            <a:custGeom>
              <a:avLst/>
              <a:gdLst/>
              <a:ahLst/>
              <a:cxnLst/>
              <a:rect l="l" t="t" r="r" b="b"/>
              <a:pathLst>
                <a:path w="567944" h="1609718">
                  <a:moveTo>
                    <a:pt x="0" y="0"/>
                  </a:moveTo>
                  <a:lnTo>
                    <a:pt x="567944" y="0"/>
                  </a:lnTo>
                  <a:lnTo>
                    <a:pt x="567944" y="1609718"/>
                  </a:lnTo>
                  <a:lnTo>
                    <a:pt x="0" y="1609718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426196" y="-1495"/>
            <a:ext cx="318002" cy="1207307"/>
            <a:chOff x="0" y="0"/>
            <a:chExt cx="424002" cy="160974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24053" cy="1609718"/>
            </a:xfrm>
            <a:custGeom>
              <a:avLst/>
              <a:gdLst/>
              <a:ahLst/>
              <a:cxnLst/>
              <a:rect l="l" t="t" r="r" b="b"/>
              <a:pathLst>
                <a:path w="424053" h="1609718">
                  <a:moveTo>
                    <a:pt x="0" y="0"/>
                  </a:moveTo>
                  <a:lnTo>
                    <a:pt x="424053" y="0"/>
                  </a:lnTo>
                  <a:lnTo>
                    <a:pt x="424053" y="1609718"/>
                  </a:lnTo>
                  <a:lnTo>
                    <a:pt x="0" y="1609718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646481" y="-76447"/>
            <a:ext cx="17641519" cy="10363448"/>
            <a:chOff x="0" y="0"/>
            <a:chExt cx="23771593" cy="1564963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771606" cy="15649575"/>
            </a:xfrm>
            <a:custGeom>
              <a:avLst/>
              <a:gdLst/>
              <a:ahLst/>
              <a:cxnLst/>
              <a:rect l="l" t="t" r="r" b="b"/>
              <a:pathLst>
                <a:path w="23771606" h="15649575">
                  <a:moveTo>
                    <a:pt x="0" y="0"/>
                  </a:moveTo>
                  <a:lnTo>
                    <a:pt x="23771606" y="0"/>
                  </a:lnTo>
                  <a:lnTo>
                    <a:pt x="23771606" y="15649575"/>
                  </a:lnTo>
                  <a:lnTo>
                    <a:pt x="0" y="156495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0" b="-10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944978" y="2566328"/>
            <a:ext cx="14652831" cy="436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37"/>
              </a:lnSpc>
            </a:pPr>
            <a:r>
              <a:rPr lang="en-US" sz="18597" b="1" spc="-370" dirty="0">
                <a:solidFill>
                  <a:srgbClr val="64C4D2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USP ES </a:t>
            </a:r>
          </a:p>
          <a:p>
            <a:pPr algn="ctr">
              <a:lnSpc>
                <a:spcPts val="16737"/>
              </a:lnSpc>
            </a:pPr>
            <a:r>
              <a:rPr lang="en-US" sz="18597" b="1" spc="-370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GLOBAL</a:t>
            </a:r>
          </a:p>
        </p:txBody>
      </p:sp>
      <p:grpSp>
        <p:nvGrpSpPr>
          <p:cNvPr id="19" name="Group 11">
            <a:extLst>
              <a:ext uri="{FF2B5EF4-FFF2-40B4-BE49-F238E27FC236}">
                <a16:creationId xmlns:a16="http://schemas.microsoft.com/office/drawing/2014/main" id="{8FE5F2FF-A01A-9B62-E37E-C1BE9C0D1BC3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8FFE9976-72CC-CA26-7CA8-8CA8DB2427F2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21" name="Group 13">
            <a:extLst>
              <a:ext uri="{FF2B5EF4-FFF2-40B4-BE49-F238E27FC236}">
                <a16:creationId xmlns:a16="http://schemas.microsoft.com/office/drawing/2014/main" id="{84610798-F833-CCCA-C55F-FA432BA4A8F1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76D2AC5B-4E9D-ACBB-2E23-E2C21974195F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23" name="Group 15">
            <a:extLst>
              <a:ext uri="{FF2B5EF4-FFF2-40B4-BE49-F238E27FC236}">
                <a16:creationId xmlns:a16="http://schemas.microsoft.com/office/drawing/2014/main" id="{23AEE9F1-3327-58B9-4BC5-1216281E6B83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6F901692-92A9-0639-8518-60BA40F69AB6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16042" y="0"/>
            <a:ext cx="18310765" cy="10287000"/>
          </a:xfrm>
          <a:custGeom>
            <a:avLst/>
            <a:gdLst/>
            <a:ahLst/>
            <a:cxnLst/>
            <a:rect l="l" t="t" r="r" b="b"/>
            <a:pathLst>
              <a:path w="24414353" h="13716000">
                <a:moveTo>
                  <a:pt x="0" y="0"/>
                </a:moveTo>
                <a:lnTo>
                  <a:pt x="24414353" y="0"/>
                </a:lnTo>
                <a:lnTo>
                  <a:pt x="24414353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774" b="-16774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981200" y="4329808"/>
            <a:ext cx="14097000" cy="3785492"/>
          </a:xfrm>
          <a:custGeom>
            <a:avLst/>
            <a:gdLst/>
            <a:ahLst/>
            <a:cxnLst/>
            <a:rect l="l" t="t" r="r" b="b"/>
            <a:pathLst>
              <a:path w="11673107" h="3785492">
                <a:moveTo>
                  <a:pt x="0" y="0"/>
                </a:moveTo>
                <a:lnTo>
                  <a:pt x="11673107" y="0"/>
                </a:lnTo>
                <a:lnTo>
                  <a:pt x="11673107" y="3785492"/>
                </a:lnTo>
                <a:lnTo>
                  <a:pt x="0" y="37854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7136742" y="605641"/>
            <a:ext cx="3338003" cy="2979926"/>
          </a:xfrm>
          <a:custGeom>
            <a:avLst/>
            <a:gdLst/>
            <a:ahLst/>
            <a:cxnLst/>
            <a:rect l="l" t="t" r="r" b="b"/>
            <a:pathLst>
              <a:path w="3338003" h="2979926">
                <a:moveTo>
                  <a:pt x="0" y="0"/>
                </a:moveTo>
                <a:lnTo>
                  <a:pt x="3338003" y="0"/>
                </a:lnTo>
                <a:lnTo>
                  <a:pt x="3338003" y="2979927"/>
                </a:lnTo>
                <a:lnTo>
                  <a:pt x="0" y="29799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095500" y="4923063"/>
            <a:ext cx="13868400" cy="2598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00"/>
              </a:lnSpc>
            </a:pPr>
            <a:r>
              <a:rPr lang="en-US" sz="5400" b="1" spc="-99" dirty="0">
                <a:solidFill>
                  <a:srgbClr val="FBB421"/>
                </a:solidFill>
                <a:latin typeface="Raleway Bold"/>
                <a:ea typeface="Raleway Bold"/>
                <a:cs typeface="Raleway Bold"/>
                <a:sym typeface="Raleway Bold"/>
              </a:rPr>
              <a:t>La </a:t>
            </a:r>
            <a:r>
              <a:rPr lang="en-US" sz="5400" b="1" spc="-99" dirty="0" err="1">
                <a:solidFill>
                  <a:srgbClr val="FBB421"/>
                </a:solidFill>
                <a:latin typeface="Raleway Bold"/>
                <a:ea typeface="Raleway Bold"/>
                <a:cs typeface="Raleway Bold"/>
                <a:sym typeface="Raleway Bold"/>
              </a:rPr>
              <a:t>Oficina</a:t>
            </a:r>
            <a:r>
              <a:rPr lang="en-US" sz="5400" b="1" spc="-99" dirty="0">
                <a:solidFill>
                  <a:srgbClr val="FBB421"/>
                </a:solidFill>
                <a:latin typeface="Raleway Bold"/>
                <a:ea typeface="Raleway Bold"/>
                <a:cs typeface="Raleway Bold"/>
                <a:sym typeface="Raleway Bold"/>
              </a:rPr>
              <a:t> Internacional de la USP (Aucani)</a:t>
            </a:r>
          </a:p>
          <a:p>
            <a:pPr algn="ctr">
              <a:lnSpc>
                <a:spcPts val="6900"/>
              </a:lnSpc>
            </a:pPr>
            <a:r>
              <a:rPr lang="es-ES" sz="5400" dirty="0">
                <a:solidFill>
                  <a:schemeClr val="bg1"/>
                </a:solidFill>
                <a:latin typeface="Raleway Bold" panose="020B0604020202020204" charset="0"/>
              </a:rPr>
              <a:t>trabaja para fortalecer la proyección internacional de la Universidad.</a:t>
            </a:r>
            <a:endParaRPr lang="en-US" sz="4999" spc="-99" dirty="0">
              <a:solidFill>
                <a:schemeClr val="bg1"/>
              </a:solidFill>
              <a:latin typeface="Raleway Bold" panose="020B0604020202020204" charset="0"/>
              <a:ea typeface="Raleway"/>
              <a:cs typeface="Raleway"/>
              <a:sym typeface="Raleway"/>
            </a:endParaRPr>
          </a:p>
        </p:txBody>
      </p:sp>
      <p:grpSp>
        <p:nvGrpSpPr>
          <p:cNvPr id="19" name="Group 11">
            <a:extLst>
              <a:ext uri="{FF2B5EF4-FFF2-40B4-BE49-F238E27FC236}">
                <a16:creationId xmlns:a16="http://schemas.microsoft.com/office/drawing/2014/main" id="{C31A2F6D-EB57-DDC5-7896-B18A581BFC1D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A15D1BED-866F-1960-19D4-B76E149AED54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21" name="Group 13">
            <a:extLst>
              <a:ext uri="{FF2B5EF4-FFF2-40B4-BE49-F238E27FC236}">
                <a16:creationId xmlns:a16="http://schemas.microsoft.com/office/drawing/2014/main" id="{F48761B9-24C9-976B-D927-2E40A8ABCB1A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A3A61279-5415-5A0C-B5D5-72AB9BBC6CDD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23" name="Group 15">
            <a:extLst>
              <a:ext uri="{FF2B5EF4-FFF2-40B4-BE49-F238E27FC236}">
                <a16:creationId xmlns:a16="http://schemas.microsoft.com/office/drawing/2014/main" id="{ADD6B492-0F06-8D4E-235F-EC42BDAB23E9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DCCB0DD1-6288-4320-8E2B-E81E57BC2440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296828" y="1"/>
            <a:ext cx="17991171" cy="10287000"/>
            <a:chOff x="0" y="0"/>
            <a:chExt cx="23994783" cy="159965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994745" cy="15996538"/>
            </a:xfrm>
            <a:custGeom>
              <a:avLst/>
              <a:gdLst/>
              <a:ahLst/>
              <a:cxnLst/>
              <a:rect l="l" t="t" r="r" b="b"/>
              <a:pathLst>
                <a:path w="23994745" h="15996538">
                  <a:moveTo>
                    <a:pt x="0" y="0"/>
                  </a:moveTo>
                  <a:lnTo>
                    <a:pt x="23994745" y="0"/>
                  </a:lnTo>
                  <a:lnTo>
                    <a:pt x="23994745" y="15996538"/>
                  </a:lnTo>
                  <a:lnTo>
                    <a:pt x="0" y="159965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536943" y="7112003"/>
            <a:ext cx="11016882" cy="2474347"/>
          </a:xfrm>
          <a:custGeom>
            <a:avLst/>
            <a:gdLst/>
            <a:ahLst/>
            <a:cxnLst/>
            <a:rect l="l" t="t" r="r" b="b"/>
            <a:pathLst>
              <a:path w="11016882" h="2474347">
                <a:moveTo>
                  <a:pt x="0" y="0"/>
                </a:moveTo>
                <a:lnTo>
                  <a:pt x="11016882" y="0"/>
                </a:lnTo>
                <a:lnTo>
                  <a:pt x="11016882" y="2474348"/>
                </a:lnTo>
                <a:lnTo>
                  <a:pt x="0" y="24743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46481" y="5946191"/>
            <a:ext cx="8922458" cy="878319"/>
          </a:xfrm>
          <a:custGeom>
            <a:avLst/>
            <a:gdLst/>
            <a:ahLst/>
            <a:cxnLst/>
            <a:rect l="l" t="t" r="r" b="b"/>
            <a:pathLst>
              <a:path w="8922458" h="878319">
                <a:moveTo>
                  <a:pt x="0" y="0"/>
                </a:moveTo>
                <a:lnTo>
                  <a:pt x="8922458" y="0"/>
                </a:lnTo>
                <a:lnTo>
                  <a:pt x="8922458" y="878319"/>
                </a:lnTo>
                <a:lnTo>
                  <a:pt x="0" y="8783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775068" y="5125535"/>
            <a:ext cx="13474332" cy="4460816"/>
            <a:chOff x="0" y="0"/>
            <a:chExt cx="14755534" cy="32991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755560" cy="3299168"/>
            </a:xfrm>
            <a:custGeom>
              <a:avLst/>
              <a:gdLst/>
              <a:ahLst/>
              <a:cxnLst/>
              <a:rect l="l" t="t" r="r" b="b"/>
              <a:pathLst>
                <a:path w="14755560" h="3299168">
                  <a:moveTo>
                    <a:pt x="0" y="0"/>
                  </a:moveTo>
                  <a:lnTo>
                    <a:pt x="14755560" y="0"/>
                  </a:lnTo>
                  <a:lnTo>
                    <a:pt x="14755560" y="3299168"/>
                  </a:lnTo>
                  <a:lnTo>
                    <a:pt x="0" y="3299168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16" name="TextBox 16"/>
          <p:cNvSpPr txBox="1"/>
          <p:nvPr/>
        </p:nvSpPr>
        <p:spPr>
          <a:xfrm>
            <a:off x="1132675" y="5143500"/>
            <a:ext cx="12888126" cy="46116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s-E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3600" dirty="0">
                <a:solidFill>
                  <a:schemeClr val="bg1"/>
                </a:solidFill>
                <a:latin typeface="Raleway Bold" panose="020B0604020202020204" charset="0"/>
              </a:rPr>
              <a:t>MOVILIDAD ACADÉMICA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3600" dirty="0">
                <a:solidFill>
                  <a:schemeClr val="bg1"/>
                </a:solidFill>
                <a:latin typeface="Raleway Bold" panose="020B0604020202020204" charset="0"/>
              </a:rPr>
              <a:t>ALIANZAS ESTRATÉGICAS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3600" dirty="0">
                <a:solidFill>
                  <a:schemeClr val="bg1"/>
                </a:solidFill>
                <a:latin typeface="Raleway Bold" panose="020B0604020202020204" charset="0"/>
              </a:rPr>
              <a:t>FORTALECIMIENTO DE LA REPUTACIÓN INTERNACIONAL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3600" dirty="0">
                <a:solidFill>
                  <a:schemeClr val="bg1"/>
                </a:solidFill>
                <a:latin typeface="Raleway Bold" panose="020B0604020202020204" charset="0"/>
              </a:rPr>
              <a:t>OPORTUNIDADES DE EXPERIENCIA INTERNACIONAL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3600" dirty="0">
                <a:solidFill>
                  <a:schemeClr val="bg1"/>
                </a:solidFill>
                <a:latin typeface="Raleway Bold" panose="020B0604020202020204" charset="0"/>
              </a:rPr>
              <a:t>INTERNACIONALIZACIÓN EN CASA</a:t>
            </a:r>
          </a:p>
          <a:p>
            <a:pPr marL="613410" lvl="2" indent="-204470" algn="l">
              <a:lnSpc>
                <a:spcPct val="150000"/>
              </a:lnSpc>
            </a:pPr>
            <a:endParaRPr lang="en-US" sz="3600" b="1" spc="197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775068" y="3390900"/>
            <a:ext cx="11066651" cy="1147568"/>
            <a:chOff x="0" y="0"/>
            <a:chExt cx="14755534" cy="153009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55560" cy="1530129"/>
            </a:xfrm>
            <a:custGeom>
              <a:avLst/>
              <a:gdLst/>
              <a:ahLst/>
              <a:cxnLst/>
              <a:rect l="l" t="t" r="r" b="b"/>
              <a:pathLst>
                <a:path w="14755560" h="1530129">
                  <a:moveTo>
                    <a:pt x="0" y="0"/>
                  </a:moveTo>
                  <a:lnTo>
                    <a:pt x="14755560" y="0"/>
                  </a:lnTo>
                  <a:lnTo>
                    <a:pt x="14755560" y="1530129"/>
                  </a:lnTo>
                  <a:lnTo>
                    <a:pt x="0" y="1530129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19" name="TextBox 19"/>
          <p:cNvSpPr txBox="1"/>
          <p:nvPr/>
        </p:nvSpPr>
        <p:spPr>
          <a:xfrm>
            <a:off x="1028699" y="3658868"/>
            <a:ext cx="10525125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99"/>
              </a:lnSpc>
            </a:pPr>
            <a:r>
              <a:rPr lang="pt-BR" sz="4000" dirty="0">
                <a:solidFill>
                  <a:schemeClr val="bg1"/>
                </a:solidFill>
                <a:latin typeface="Raleway Bold" panose="020B0604020202020204" charset="0"/>
              </a:rPr>
              <a:t>NUESTROS OBJETIVOS INTERNACIONALES</a:t>
            </a:r>
            <a:endParaRPr lang="en-US" sz="4000" b="1" spc="197" dirty="0">
              <a:solidFill>
                <a:schemeClr val="bg1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20" name="Group 11">
            <a:extLst>
              <a:ext uri="{FF2B5EF4-FFF2-40B4-BE49-F238E27FC236}">
                <a16:creationId xmlns:a16="http://schemas.microsoft.com/office/drawing/2014/main" id="{51B3E440-3AA9-90D0-AD6F-428EB8242CCE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537BEA21-4EBC-17C1-3AA7-91E84DE8D2D2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22" name="Group 13">
            <a:extLst>
              <a:ext uri="{FF2B5EF4-FFF2-40B4-BE49-F238E27FC236}">
                <a16:creationId xmlns:a16="http://schemas.microsoft.com/office/drawing/2014/main" id="{09DD9F62-0629-0DDE-6122-4E282EEFAC87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8041D999-2B7D-9D16-DBC3-2C57B2EFCC55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24" name="Group 15">
            <a:extLst>
              <a:ext uri="{FF2B5EF4-FFF2-40B4-BE49-F238E27FC236}">
                <a16:creationId xmlns:a16="http://schemas.microsoft.com/office/drawing/2014/main" id="{4F13822A-82DA-6BFB-C9BE-0D5937733B50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C4386BBE-7D20-0DCF-5CD6-644341270C59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752856" y="0"/>
            <a:ext cx="17535144" cy="10287000"/>
            <a:chOff x="0" y="0"/>
            <a:chExt cx="22426608" cy="15697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26608" cy="15697200"/>
            </a:xfrm>
            <a:custGeom>
              <a:avLst/>
              <a:gdLst/>
              <a:ahLst/>
              <a:cxnLst/>
              <a:rect l="l" t="t" r="r" b="b"/>
              <a:pathLst>
                <a:path w="23552404" h="15697200">
                  <a:moveTo>
                    <a:pt x="0" y="0"/>
                  </a:moveTo>
                  <a:lnTo>
                    <a:pt x="23552404" y="0"/>
                  </a:lnTo>
                  <a:lnTo>
                    <a:pt x="23552404" y="15697200"/>
                  </a:lnTo>
                  <a:lnTo>
                    <a:pt x="0" y="15697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LightScreen/>
                        </a14:imgEffect>
                      </a14:imgLayer>
                    </a14:imgProps>
                  </a:ext>
                </a:extLst>
              </a:blip>
              <a:stretch>
                <a:fillRect r="-5020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4276820" y="2019300"/>
            <a:ext cx="9685315" cy="2870502"/>
          </a:xfrm>
          <a:custGeom>
            <a:avLst/>
            <a:gdLst/>
            <a:ahLst/>
            <a:cxnLst/>
            <a:rect l="l" t="t" r="r" b="b"/>
            <a:pathLst>
              <a:path w="9685315" h="2870502">
                <a:moveTo>
                  <a:pt x="0" y="0"/>
                </a:moveTo>
                <a:lnTo>
                  <a:pt x="9685316" y="0"/>
                </a:lnTo>
                <a:lnTo>
                  <a:pt x="9685316" y="2870501"/>
                </a:lnTo>
                <a:lnTo>
                  <a:pt x="0" y="28705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752842" y="2495683"/>
            <a:ext cx="8782307" cy="2039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75"/>
              </a:lnSpc>
            </a:pPr>
            <a:r>
              <a:rPr lang="en-US" sz="11599" b="1" spc="-231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2.761</a:t>
            </a:r>
          </a:p>
          <a:p>
            <a:pPr algn="ctr">
              <a:lnSpc>
                <a:spcPts val="2997"/>
              </a:lnSpc>
            </a:pPr>
            <a:r>
              <a:rPr lang="en-US" sz="2700" b="1" spc="-54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ESTUDIANTES INTERNACIONALES</a:t>
            </a:r>
          </a:p>
        </p:txBody>
      </p:sp>
      <p:sp>
        <p:nvSpPr>
          <p:cNvPr id="16" name="Freeform 16"/>
          <p:cNvSpPr/>
          <p:nvPr/>
        </p:nvSpPr>
        <p:spPr>
          <a:xfrm>
            <a:off x="4301347" y="5140033"/>
            <a:ext cx="9685315" cy="2819171"/>
          </a:xfrm>
          <a:custGeom>
            <a:avLst/>
            <a:gdLst/>
            <a:ahLst/>
            <a:cxnLst/>
            <a:rect l="l" t="t" r="r" b="b"/>
            <a:pathLst>
              <a:path w="9685315" h="2819171">
                <a:moveTo>
                  <a:pt x="0" y="0"/>
                </a:moveTo>
                <a:lnTo>
                  <a:pt x="9685315" y="0"/>
                </a:lnTo>
                <a:lnTo>
                  <a:pt x="9685315" y="2819171"/>
                </a:lnTo>
                <a:lnTo>
                  <a:pt x="0" y="281917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4728324" y="5771464"/>
            <a:ext cx="8782307" cy="2039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75"/>
              </a:lnSpc>
            </a:pPr>
            <a:r>
              <a:rPr lang="en-US" sz="11599" b="1" spc="-231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1.896</a:t>
            </a:r>
          </a:p>
          <a:p>
            <a:pPr algn="ctr">
              <a:lnSpc>
                <a:spcPts val="2997"/>
              </a:lnSpc>
            </a:pPr>
            <a:r>
              <a:rPr lang="en-US" sz="2700" b="1" spc="-54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ESTUDIANTES USP EN EL EXTERIOR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5164967" y="9574401"/>
            <a:ext cx="2214021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 i="1" dirty="0">
                <a:solidFill>
                  <a:srgbClr val="FFFFFF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SISTEMA MUNDUS</a:t>
            </a:r>
          </a:p>
        </p:txBody>
      </p:sp>
      <p:grpSp>
        <p:nvGrpSpPr>
          <p:cNvPr id="19" name="Group 11">
            <a:extLst>
              <a:ext uri="{FF2B5EF4-FFF2-40B4-BE49-F238E27FC236}">
                <a16:creationId xmlns:a16="http://schemas.microsoft.com/office/drawing/2014/main" id="{AAC07B73-34A2-D3DF-8A5E-843A58BEE1C6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27B68B0A-7602-7FE4-42AD-0495B17E5BC6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21" name="Group 13">
            <a:extLst>
              <a:ext uri="{FF2B5EF4-FFF2-40B4-BE49-F238E27FC236}">
                <a16:creationId xmlns:a16="http://schemas.microsoft.com/office/drawing/2014/main" id="{E4FF7606-792E-23B4-A5E1-19395ACCB30F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2AD3AD9D-9F1A-D77F-D593-81AFA9832615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23" name="Group 15">
            <a:extLst>
              <a:ext uri="{FF2B5EF4-FFF2-40B4-BE49-F238E27FC236}">
                <a16:creationId xmlns:a16="http://schemas.microsoft.com/office/drawing/2014/main" id="{54E1E672-4F7D-1333-C2D7-D8F89B10D50F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A2084827-3645-7873-6BFE-9E26A34840F4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2698" y="0"/>
            <a:ext cx="18310698" cy="4420429"/>
            <a:chOff x="0" y="0"/>
            <a:chExt cx="25699744" cy="589390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699769" cy="5893943"/>
            </a:xfrm>
            <a:custGeom>
              <a:avLst/>
              <a:gdLst/>
              <a:ahLst/>
              <a:cxnLst/>
              <a:rect l="l" t="t" r="r" b="b"/>
              <a:pathLst>
                <a:path w="25699769" h="5893943">
                  <a:moveTo>
                    <a:pt x="0" y="0"/>
                  </a:moveTo>
                  <a:lnTo>
                    <a:pt x="25699769" y="0"/>
                  </a:lnTo>
                  <a:lnTo>
                    <a:pt x="25699769" y="5893943"/>
                  </a:lnTo>
                  <a:lnTo>
                    <a:pt x="0" y="5893943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860781" y="0"/>
            <a:ext cx="11427219" cy="4420428"/>
            <a:chOff x="0" y="0"/>
            <a:chExt cx="15816751" cy="60414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816686" cy="6041514"/>
            </a:xfrm>
            <a:custGeom>
              <a:avLst/>
              <a:gdLst/>
              <a:ahLst/>
              <a:cxnLst/>
              <a:rect l="l" t="t" r="r" b="b"/>
              <a:pathLst>
                <a:path w="15816686" h="6041514">
                  <a:moveTo>
                    <a:pt x="0" y="0"/>
                  </a:moveTo>
                  <a:lnTo>
                    <a:pt x="15816686" y="0"/>
                  </a:lnTo>
                  <a:lnTo>
                    <a:pt x="15816686" y="6041514"/>
                  </a:lnTo>
                  <a:lnTo>
                    <a:pt x="0" y="60415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0359" t="-22332" b="-70226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078787" y="1228607"/>
            <a:ext cx="5582117" cy="2265610"/>
            <a:chOff x="0" y="-9525"/>
            <a:chExt cx="7442822" cy="302081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263200" cy="3011286"/>
            </a:xfrm>
            <a:custGeom>
              <a:avLst/>
              <a:gdLst/>
              <a:ahLst/>
              <a:cxnLst/>
              <a:rect l="l" t="t" r="r" b="b"/>
              <a:pathLst>
                <a:path w="7263200" h="3011286">
                  <a:moveTo>
                    <a:pt x="0" y="0"/>
                  </a:moveTo>
                  <a:lnTo>
                    <a:pt x="7263200" y="0"/>
                  </a:lnTo>
                  <a:lnTo>
                    <a:pt x="7263200" y="3011286"/>
                  </a:lnTo>
                  <a:lnTo>
                    <a:pt x="0" y="301128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6419" b="22423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7442822" cy="302081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80"/>
                </a:lnSpc>
              </a:pPr>
              <a:r>
                <a:rPr lang="pt-BR" sz="5500" dirty="0" err="1">
                  <a:solidFill>
                    <a:schemeClr val="bg1"/>
                  </a:solidFill>
                  <a:latin typeface="Raleway Bold" panose="020B0604020202020204" charset="0"/>
                </a:rPr>
                <a:t>Reconocimiento</a:t>
              </a:r>
              <a:r>
                <a:rPr lang="pt-BR" sz="5500" dirty="0">
                  <a:solidFill>
                    <a:schemeClr val="bg1"/>
                  </a:solidFill>
                  <a:latin typeface="Raleway Bold" panose="020B0604020202020204" charset="0"/>
                </a:rPr>
                <a:t> Internacional</a:t>
              </a:r>
              <a:endParaRPr lang="en-US" sz="5500" b="1" dirty="0">
                <a:solidFill>
                  <a:schemeClr val="bg1"/>
                </a:solidFill>
                <a:latin typeface="Raleway Bold" panose="020B0604020202020204" charset="0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56556" y="-1495"/>
            <a:ext cx="318002" cy="4421924"/>
            <a:chOff x="0" y="0"/>
            <a:chExt cx="424002" cy="589589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24053" cy="5895949"/>
            </a:xfrm>
            <a:custGeom>
              <a:avLst/>
              <a:gdLst/>
              <a:ahLst/>
              <a:cxnLst/>
              <a:rect l="l" t="t" r="r" b="b"/>
              <a:pathLst>
                <a:path w="424053" h="5895949">
                  <a:moveTo>
                    <a:pt x="0" y="0"/>
                  </a:moveTo>
                  <a:lnTo>
                    <a:pt x="424053" y="0"/>
                  </a:lnTo>
                  <a:lnTo>
                    <a:pt x="424053" y="5895949"/>
                  </a:lnTo>
                  <a:lnTo>
                    <a:pt x="0" y="5895949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-27622" y="-1495"/>
            <a:ext cx="683978" cy="4421924"/>
            <a:chOff x="0" y="0"/>
            <a:chExt cx="911971" cy="589589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11889" cy="5895949"/>
            </a:xfrm>
            <a:custGeom>
              <a:avLst/>
              <a:gdLst/>
              <a:ahLst/>
              <a:cxnLst/>
              <a:rect l="l" t="t" r="r" b="b"/>
              <a:pathLst>
                <a:path w="911889" h="5895949">
                  <a:moveTo>
                    <a:pt x="0" y="0"/>
                  </a:moveTo>
                  <a:lnTo>
                    <a:pt x="911889" y="0"/>
                  </a:lnTo>
                  <a:lnTo>
                    <a:pt x="911889" y="5895949"/>
                  </a:lnTo>
                  <a:lnTo>
                    <a:pt x="0" y="5895949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25" name="Group 25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475728" y="4943543"/>
            <a:ext cx="5957038" cy="1777183"/>
          </a:xfrm>
          <a:custGeom>
            <a:avLst/>
            <a:gdLst/>
            <a:ahLst/>
            <a:cxnLst/>
            <a:rect l="l" t="t" r="r" b="b"/>
            <a:pathLst>
              <a:path w="5957038" h="1777183">
                <a:moveTo>
                  <a:pt x="0" y="0"/>
                </a:moveTo>
                <a:lnTo>
                  <a:pt x="5957038" y="0"/>
                </a:lnTo>
                <a:lnTo>
                  <a:pt x="5957038" y="1777183"/>
                </a:lnTo>
                <a:lnTo>
                  <a:pt x="0" y="17771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1" name="TextBox 61"/>
          <p:cNvSpPr txBox="1"/>
          <p:nvPr/>
        </p:nvSpPr>
        <p:spPr>
          <a:xfrm>
            <a:off x="697334" y="6851027"/>
            <a:ext cx="5414362" cy="2128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71"/>
              </a:lnSpc>
            </a:pPr>
            <a:r>
              <a:rPr lang="en-US" sz="4399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Edición</a:t>
            </a:r>
            <a:r>
              <a:rPr lang="en-US" sz="4399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2027 </a:t>
            </a:r>
          </a:p>
          <a:p>
            <a:pPr algn="l">
              <a:lnSpc>
                <a:spcPts val="6071"/>
              </a:lnSpc>
            </a:pPr>
            <a:r>
              <a:rPr lang="en-US" sz="43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133.</a:t>
            </a:r>
            <a:r>
              <a:rPr lang="en-US" sz="4400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ª</a:t>
            </a:r>
            <a:r>
              <a:rPr lang="en-US" sz="43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en el Mundo</a:t>
            </a:r>
          </a:p>
          <a:p>
            <a:pPr algn="l">
              <a:lnSpc>
                <a:spcPts val="4415"/>
              </a:lnSpc>
            </a:pPr>
            <a:endParaRPr lang="en-US" sz="4399" b="1" dirty="0">
              <a:solidFill>
                <a:srgbClr val="1A1A1A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86" name="Rectangle 1">
            <a:extLst>
              <a:ext uri="{FF2B5EF4-FFF2-40B4-BE49-F238E27FC236}">
                <a16:creationId xmlns:a16="http://schemas.microsoft.com/office/drawing/2014/main" id="{A8905106-B28A-4D0D-94A1-6112DC9CA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90" name="Imagem 89">
            <a:extLst>
              <a:ext uri="{FF2B5EF4-FFF2-40B4-BE49-F238E27FC236}">
                <a16:creationId xmlns:a16="http://schemas.microsoft.com/office/drawing/2014/main" id="{0682ED34-0F17-45B9-B97F-AB2B8D64F2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78489" y="4986840"/>
            <a:ext cx="10488248" cy="510966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2698" y="0"/>
            <a:ext cx="6907797" cy="4595403"/>
            <a:chOff x="0" y="0"/>
            <a:chExt cx="9210396" cy="61272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210421" cy="6127242"/>
            </a:xfrm>
            <a:custGeom>
              <a:avLst/>
              <a:gdLst/>
              <a:ahLst/>
              <a:cxnLst/>
              <a:rect l="l" t="t" r="r" b="b"/>
              <a:pathLst>
                <a:path w="9210421" h="6127242">
                  <a:moveTo>
                    <a:pt x="0" y="0"/>
                  </a:moveTo>
                  <a:lnTo>
                    <a:pt x="9210421" y="0"/>
                  </a:lnTo>
                  <a:lnTo>
                    <a:pt x="9210421" y="6127242"/>
                  </a:lnTo>
                  <a:lnTo>
                    <a:pt x="0" y="6127242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6875575" y="0"/>
            <a:ext cx="11412426" cy="4595603"/>
            <a:chOff x="0" y="0"/>
            <a:chExt cx="15956316" cy="612747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956249" cy="6127496"/>
            </a:xfrm>
            <a:custGeom>
              <a:avLst/>
              <a:gdLst/>
              <a:ahLst/>
              <a:cxnLst/>
              <a:rect l="l" t="t" r="r" b="b"/>
              <a:pathLst>
                <a:path w="15956249" h="6127496">
                  <a:moveTo>
                    <a:pt x="0" y="0"/>
                  </a:moveTo>
                  <a:lnTo>
                    <a:pt x="15956249" y="0"/>
                  </a:lnTo>
                  <a:lnTo>
                    <a:pt x="15956249" y="6127496"/>
                  </a:lnTo>
                  <a:lnTo>
                    <a:pt x="0" y="61274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9247" b="-3924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426196" y="-1495"/>
            <a:ext cx="318002" cy="4597203"/>
            <a:chOff x="0" y="0"/>
            <a:chExt cx="424002" cy="61296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24053" cy="6129655"/>
            </a:xfrm>
            <a:custGeom>
              <a:avLst/>
              <a:gdLst/>
              <a:ahLst/>
              <a:cxnLst/>
              <a:rect l="l" t="t" r="r" b="b"/>
              <a:pathLst>
                <a:path w="424053" h="6129655">
                  <a:moveTo>
                    <a:pt x="0" y="0"/>
                  </a:moveTo>
                  <a:lnTo>
                    <a:pt x="424053" y="0"/>
                  </a:lnTo>
                  <a:lnTo>
                    <a:pt x="424053" y="6129655"/>
                  </a:lnTo>
                  <a:lnTo>
                    <a:pt x="0" y="6129655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0" y="-1495"/>
            <a:ext cx="425996" cy="4597203"/>
            <a:chOff x="0" y="0"/>
            <a:chExt cx="567995" cy="612960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67944" cy="6129655"/>
            </a:xfrm>
            <a:custGeom>
              <a:avLst/>
              <a:gdLst/>
              <a:ahLst/>
              <a:cxnLst/>
              <a:rect l="l" t="t" r="r" b="b"/>
              <a:pathLst>
                <a:path w="567944" h="6129655">
                  <a:moveTo>
                    <a:pt x="0" y="0"/>
                  </a:moveTo>
                  <a:lnTo>
                    <a:pt x="567944" y="0"/>
                  </a:lnTo>
                  <a:lnTo>
                    <a:pt x="567944" y="6129655"/>
                  </a:lnTo>
                  <a:lnTo>
                    <a:pt x="0" y="6129655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598468" y="5448300"/>
            <a:ext cx="6172105" cy="3240355"/>
          </a:xfrm>
          <a:custGeom>
            <a:avLst/>
            <a:gdLst/>
            <a:ahLst/>
            <a:cxnLst/>
            <a:rect l="l" t="t" r="r" b="b"/>
            <a:pathLst>
              <a:path w="6172105" h="3240355">
                <a:moveTo>
                  <a:pt x="0" y="0"/>
                </a:moveTo>
                <a:lnTo>
                  <a:pt x="6172105" y="0"/>
                </a:lnTo>
                <a:lnTo>
                  <a:pt x="6172105" y="3240355"/>
                </a:lnTo>
                <a:lnTo>
                  <a:pt x="0" y="32403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385028" y="6057900"/>
            <a:ext cx="8264802" cy="2911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71"/>
              </a:lnSpc>
            </a:pPr>
            <a:r>
              <a:rPr lang="en-US" sz="4399" dirty="0" err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Edición</a:t>
            </a:r>
            <a:r>
              <a:rPr lang="en-US" sz="4399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 2027</a:t>
            </a:r>
          </a:p>
          <a:p>
            <a:pPr algn="l">
              <a:lnSpc>
                <a:spcPts val="6071"/>
              </a:lnSpc>
            </a:pPr>
            <a:r>
              <a:rPr lang="en-US" sz="43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141.ª en el Mundo</a:t>
            </a:r>
          </a:p>
          <a:p>
            <a:pPr algn="l">
              <a:lnSpc>
                <a:spcPts val="6071"/>
              </a:lnSpc>
            </a:pPr>
            <a:r>
              <a:rPr lang="en-US" sz="43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1.ª en </a:t>
            </a:r>
            <a:r>
              <a:rPr lang="en-US" sz="4399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Latinoamérica</a:t>
            </a:r>
            <a:endParaRPr lang="en-US" sz="4399" b="1" dirty="0">
              <a:solidFill>
                <a:srgbClr val="1A1A1A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4415"/>
              </a:lnSpc>
            </a:pPr>
            <a:endParaRPr lang="en-US" sz="4399" b="1" dirty="0">
              <a:solidFill>
                <a:srgbClr val="1A1A1A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A6DB07A1-3C94-404C-BEAE-2A7384BA7541}"/>
              </a:ext>
            </a:extLst>
          </p:cNvPr>
          <p:cNvSpPr txBox="1"/>
          <p:nvPr/>
        </p:nvSpPr>
        <p:spPr>
          <a:xfrm>
            <a:off x="1078787" y="1228607"/>
            <a:ext cx="5582117" cy="226561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l">
              <a:lnSpc>
                <a:spcPts val="7680"/>
              </a:lnSpc>
            </a:pPr>
            <a:r>
              <a:rPr lang="pt-BR" sz="5500" dirty="0" err="1">
                <a:solidFill>
                  <a:schemeClr val="bg1"/>
                </a:solidFill>
                <a:latin typeface="Raleway Bold" panose="020B0604020202020204" charset="0"/>
              </a:rPr>
              <a:t>Reconocimiento</a:t>
            </a:r>
            <a:r>
              <a:rPr lang="pt-BR" sz="5500" dirty="0">
                <a:solidFill>
                  <a:schemeClr val="bg1"/>
                </a:solidFill>
                <a:latin typeface="Raleway Bold" panose="020B0604020202020204" charset="0"/>
              </a:rPr>
              <a:t> Internacional</a:t>
            </a:r>
            <a:endParaRPr lang="en-US" sz="5500" b="1" dirty="0">
              <a:solidFill>
                <a:schemeClr val="bg1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2697" y="0"/>
            <a:ext cx="18310698" cy="3496523"/>
            <a:chOff x="0" y="0"/>
            <a:chExt cx="25265438" cy="466203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265439" cy="4662069"/>
            </a:xfrm>
            <a:custGeom>
              <a:avLst/>
              <a:gdLst/>
              <a:ahLst/>
              <a:cxnLst/>
              <a:rect l="l" t="t" r="r" b="b"/>
              <a:pathLst>
                <a:path w="25265439" h="4662069">
                  <a:moveTo>
                    <a:pt x="0" y="0"/>
                  </a:moveTo>
                  <a:lnTo>
                    <a:pt x="25265439" y="0"/>
                  </a:lnTo>
                  <a:lnTo>
                    <a:pt x="25265439" y="4662069"/>
                  </a:lnTo>
                  <a:lnTo>
                    <a:pt x="0" y="4662069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140000" y="988531"/>
            <a:ext cx="10272062" cy="1768200"/>
            <a:chOff x="0" y="0"/>
            <a:chExt cx="13696082" cy="2357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696086" cy="2357598"/>
            </a:xfrm>
            <a:custGeom>
              <a:avLst/>
              <a:gdLst/>
              <a:ahLst/>
              <a:cxnLst/>
              <a:rect l="l" t="t" r="r" b="b"/>
              <a:pathLst>
                <a:path w="13696086" h="2357598">
                  <a:moveTo>
                    <a:pt x="0" y="0"/>
                  </a:moveTo>
                  <a:lnTo>
                    <a:pt x="13696086" y="0"/>
                  </a:lnTo>
                  <a:lnTo>
                    <a:pt x="13696086" y="2357598"/>
                  </a:lnTo>
                  <a:lnTo>
                    <a:pt x="0" y="235759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332" r="43166" b="-14333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3696082" cy="23671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80"/>
                </a:lnSpc>
              </a:pPr>
              <a:r>
                <a:rPr lang="en-US" sz="64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Sostenibilidad</a:t>
              </a:r>
              <a:endParaRPr lang="en-US" sz="6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04800" y="-1495"/>
            <a:ext cx="318002" cy="3498019"/>
            <a:chOff x="0" y="0"/>
            <a:chExt cx="424002" cy="46640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4053" cy="4664063"/>
            </a:xfrm>
            <a:custGeom>
              <a:avLst/>
              <a:gdLst/>
              <a:ahLst/>
              <a:cxnLst/>
              <a:rect l="l" t="t" r="r" b="b"/>
              <a:pathLst>
                <a:path w="424053" h="4664063">
                  <a:moveTo>
                    <a:pt x="0" y="0"/>
                  </a:moveTo>
                  <a:lnTo>
                    <a:pt x="424053" y="0"/>
                  </a:lnTo>
                  <a:lnTo>
                    <a:pt x="424053" y="4664063"/>
                  </a:lnTo>
                  <a:lnTo>
                    <a:pt x="0" y="4664063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76200" y="-1495"/>
            <a:ext cx="425996" cy="3498019"/>
            <a:chOff x="0" y="0"/>
            <a:chExt cx="567995" cy="46640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67944" cy="4664063"/>
            </a:xfrm>
            <a:custGeom>
              <a:avLst/>
              <a:gdLst/>
              <a:ahLst/>
              <a:cxnLst/>
              <a:rect l="l" t="t" r="r" b="b"/>
              <a:pathLst>
                <a:path w="567944" h="4664063">
                  <a:moveTo>
                    <a:pt x="0" y="0"/>
                  </a:moveTo>
                  <a:lnTo>
                    <a:pt x="567944" y="0"/>
                  </a:lnTo>
                  <a:lnTo>
                    <a:pt x="567944" y="4664063"/>
                  </a:lnTo>
                  <a:lnTo>
                    <a:pt x="0" y="4664063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4799443" y="4394598"/>
            <a:ext cx="13370561" cy="4517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071"/>
              </a:lnSpc>
            </a:pPr>
            <a:r>
              <a:rPr lang="en-US" sz="43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3.ª en el Mundo</a:t>
            </a:r>
          </a:p>
          <a:p>
            <a:pPr algn="just">
              <a:lnSpc>
                <a:spcPts val="6071"/>
              </a:lnSpc>
            </a:pPr>
            <a:endParaRPr lang="en-US" sz="4399" b="1" dirty="0">
              <a:solidFill>
                <a:srgbClr val="1A1A1A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just">
              <a:lnSpc>
                <a:spcPts val="6071"/>
              </a:lnSpc>
            </a:pPr>
            <a:r>
              <a:rPr lang="en-US" sz="43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90.ª </a:t>
            </a:r>
            <a:r>
              <a:rPr lang="en-US" sz="4399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en</a:t>
            </a:r>
            <a:r>
              <a:rPr lang="en-US" sz="43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el Mundo</a:t>
            </a:r>
          </a:p>
          <a:p>
            <a:pPr algn="just">
              <a:lnSpc>
                <a:spcPts val="5243"/>
              </a:lnSpc>
            </a:pPr>
            <a:r>
              <a:rPr lang="en-US" sz="37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3.ª </a:t>
            </a:r>
            <a:r>
              <a:rPr lang="en-US" sz="3799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en</a:t>
            </a:r>
            <a:r>
              <a:rPr lang="en-US" sz="37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el Mundo - </a:t>
            </a:r>
            <a:r>
              <a:rPr lang="en-US" sz="3799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en</a:t>
            </a:r>
            <a:r>
              <a:rPr lang="en-US" sz="37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3799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temas</a:t>
            </a:r>
            <a:r>
              <a:rPr lang="en-US" sz="37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de </a:t>
            </a:r>
            <a:r>
              <a:rPr lang="en-US" sz="3799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Governanza</a:t>
            </a:r>
            <a:r>
              <a:rPr lang="en-US" sz="37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3799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Sostenible</a:t>
            </a:r>
            <a:endParaRPr lang="en-US" sz="3799" b="1" dirty="0">
              <a:solidFill>
                <a:srgbClr val="1A1A1A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just">
              <a:lnSpc>
                <a:spcPts val="6071"/>
              </a:lnSpc>
            </a:pPr>
            <a:endParaRPr lang="en-US" sz="3799" b="1" dirty="0">
              <a:solidFill>
                <a:srgbClr val="1A1A1A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just">
              <a:lnSpc>
                <a:spcPts val="6071"/>
              </a:lnSpc>
            </a:pPr>
            <a:r>
              <a:rPr lang="en-US" sz="43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101-200 </a:t>
            </a:r>
            <a:r>
              <a:rPr lang="en-US" sz="4399" b="1" dirty="0" err="1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en</a:t>
            </a:r>
            <a:r>
              <a:rPr lang="en-US" sz="4399" b="1" dirty="0">
                <a:solidFill>
                  <a:srgbClr val="1A1A1A"/>
                </a:solidFill>
                <a:latin typeface="Raleway Bold"/>
                <a:ea typeface="Raleway Bold"/>
                <a:cs typeface="Raleway Bold"/>
                <a:sym typeface="Raleway Bold"/>
              </a:rPr>
              <a:t> el Mundo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734800" y="0"/>
            <a:ext cx="6564599" cy="3496523"/>
            <a:chOff x="0" y="0"/>
            <a:chExt cx="17214482" cy="916900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7214444" cy="9168950"/>
            </a:xfrm>
            <a:custGeom>
              <a:avLst/>
              <a:gdLst/>
              <a:ahLst/>
              <a:cxnLst/>
              <a:rect l="l" t="t" r="r" b="b"/>
              <a:pathLst>
                <a:path w="17214444" h="9168950">
                  <a:moveTo>
                    <a:pt x="0" y="0"/>
                  </a:moveTo>
                  <a:lnTo>
                    <a:pt x="17214444" y="0"/>
                  </a:lnTo>
                  <a:lnTo>
                    <a:pt x="17214444" y="9168950"/>
                  </a:lnTo>
                  <a:lnTo>
                    <a:pt x="0" y="9168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319" b="-20319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425996" y="6181725"/>
            <a:ext cx="3656542" cy="1090868"/>
          </a:xfrm>
          <a:custGeom>
            <a:avLst/>
            <a:gdLst/>
            <a:ahLst/>
            <a:cxnLst/>
            <a:rect l="l" t="t" r="r" b="b"/>
            <a:pathLst>
              <a:path w="3656542" h="1090868">
                <a:moveTo>
                  <a:pt x="0" y="0"/>
                </a:moveTo>
                <a:lnTo>
                  <a:pt x="3656542" y="0"/>
                </a:lnTo>
                <a:lnTo>
                  <a:pt x="3656542" y="1090868"/>
                </a:lnTo>
                <a:lnTo>
                  <a:pt x="0" y="10908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195868" y="4166422"/>
            <a:ext cx="2690809" cy="1345404"/>
          </a:xfrm>
          <a:custGeom>
            <a:avLst/>
            <a:gdLst/>
            <a:ahLst/>
            <a:cxnLst/>
            <a:rect l="l" t="t" r="r" b="b"/>
            <a:pathLst>
              <a:path w="2690809" h="1345404">
                <a:moveTo>
                  <a:pt x="0" y="0"/>
                </a:moveTo>
                <a:lnTo>
                  <a:pt x="2690809" y="0"/>
                </a:lnTo>
                <a:lnTo>
                  <a:pt x="2690809" y="1345404"/>
                </a:lnTo>
                <a:lnTo>
                  <a:pt x="0" y="13454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621857" y="7785671"/>
            <a:ext cx="3264819" cy="1714030"/>
          </a:xfrm>
          <a:custGeom>
            <a:avLst/>
            <a:gdLst/>
            <a:ahLst/>
            <a:cxnLst/>
            <a:rect l="l" t="t" r="r" b="b"/>
            <a:pathLst>
              <a:path w="3264819" h="1714030">
                <a:moveTo>
                  <a:pt x="0" y="0"/>
                </a:moveTo>
                <a:lnTo>
                  <a:pt x="3264820" y="0"/>
                </a:lnTo>
                <a:lnTo>
                  <a:pt x="3264820" y="1714031"/>
                </a:lnTo>
                <a:lnTo>
                  <a:pt x="0" y="171403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765543" y="-40711"/>
            <a:ext cx="5874801" cy="5553657"/>
            <a:chOff x="0" y="0"/>
            <a:chExt cx="7833068" cy="75189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833094" cy="7519035"/>
            </a:xfrm>
            <a:custGeom>
              <a:avLst/>
              <a:gdLst/>
              <a:ahLst/>
              <a:cxnLst/>
              <a:rect l="l" t="t" r="r" b="b"/>
              <a:pathLst>
                <a:path w="7833094" h="7519035">
                  <a:moveTo>
                    <a:pt x="0" y="0"/>
                  </a:moveTo>
                  <a:lnTo>
                    <a:pt x="7833094" y="0"/>
                  </a:lnTo>
                  <a:lnTo>
                    <a:pt x="7833094" y="7519035"/>
                  </a:lnTo>
                  <a:lnTo>
                    <a:pt x="0" y="75190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994" r="-13993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6697494" y="5563181"/>
            <a:ext cx="5641400" cy="4721774"/>
            <a:chOff x="0" y="0"/>
            <a:chExt cx="7521867" cy="641968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521892" cy="6419723"/>
            </a:xfrm>
            <a:custGeom>
              <a:avLst/>
              <a:gdLst/>
              <a:ahLst/>
              <a:cxnLst/>
              <a:rect l="l" t="t" r="r" b="b"/>
              <a:pathLst>
                <a:path w="7521892" h="6419723">
                  <a:moveTo>
                    <a:pt x="0" y="0"/>
                  </a:moveTo>
                  <a:lnTo>
                    <a:pt x="7521892" y="0"/>
                  </a:lnTo>
                  <a:lnTo>
                    <a:pt x="7521892" y="6419723"/>
                  </a:lnTo>
                  <a:lnTo>
                    <a:pt x="0" y="6419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3979" r="-13979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772678" y="5563181"/>
            <a:ext cx="5867667" cy="4776947"/>
            <a:chOff x="0" y="0"/>
            <a:chExt cx="7823556" cy="650285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823581" cy="6502908"/>
            </a:xfrm>
            <a:custGeom>
              <a:avLst/>
              <a:gdLst/>
              <a:ahLst/>
              <a:cxnLst/>
              <a:rect l="l" t="t" r="r" b="b"/>
              <a:pathLst>
                <a:path w="7823581" h="6502908">
                  <a:moveTo>
                    <a:pt x="0" y="0"/>
                  </a:moveTo>
                  <a:lnTo>
                    <a:pt x="7823581" y="0"/>
                  </a:lnTo>
                  <a:lnTo>
                    <a:pt x="7823581" y="6502908"/>
                  </a:lnTo>
                  <a:lnTo>
                    <a:pt x="0" y="6502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9161" r="-29161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6707019" y="-40710"/>
            <a:ext cx="5622350" cy="5553656"/>
            <a:chOff x="0" y="0"/>
            <a:chExt cx="7496467" cy="74048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496429" cy="7404862"/>
            </a:xfrm>
            <a:custGeom>
              <a:avLst/>
              <a:gdLst/>
              <a:ahLst/>
              <a:cxnLst/>
              <a:rect l="l" t="t" r="r" b="b"/>
              <a:pathLst>
                <a:path w="7496429" h="7404862">
                  <a:moveTo>
                    <a:pt x="0" y="0"/>
                  </a:moveTo>
                  <a:lnTo>
                    <a:pt x="7496429" y="0"/>
                  </a:lnTo>
                  <a:lnTo>
                    <a:pt x="7496429" y="7404862"/>
                  </a:lnTo>
                  <a:lnTo>
                    <a:pt x="0" y="74048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4114" r="-24114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2396045" y="0"/>
            <a:ext cx="5924464" cy="5512946"/>
            <a:chOff x="0" y="0"/>
            <a:chExt cx="8240192" cy="764628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240179" cy="7646289"/>
            </a:xfrm>
            <a:custGeom>
              <a:avLst/>
              <a:gdLst/>
              <a:ahLst/>
              <a:cxnLst/>
              <a:rect l="l" t="t" r="r" b="b"/>
              <a:pathLst>
                <a:path w="8240179" h="7646289">
                  <a:moveTo>
                    <a:pt x="0" y="0"/>
                  </a:moveTo>
                  <a:lnTo>
                    <a:pt x="8240179" y="0"/>
                  </a:lnTo>
                  <a:lnTo>
                    <a:pt x="8240179" y="7646289"/>
                  </a:lnTo>
                  <a:lnTo>
                    <a:pt x="0" y="7646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9594" r="-19594"/>
              </a:stretch>
            </a:blipFill>
          </p:spPr>
        </p:sp>
      </p:grpSp>
      <p:sp>
        <p:nvSpPr>
          <p:cNvPr id="16" name="Freeform 16"/>
          <p:cNvSpPr/>
          <p:nvPr/>
        </p:nvSpPr>
        <p:spPr>
          <a:xfrm>
            <a:off x="739340" y="139970"/>
            <a:ext cx="14653060" cy="1088184"/>
          </a:xfrm>
          <a:custGeom>
            <a:avLst/>
            <a:gdLst/>
            <a:ahLst/>
            <a:cxnLst/>
            <a:rect l="l" t="t" r="r" b="b"/>
            <a:pathLst>
              <a:path w="14653060" h="1088184">
                <a:moveTo>
                  <a:pt x="0" y="0"/>
                </a:moveTo>
                <a:lnTo>
                  <a:pt x="14653060" y="0"/>
                </a:lnTo>
                <a:lnTo>
                  <a:pt x="14653060" y="1088184"/>
                </a:lnTo>
                <a:lnTo>
                  <a:pt x="0" y="108818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6796280" y="3473358"/>
            <a:ext cx="1491720" cy="856478"/>
          </a:xfrm>
          <a:custGeom>
            <a:avLst/>
            <a:gdLst/>
            <a:ahLst/>
            <a:cxnLst/>
            <a:rect l="l" t="t" r="r" b="b"/>
            <a:pathLst>
              <a:path w="1491720" h="856478">
                <a:moveTo>
                  <a:pt x="0" y="0"/>
                </a:moveTo>
                <a:lnTo>
                  <a:pt x="1491720" y="0"/>
                </a:lnTo>
                <a:lnTo>
                  <a:pt x="1491720" y="856478"/>
                </a:lnTo>
                <a:lnTo>
                  <a:pt x="0" y="8564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6920143" y="3716112"/>
            <a:ext cx="1233688" cy="625650"/>
            <a:chOff x="0" y="0"/>
            <a:chExt cx="1644917" cy="8342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644904" cy="834136"/>
            </a:xfrm>
            <a:custGeom>
              <a:avLst/>
              <a:gdLst/>
              <a:ahLst/>
              <a:cxnLst/>
              <a:rect l="l" t="t" r="r" b="b"/>
              <a:pathLst>
                <a:path w="1644904" h="834136">
                  <a:moveTo>
                    <a:pt x="0" y="0"/>
                  </a:moveTo>
                  <a:lnTo>
                    <a:pt x="1644904" y="0"/>
                  </a:lnTo>
                  <a:lnTo>
                    <a:pt x="1644904" y="834136"/>
                  </a:lnTo>
                  <a:lnTo>
                    <a:pt x="0" y="8341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85803" b="-85809"/>
              </a:stretch>
            </a:blipFill>
          </p:spPr>
        </p:sp>
      </p:grpSp>
      <p:sp>
        <p:nvSpPr>
          <p:cNvPr id="22" name="Freeform 22"/>
          <p:cNvSpPr/>
          <p:nvPr/>
        </p:nvSpPr>
        <p:spPr>
          <a:xfrm>
            <a:off x="4766929" y="3661048"/>
            <a:ext cx="1873415" cy="856478"/>
          </a:xfrm>
          <a:custGeom>
            <a:avLst/>
            <a:gdLst/>
            <a:ahLst/>
            <a:cxnLst/>
            <a:rect l="l" t="t" r="r" b="b"/>
            <a:pathLst>
              <a:path w="1873415" h="856478">
                <a:moveTo>
                  <a:pt x="0" y="0"/>
                </a:moveTo>
                <a:lnTo>
                  <a:pt x="1873415" y="0"/>
                </a:lnTo>
                <a:lnTo>
                  <a:pt x="1873415" y="856479"/>
                </a:lnTo>
                <a:lnTo>
                  <a:pt x="0" y="85647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4766929" y="3901688"/>
            <a:ext cx="1873415" cy="562766"/>
            <a:chOff x="0" y="0"/>
            <a:chExt cx="2497887" cy="75035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497836" cy="750316"/>
            </a:xfrm>
            <a:custGeom>
              <a:avLst/>
              <a:gdLst/>
              <a:ahLst/>
              <a:cxnLst/>
              <a:rect l="l" t="t" r="r" b="b"/>
              <a:pathLst>
                <a:path w="2497836" h="750316">
                  <a:moveTo>
                    <a:pt x="0" y="0"/>
                  </a:moveTo>
                  <a:lnTo>
                    <a:pt x="2497836" y="0"/>
                  </a:lnTo>
                  <a:lnTo>
                    <a:pt x="2497836" y="750316"/>
                  </a:lnTo>
                  <a:lnTo>
                    <a:pt x="0" y="750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t="-22821" r="-2" b="-22826"/>
              </a:stretch>
            </a:blipFill>
          </p:spPr>
        </p:sp>
      </p:grpSp>
      <p:grpSp>
        <p:nvGrpSpPr>
          <p:cNvPr id="25" name="Group 25"/>
          <p:cNvGrpSpPr/>
          <p:nvPr/>
        </p:nvGrpSpPr>
        <p:grpSpPr>
          <a:xfrm>
            <a:off x="11364382" y="3701386"/>
            <a:ext cx="902246" cy="902246"/>
            <a:chOff x="0" y="0"/>
            <a:chExt cx="1202995" cy="120299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02944" cy="1202944"/>
            </a:xfrm>
            <a:custGeom>
              <a:avLst/>
              <a:gdLst/>
              <a:ahLst/>
              <a:cxnLst/>
              <a:rect l="l" t="t" r="r" b="b"/>
              <a:pathLst>
                <a:path w="1202944" h="1202944">
                  <a:moveTo>
                    <a:pt x="0" y="0"/>
                  </a:moveTo>
                  <a:lnTo>
                    <a:pt x="1202944" y="0"/>
                  </a:lnTo>
                  <a:lnTo>
                    <a:pt x="1202944" y="1202944"/>
                  </a:lnTo>
                  <a:lnTo>
                    <a:pt x="0" y="1202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r="-4" b="-4"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5290052" y="7972044"/>
            <a:ext cx="1295248" cy="914771"/>
            <a:chOff x="0" y="0"/>
            <a:chExt cx="1726997" cy="121969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726946" cy="1219708"/>
            </a:xfrm>
            <a:custGeom>
              <a:avLst/>
              <a:gdLst/>
              <a:ahLst/>
              <a:cxnLst/>
              <a:rect l="l" t="t" r="r" b="b"/>
              <a:pathLst>
                <a:path w="1726946" h="1219708">
                  <a:moveTo>
                    <a:pt x="0" y="0"/>
                  </a:moveTo>
                  <a:lnTo>
                    <a:pt x="1726946" y="0"/>
                  </a:lnTo>
                  <a:lnTo>
                    <a:pt x="1726946" y="1219708"/>
                  </a:lnTo>
                  <a:lnTo>
                    <a:pt x="0" y="1219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alphaModFix amt="82000"/>
              </a:blip>
              <a:stretch>
                <a:fillRect t="-89" r="-2" b="-87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12405570" y="5579621"/>
            <a:ext cx="5924464" cy="4733344"/>
            <a:chOff x="0" y="0"/>
            <a:chExt cx="7899286" cy="631112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899312" cy="6311138"/>
            </a:xfrm>
            <a:custGeom>
              <a:avLst/>
              <a:gdLst/>
              <a:ahLst/>
              <a:cxnLst/>
              <a:rect l="l" t="t" r="r" b="b"/>
              <a:pathLst>
                <a:path w="7899312" h="6311138">
                  <a:moveTo>
                    <a:pt x="0" y="0"/>
                  </a:moveTo>
                  <a:lnTo>
                    <a:pt x="7899312" y="0"/>
                  </a:lnTo>
                  <a:lnTo>
                    <a:pt x="7899312" y="6311138"/>
                  </a:lnTo>
                  <a:lnTo>
                    <a:pt x="0" y="63111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26090" r="-26090"/>
              </a:stretch>
            </a:blipFill>
          </p:spPr>
        </p:sp>
      </p:grpSp>
      <p:grpSp>
        <p:nvGrpSpPr>
          <p:cNvPr id="31" name="Group 31"/>
          <p:cNvGrpSpPr/>
          <p:nvPr/>
        </p:nvGrpSpPr>
        <p:grpSpPr>
          <a:xfrm>
            <a:off x="16700221" y="7833570"/>
            <a:ext cx="1453610" cy="1104776"/>
            <a:chOff x="0" y="0"/>
            <a:chExt cx="1938147" cy="147303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938147" cy="1473073"/>
            </a:xfrm>
            <a:custGeom>
              <a:avLst/>
              <a:gdLst/>
              <a:ahLst/>
              <a:cxnLst/>
              <a:rect l="l" t="t" r="r" b="b"/>
              <a:pathLst>
                <a:path w="1938147" h="1473073">
                  <a:moveTo>
                    <a:pt x="0" y="0"/>
                  </a:moveTo>
                  <a:lnTo>
                    <a:pt x="1938147" y="0"/>
                  </a:lnTo>
                  <a:lnTo>
                    <a:pt x="1938147" y="1473073"/>
                  </a:lnTo>
                  <a:lnTo>
                    <a:pt x="0" y="14730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alphaModFix amt="70000"/>
              </a:blip>
              <a:stretch>
                <a:fillRect l="-20682" r="-20682" b="2"/>
              </a:stretch>
            </a:blipFill>
          </p:spPr>
        </p:sp>
      </p:grpSp>
      <p:grpSp>
        <p:nvGrpSpPr>
          <p:cNvPr id="33" name="Group 33"/>
          <p:cNvGrpSpPr/>
          <p:nvPr/>
        </p:nvGrpSpPr>
        <p:grpSpPr>
          <a:xfrm>
            <a:off x="11279619" y="7833570"/>
            <a:ext cx="922439" cy="1068991"/>
            <a:chOff x="0" y="0"/>
            <a:chExt cx="1229919" cy="142532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29868" cy="1425321"/>
            </a:xfrm>
            <a:custGeom>
              <a:avLst/>
              <a:gdLst/>
              <a:ahLst/>
              <a:cxnLst/>
              <a:rect l="l" t="t" r="r" b="b"/>
              <a:pathLst>
                <a:path w="1229868" h="1425321">
                  <a:moveTo>
                    <a:pt x="0" y="0"/>
                  </a:moveTo>
                  <a:lnTo>
                    <a:pt x="1229868" y="0"/>
                  </a:lnTo>
                  <a:lnTo>
                    <a:pt x="1229868" y="1425321"/>
                  </a:lnTo>
                  <a:lnTo>
                    <a:pt x="0" y="14253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alphaModFix amt="81000"/>
              </a:blip>
              <a:stretch>
                <a:fillRect r="-4"/>
              </a:stretch>
            </a:blipFill>
          </p:spPr>
        </p:sp>
      </p:grpSp>
      <p:grpSp>
        <p:nvGrpSpPr>
          <p:cNvPr id="35" name="Group 35"/>
          <p:cNvGrpSpPr/>
          <p:nvPr/>
        </p:nvGrpSpPr>
        <p:grpSpPr>
          <a:xfrm>
            <a:off x="765542" y="110278"/>
            <a:ext cx="15455561" cy="1147568"/>
            <a:chOff x="0" y="0"/>
            <a:chExt cx="19171858" cy="153009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9171884" cy="1530129"/>
            </a:xfrm>
            <a:custGeom>
              <a:avLst/>
              <a:gdLst/>
              <a:ahLst/>
              <a:cxnLst/>
              <a:rect l="l" t="t" r="r" b="b"/>
              <a:pathLst>
                <a:path w="19171884" h="1530129">
                  <a:moveTo>
                    <a:pt x="0" y="0"/>
                  </a:moveTo>
                  <a:lnTo>
                    <a:pt x="19171884" y="0"/>
                  </a:lnTo>
                  <a:lnTo>
                    <a:pt x="19171884" y="1530129"/>
                  </a:lnTo>
                  <a:lnTo>
                    <a:pt x="0" y="1530129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37" name="TextBox 37"/>
          <p:cNvSpPr txBox="1"/>
          <p:nvPr/>
        </p:nvSpPr>
        <p:spPr>
          <a:xfrm>
            <a:off x="774487" y="166259"/>
            <a:ext cx="15379913" cy="8387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4999" b="1" dirty="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4000" b="1" dirty="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CENTROS INTERNACIONALES DE INVESTIGACIÓN EN LA USP</a:t>
            </a:r>
          </a:p>
        </p:txBody>
      </p:sp>
      <p:sp>
        <p:nvSpPr>
          <p:cNvPr id="38" name="Freeform 38"/>
          <p:cNvSpPr/>
          <p:nvPr/>
        </p:nvSpPr>
        <p:spPr>
          <a:xfrm>
            <a:off x="13411200" y="9027481"/>
            <a:ext cx="4909309" cy="1044750"/>
          </a:xfrm>
          <a:custGeom>
            <a:avLst/>
            <a:gdLst/>
            <a:ahLst/>
            <a:cxnLst/>
            <a:rect l="l" t="t" r="r" b="b"/>
            <a:pathLst>
              <a:path w="4909309" h="1044750">
                <a:moveTo>
                  <a:pt x="0" y="0"/>
                </a:moveTo>
                <a:lnTo>
                  <a:pt x="4909309" y="0"/>
                </a:lnTo>
                <a:lnTo>
                  <a:pt x="4909309" y="1044749"/>
                </a:lnTo>
                <a:lnTo>
                  <a:pt x="0" y="104474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14137623" y="8995543"/>
            <a:ext cx="4226577" cy="1108624"/>
            <a:chOff x="0" y="0"/>
            <a:chExt cx="6275832" cy="147816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275858" cy="1478204"/>
            </a:xfrm>
            <a:custGeom>
              <a:avLst/>
              <a:gdLst/>
              <a:ahLst/>
              <a:cxnLst/>
              <a:rect l="l" t="t" r="r" b="b"/>
              <a:pathLst>
                <a:path w="6275858" h="1478204">
                  <a:moveTo>
                    <a:pt x="0" y="0"/>
                  </a:moveTo>
                  <a:lnTo>
                    <a:pt x="6275858" y="0"/>
                  </a:lnTo>
                  <a:lnTo>
                    <a:pt x="6275858" y="1478204"/>
                  </a:lnTo>
                  <a:lnTo>
                    <a:pt x="0" y="1478204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41" name="TextBox 41"/>
          <p:cNvSpPr txBox="1"/>
          <p:nvPr/>
        </p:nvSpPr>
        <p:spPr>
          <a:xfrm>
            <a:off x="14442424" y="9154088"/>
            <a:ext cx="4226576" cy="10186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Raleway Bold" panose="020B0604020202020204" charset="0"/>
              </a:rPr>
              <a:t>UNIDAD DEL CENTRO DE MICOLOGÍA MÉDICA EN AMÉRICA LATINA (CMM LATAM)</a:t>
            </a:r>
          </a:p>
          <a:p>
            <a:pPr algn="r">
              <a:lnSpc>
                <a:spcPts val="2427"/>
              </a:lnSpc>
            </a:pPr>
            <a:endParaRPr lang="en-US" sz="1600" b="1" spc="452" dirty="0">
              <a:solidFill>
                <a:schemeClr val="bg1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</p:txBody>
      </p:sp>
      <p:sp>
        <p:nvSpPr>
          <p:cNvPr id="42" name="Freeform 42"/>
          <p:cNvSpPr/>
          <p:nvPr/>
        </p:nvSpPr>
        <p:spPr>
          <a:xfrm>
            <a:off x="7398953" y="9003497"/>
            <a:ext cx="4923606" cy="1068734"/>
          </a:xfrm>
          <a:custGeom>
            <a:avLst/>
            <a:gdLst/>
            <a:ahLst/>
            <a:cxnLst/>
            <a:rect l="l" t="t" r="r" b="b"/>
            <a:pathLst>
              <a:path w="4923606" h="1068734">
                <a:moveTo>
                  <a:pt x="0" y="0"/>
                </a:moveTo>
                <a:lnTo>
                  <a:pt x="4923606" y="0"/>
                </a:lnTo>
                <a:lnTo>
                  <a:pt x="4923606" y="1068733"/>
                </a:lnTo>
                <a:lnTo>
                  <a:pt x="0" y="106873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grpSp>
        <p:nvGrpSpPr>
          <p:cNvPr id="43" name="Group 43"/>
          <p:cNvGrpSpPr/>
          <p:nvPr/>
        </p:nvGrpSpPr>
        <p:grpSpPr>
          <a:xfrm>
            <a:off x="7632021" y="8988285"/>
            <a:ext cx="4706874" cy="1108624"/>
            <a:chOff x="0" y="0"/>
            <a:chExt cx="6275832" cy="1478166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6275858" cy="1478204"/>
            </a:xfrm>
            <a:custGeom>
              <a:avLst/>
              <a:gdLst/>
              <a:ahLst/>
              <a:cxnLst/>
              <a:rect l="l" t="t" r="r" b="b"/>
              <a:pathLst>
                <a:path w="6275858" h="1478204">
                  <a:moveTo>
                    <a:pt x="0" y="0"/>
                  </a:moveTo>
                  <a:lnTo>
                    <a:pt x="6275858" y="0"/>
                  </a:lnTo>
                  <a:lnTo>
                    <a:pt x="6275858" y="1478204"/>
                  </a:lnTo>
                  <a:lnTo>
                    <a:pt x="0" y="1478204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45" name="TextBox 45"/>
          <p:cNvSpPr txBox="1"/>
          <p:nvPr/>
        </p:nvSpPr>
        <p:spPr>
          <a:xfrm>
            <a:off x="7929876" y="9223057"/>
            <a:ext cx="4284897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Raleway Bold" panose="020B0604020202020204" charset="0"/>
              </a:rPr>
              <a:t>CENTRO INTERNACIONAL DE INGENIERÍA GENÉTICA Y BIOTECNOLOGÍA (ICGEB)</a:t>
            </a:r>
          </a:p>
        </p:txBody>
      </p:sp>
      <p:sp>
        <p:nvSpPr>
          <p:cNvPr id="46" name="Freeform 46"/>
          <p:cNvSpPr/>
          <p:nvPr/>
        </p:nvSpPr>
        <p:spPr>
          <a:xfrm>
            <a:off x="1813008" y="9003497"/>
            <a:ext cx="4908804" cy="1068734"/>
          </a:xfrm>
          <a:custGeom>
            <a:avLst/>
            <a:gdLst/>
            <a:ahLst/>
            <a:cxnLst/>
            <a:rect l="l" t="t" r="r" b="b"/>
            <a:pathLst>
              <a:path w="4908804" h="1068734">
                <a:moveTo>
                  <a:pt x="0" y="0"/>
                </a:moveTo>
                <a:lnTo>
                  <a:pt x="4908804" y="0"/>
                </a:lnTo>
                <a:lnTo>
                  <a:pt x="4908804" y="1068733"/>
                </a:lnTo>
                <a:lnTo>
                  <a:pt x="0" y="106873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grpSp>
        <p:nvGrpSpPr>
          <p:cNvPr id="47" name="Group 47"/>
          <p:cNvGrpSpPr/>
          <p:nvPr/>
        </p:nvGrpSpPr>
        <p:grpSpPr>
          <a:xfrm>
            <a:off x="1942995" y="8963606"/>
            <a:ext cx="4706874" cy="1108624"/>
            <a:chOff x="0" y="0"/>
            <a:chExt cx="6275832" cy="1478166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6275858" cy="1478204"/>
            </a:xfrm>
            <a:custGeom>
              <a:avLst/>
              <a:gdLst/>
              <a:ahLst/>
              <a:cxnLst/>
              <a:rect l="l" t="t" r="r" b="b"/>
              <a:pathLst>
                <a:path w="6275858" h="1478204">
                  <a:moveTo>
                    <a:pt x="0" y="0"/>
                  </a:moveTo>
                  <a:lnTo>
                    <a:pt x="6275858" y="0"/>
                  </a:lnTo>
                  <a:lnTo>
                    <a:pt x="6275858" y="1478204"/>
                  </a:lnTo>
                  <a:lnTo>
                    <a:pt x="0" y="1478204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49" name="TextBox 49"/>
          <p:cNvSpPr txBox="1"/>
          <p:nvPr/>
        </p:nvSpPr>
        <p:spPr>
          <a:xfrm>
            <a:off x="1702956" y="9078687"/>
            <a:ext cx="4908814" cy="860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30"/>
              </a:lnSpc>
            </a:pPr>
            <a:r>
              <a:rPr lang="es-ES" sz="1600" b="1" dirty="0">
                <a:solidFill>
                  <a:schemeClr val="bg1"/>
                </a:solidFill>
                <a:latin typeface="Raleway Bold" panose="020B0604020202020204" charset="0"/>
              </a:rPr>
              <a:t>CENTRO INTERNACIONAL CONJUNTO USP-PSL PARA INVESTIGACIÓN, EDUCACIÓN E INNOVACIÓN</a:t>
            </a:r>
            <a:endParaRPr lang="en-US" sz="1600" b="1" spc="434" dirty="0">
              <a:solidFill>
                <a:schemeClr val="bg1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</p:txBody>
      </p:sp>
      <p:sp>
        <p:nvSpPr>
          <p:cNvPr id="50" name="Freeform 50"/>
          <p:cNvSpPr/>
          <p:nvPr/>
        </p:nvSpPr>
        <p:spPr>
          <a:xfrm>
            <a:off x="2724683" y="4631827"/>
            <a:ext cx="3981117" cy="740778"/>
          </a:xfrm>
          <a:custGeom>
            <a:avLst/>
            <a:gdLst/>
            <a:ahLst/>
            <a:cxnLst/>
            <a:rect l="l" t="t" r="r" b="b"/>
            <a:pathLst>
              <a:path w="3981117" h="740778">
                <a:moveTo>
                  <a:pt x="0" y="0"/>
                </a:moveTo>
                <a:lnTo>
                  <a:pt x="3981117" y="0"/>
                </a:lnTo>
                <a:lnTo>
                  <a:pt x="3981117" y="740778"/>
                </a:lnTo>
                <a:lnTo>
                  <a:pt x="0" y="740778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</p:sp>
      <p:grpSp>
        <p:nvGrpSpPr>
          <p:cNvPr id="51" name="Group 51"/>
          <p:cNvGrpSpPr/>
          <p:nvPr/>
        </p:nvGrpSpPr>
        <p:grpSpPr>
          <a:xfrm>
            <a:off x="4038599" y="4596674"/>
            <a:ext cx="2611269" cy="775931"/>
            <a:chOff x="0" y="0"/>
            <a:chExt cx="4366819" cy="1034575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4366844" cy="1034613"/>
            </a:xfrm>
            <a:custGeom>
              <a:avLst/>
              <a:gdLst/>
              <a:ahLst/>
              <a:cxnLst/>
              <a:rect l="l" t="t" r="r" b="b"/>
              <a:pathLst>
                <a:path w="4366844" h="1034613">
                  <a:moveTo>
                    <a:pt x="0" y="0"/>
                  </a:moveTo>
                  <a:lnTo>
                    <a:pt x="4366844" y="0"/>
                  </a:lnTo>
                  <a:lnTo>
                    <a:pt x="4366844" y="1034613"/>
                  </a:lnTo>
                  <a:lnTo>
                    <a:pt x="0" y="1034613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53" name="TextBox 53"/>
          <p:cNvSpPr txBox="1"/>
          <p:nvPr/>
        </p:nvSpPr>
        <p:spPr>
          <a:xfrm>
            <a:off x="3354486" y="4636322"/>
            <a:ext cx="3257283" cy="610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pt-BR" sz="1600" b="1" dirty="0">
                <a:solidFill>
                  <a:schemeClr val="bg1"/>
                </a:solidFill>
                <a:latin typeface="Raleway Bold" panose="020B0604020202020204" charset="0"/>
              </a:rPr>
              <a:t>INSTITUTO PASTEUR DE </a:t>
            </a:r>
          </a:p>
          <a:p>
            <a:pPr algn="r">
              <a:lnSpc>
                <a:spcPts val="2520"/>
              </a:lnSpc>
            </a:pPr>
            <a:r>
              <a:rPr lang="pt-BR" sz="1600" b="1" dirty="0">
                <a:solidFill>
                  <a:schemeClr val="bg1"/>
                </a:solidFill>
                <a:latin typeface="Raleway Bold" panose="020B0604020202020204" charset="0"/>
              </a:rPr>
              <a:t>SÃO PAULO</a:t>
            </a:r>
            <a:endParaRPr lang="en-US" sz="1600" b="1" spc="469" dirty="0">
              <a:solidFill>
                <a:schemeClr val="bg1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</p:txBody>
      </p:sp>
      <p:sp>
        <p:nvSpPr>
          <p:cNvPr id="54" name="Freeform 54"/>
          <p:cNvSpPr/>
          <p:nvPr/>
        </p:nvSpPr>
        <p:spPr>
          <a:xfrm>
            <a:off x="8364417" y="4643114"/>
            <a:ext cx="3958152" cy="746846"/>
          </a:xfrm>
          <a:custGeom>
            <a:avLst/>
            <a:gdLst/>
            <a:ahLst/>
            <a:cxnLst/>
            <a:rect l="l" t="t" r="r" b="b"/>
            <a:pathLst>
              <a:path w="3958152" h="746846">
                <a:moveTo>
                  <a:pt x="0" y="0"/>
                </a:moveTo>
                <a:lnTo>
                  <a:pt x="3958152" y="0"/>
                </a:lnTo>
                <a:lnTo>
                  <a:pt x="3958152" y="746845"/>
                </a:lnTo>
                <a:lnTo>
                  <a:pt x="0" y="746845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</p:sp>
      <p:grpSp>
        <p:nvGrpSpPr>
          <p:cNvPr id="55" name="Group 55"/>
          <p:cNvGrpSpPr/>
          <p:nvPr/>
        </p:nvGrpSpPr>
        <p:grpSpPr>
          <a:xfrm>
            <a:off x="8363198" y="4610100"/>
            <a:ext cx="3949836" cy="775931"/>
            <a:chOff x="0" y="0"/>
            <a:chExt cx="5051971" cy="1034575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5051997" cy="1034613"/>
            </a:xfrm>
            <a:custGeom>
              <a:avLst/>
              <a:gdLst/>
              <a:ahLst/>
              <a:cxnLst/>
              <a:rect l="l" t="t" r="r" b="b"/>
              <a:pathLst>
                <a:path w="5051997" h="1034613">
                  <a:moveTo>
                    <a:pt x="0" y="0"/>
                  </a:moveTo>
                  <a:lnTo>
                    <a:pt x="5051997" y="0"/>
                  </a:lnTo>
                  <a:lnTo>
                    <a:pt x="5051997" y="1034613"/>
                  </a:lnTo>
                  <a:lnTo>
                    <a:pt x="0" y="1034613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57" name="TextBox 57"/>
          <p:cNvSpPr txBox="1"/>
          <p:nvPr/>
        </p:nvSpPr>
        <p:spPr>
          <a:xfrm>
            <a:off x="8809739" y="4457700"/>
            <a:ext cx="4449061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endParaRPr lang="es-ES" dirty="0">
              <a:latin typeface="Raleway Bold" panose="020B0604020202020204" charset="0"/>
            </a:endParaRPr>
          </a:p>
          <a:p>
            <a:r>
              <a:rPr lang="es-ES" b="1" dirty="0">
                <a:solidFill>
                  <a:schemeClr val="bg1"/>
                </a:solidFill>
                <a:latin typeface="Raleway Bold" panose="020B0604020202020204" charset="0"/>
              </a:rPr>
              <a:t>CENTRO INTERNACIONAL DE INVESTIGACIÓN DEL CNRS</a:t>
            </a:r>
          </a:p>
        </p:txBody>
      </p:sp>
      <p:sp>
        <p:nvSpPr>
          <p:cNvPr id="58" name="Freeform 58"/>
          <p:cNvSpPr/>
          <p:nvPr/>
        </p:nvSpPr>
        <p:spPr>
          <a:xfrm>
            <a:off x="13563600" y="4391978"/>
            <a:ext cx="4886277" cy="992934"/>
          </a:xfrm>
          <a:custGeom>
            <a:avLst/>
            <a:gdLst/>
            <a:ahLst/>
            <a:cxnLst/>
            <a:rect l="l" t="t" r="r" b="b"/>
            <a:pathLst>
              <a:path w="4886277" h="992934">
                <a:moveTo>
                  <a:pt x="0" y="0"/>
                </a:moveTo>
                <a:lnTo>
                  <a:pt x="4886277" y="0"/>
                </a:lnTo>
                <a:lnTo>
                  <a:pt x="4886277" y="992933"/>
                </a:lnTo>
                <a:lnTo>
                  <a:pt x="0" y="992933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</p:sp>
      <p:grpSp>
        <p:nvGrpSpPr>
          <p:cNvPr id="59" name="Group 59"/>
          <p:cNvGrpSpPr/>
          <p:nvPr/>
        </p:nvGrpSpPr>
        <p:grpSpPr>
          <a:xfrm>
            <a:off x="13725020" y="4391978"/>
            <a:ext cx="4595489" cy="997982"/>
            <a:chOff x="0" y="0"/>
            <a:chExt cx="6127318" cy="1330643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6127344" cy="1330681"/>
            </a:xfrm>
            <a:custGeom>
              <a:avLst/>
              <a:gdLst/>
              <a:ahLst/>
              <a:cxnLst/>
              <a:rect l="l" t="t" r="r" b="b"/>
              <a:pathLst>
                <a:path w="6127344" h="1330681">
                  <a:moveTo>
                    <a:pt x="0" y="0"/>
                  </a:moveTo>
                  <a:lnTo>
                    <a:pt x="6127344" y="0"/>
                  </a:lnTo>
                  <a:lnTo>
                    <a:pt x="6127344" y="1330681"/>
                  </a:lnTo>
                  <a:lnTo>
                    <a:pt x="0" y="1330681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61" name="TextBox 61"/>
          <p:cNvSpPr txBox="1"/>
          <p:nvPr/>
        </p:nvSpPr>
        <p:spPr>
          <a:xfrm>
            <a:off x="13725020" y="4472687"/>
            <a:ext cx="4534757" cy="899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380"/>
              </a:lnSpc>
            </a:pPr>
            <a:r>
              <a:rPr lang="es-ES" sz="1600" b="1" dirty="0">
                <a:solidFill>
                  <a:schemeClr val="bg1"/>
                </a:solidFill>
                <a:latin typeface="Raleway Bold" panose="020B0604020202020204" charset="0"/>
              </a:rPr>
              <a:t>INSTITUTO NACIONAL FRANCÉS DE INVESTIGACIÓN PARA LA AGRICULTURA, LA ALIMENTACIÓN Y EL MEDIO AMBIENTE</a:t>
            </a:r>
            <a:endParaRPr lang="en-US" sz="1600" b="1" spc="443" dirty="0">
              <a:solidFill>
                <a:schemeClr val="bg1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62" name="Group 11">
            <a:extLst>
              <a:ext uri="{FF2B5EF4-FFF2-40B4-BE49-F238E27FC236}">
                <a16:creationId xmlns:a16="http://schemas.microsoft.com/office/drawing/2014/main" id="{1B3C6EB3-CE30-3320-CC3B-23FEC9684003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63" name="Freeform 12">
              <a:extLst>
                <a:ext uri="{FF2B5EF4-FFF2-40B4-BE49-F238E27FC236}">
                  <a16:creationId xmlns:a16="http://schemas.microsoft.com/office/drawing/2014/main" id="{F78536A1-F5EB-42CF-035B-2C5DCC6A4A8E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64" name="Group 13">
            <a:extLst>
              <a:ext uri="{FF2B5EF4-FFF2-40B4-BE49-F238E27FC236}">
                <a16:creationId xmlns:a16="http://schemas.microsoft.com/office/drawing/2014/main" id="{25FE6D57-339B-6CD1-A020-ADF5CC6AF143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65" name="Freeform 14">
              <a:extLst>
                <a:ext uri="{FF2B5EF4-FFF2-40B4-BE49-F238E27FC236}">
                  <a16:creationId xmlns:a16="http://schemas.microsoft.com/office/drawing/2014/main" id="{2C0D3F85-7F50-76BA-00B0-66EB4407513A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66" name="Group 15">
            <a:extLst>
              <a:ext uri="{FF2B5EF4-FFF2-40B4-BE49-F238E27FC236}">
                <a16:creationId xmlns:a16="http://schemas.microsoft.com/office/drawing/2014/main" id="{C5454941-4E60-57A1-2359-9171222646C3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CEAA35EF-4576-688E-79B1-019578AC7F87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2697" y="0"/>
            <a:ext cx="18310698" cy="3537014"/>
            <a:chOff x="0" y="0"/>
            <a:chExt cx="24978500" cy="47160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978488" cy="4716018"/>
            </a:xfrm>
            <a:custGeom>
              <a:avLst/>
              <a:gdLst/>
              <a:ahLst/>
              <a:cxnLst/>
              <a:rect l="l" t="t" r="r" b="b"/>
              <a:pathLst>
                <a:path w="24978488" h="4716018">
                  <a:moveTo>
                    <a:pt x="0" y="0"/>
                  </a:moveTo>
                  <a:lnTo>
                    <a:pt x="24978488" y="0"/>
                  </a:lnTo>
                  <a:lnTo>
                    <a:pt x="24978488" y="4716018"/>
                  </a:lnTo>
                  <a:lnTo>
                    <a:pt x="0" y="4716018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466526" y="1260815"/>
            <a:ext cx="11037313" cy="2477405"/>
            <a:chOff x="0" y="0"/>
            <a:chExt cx="14716417" cy="330320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716379" cy="3303143"/>
            </a:xfrm>
            <a:custGeom>
              <a:avLst/>
              <a:gdLst/>
              <a:ahLst/>
              <a:cxnLst/>
              <a:rect l="l" t="t" r="r" b="b"/>
              <a:pathLst>
                <a:path w="14716379" h="3303143">
                  <a:moveTo>
                    <a:pt x="0" y="0"/>
                  </a:moveTo>
                  <a:lnTo>
                    <a:pt x="14716379" y="0"/>
                  </a:lnTo>
                  <a:lnTo>
                    <a:pt x="14716379" y="3303143"/>
                  </a:lnTo>
                  <a:lnTo>
                    <a:pt x="0" y="33031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8967" b="-14896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466526" y="1253671"/>
            <a:ext cx="11037313" cy="2484539"/>
            <a:chOff x="0" y="0"/>
            <a:chExt cx="14716417" cy="33127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716421" cy="3312725"/>
            </a:xfrm>
            <a:custGeom>
              <a:avLst/>
              <a:gdLst/>
              <a:ahLst/>
              <a:cxnLst/>
              <a:rect l="l" t="t" r="r" b="b"/>
              <a:pathLst>
                <a:path w="14716421" h="3312725">
                  <a:moveTo>
                    <a:pt x="0" y="0"/>
                  </a:moveTo>
                  <a:lnTo>
                    <a:pt x="14716421" y="0"/>
                  </a:lnTo>
                  <a:lnTo>
                    <a:pt x="14716421" y="3312725"/>
                  </a:lnTo>
                  <a:lnTo>
                    <a:pt x="0" y="331272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6560" b="-36560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4716417" cy="332224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78"/>
                </a:lnSpc>
              </a:pPr>
              <a:r>
                <a:rPr lang="en-US" sz="6398" b="1" spc="-126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Áreas</a:t>
              </a:r>
              <a:r>
                <a:rPr lang="en-US" sz="6398" b="1" spc="-126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 de la </a:t>
              </a:r>
              <a:r>
                <a:rPr lang="en-US" sz="6398" b="1" spc="-126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Oficina</a:t>
              </a:r>
              <a:r>
                <a:rPr lang="en-US" sz="6398" b="1" spc="-126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 Internacional </a:t>
              </a:r>
              <a:endParaRPr lang="en-US" sz="6398" b="1" spc="-126" dirty="0">
                <a:solidFill>
                  <a:srgbClr val="FCB421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  <a:p>
              <a:pPr algn="l">
                <a:lnSpc>
                  <a:spcPts val="7680"/>
                </a:lnSpc>
              </a:pPr>
              <a:endParaRPr lang="en-US" sz="6398" b="1" spc="-126" dirty="0">
                <a:solidFill>
                  <a:srgbClr val="FCB421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33400" y="-1495"/>
            <a:ext cx="318040" cy="3537014"/>
            <a:chOff x="0" y="0"/>
            <a:chExt cx="424053" cy="471601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4053" cy="4716018"/>
            </a:xfrm>
            <a:custGeom>
              <a:avLst/>
              <a:gdLst/>
              <a:ahLst/>
              <a:cxnLst/>
              <a:rect l="l" t="t" r="r" b="b"/>
              <a:pathLst>
                <a:path w="424053" h="4716018">
                  <a:moveTo>
                    <a:pt x="0" y="0"/>
                  </a:moveTo>
                  <a:lnTo>
                    <a:pt x="424053" y="0"/>
                  </a:lnTo>
                  <a:lnTo>
                    <a:pt x="424053" y="4716018"/>
                  </a:lnTo>
                  <a:lnTo>
                    <a:pt x="0" y="4716018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-58436" y="-1495"/>
            <a:ext cx="585187" cy="3537014"/>
            <a:chOff x="0" y="0"/>
            <a:chExt cx="780250" cy="471601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80288" cy="4716018"/>
            </a:xfrm>
            <a:custGeom>
              <a:avLst/>
              <a:gdLst/>
              <a:ahLst/>
              <a:cxnLst/>
              <a:rect l="l" t="t" r="r" b="b"/>
              <a:pathLst>
                <a:path w="780288" h="4716018">
                  <a:moveTo>
                    <a:pt x="0" y="0"/>
                  </a:moveTo>
                  <a:lnTo>
                    <a:pt x="780288" y="0"/>
                  </a:lnTo>
                  <a:lnTo>
                    <a:pt x="780288" y="4716018"/>
                  </a:lnTo>
                  <a:lnTo>
                    <a:pt x="0" y="4716018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3" name="Freeform 13"/>
          <p:cNvSpPr/>
          <p:nvPr/>
        </p:nvSpPr>
        <p:spPr>
          <a:xfrm>
            <a:off x="744236" y="5001216"/>
            <a:ext cx="5491572" cy="3352876"/>
          </a:xfrm>
          <a:custGeom>
            <a:avLst/>
            <a:gdLst/>
            <a:ahLst/>
            <a:cxnLst/>
            <a:rect l="l" t="t" r="r" b="b"/>
            <a:pathLst>
              <a:path w="5491572" h="3352876">
                <a:moveTo>
                  <a:pt x="0" y="0"/>
                </a:moveTo>
                <a:lnTo>
                  <a:pt x="5491572" y="0"/>
                </a:lnTo>
                <a:lnTo>
                  <a:pt x="5491572" y="3352876"/>
                </a:lnTo>
                <a:lnTo>
                  <a:pt x="0" y="33528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6448711" y="5014589"/>
            <a:ext cx="5533196" cy="3352876"/>
          </a:xfrm>
          <a:custGeom>
            <a:avLst/>
            <a:gdLst/>
            <a:ahLst/>
            <a:cxnLst/>
            <a:rect l="l" t="t" r="r" b="b"/>
            <a:pathLst>
              <a:path w="5533196" h="3352876">
                <a:moveTo>
                  <a:pt x="0" y="0"/>
                </a:moveTo>
                <a:lnTo>
                  <a:pt x="5533196" y="0"/>
                </a:lnTo>
                <a:lnTo>
                  <a:pt x="5533196" y="3352876"/>
                </a:lnTo>
                <a:lnTo>
                  <a:pt x="0" y="335287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171636" y="4987842"/>
            <a:ext cx="5381635" cy="3379622"/>
          </a:xfrm>
          <a:custGeom>
            <a:avLst/>
            <a:gdLst/>
            <a:ahLst/>
            <a:cxnLst/>
            <a:rect l="l" t="t" r="r" b="b"/>
            <a:pathLst>
              <a:path w="5381635" h="3379622">
                <a:moveTo>
                  <a:pt x="0" y="0"/>
                </a:moveTo>
                <a:lnTo>
                  <a:pt x="5381634" y="0"/>
                </a:lnTo>
                <a:lnTo>
                  <a:pt x="5381634" y="3379623"/>
                </a:lnTo>
                <a:lnTo>
                  <a:pt x="0" y="337962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193451" y="278544"/>
            <a:ext cx="3338003" cy="2979926"/>
          </a:xfrm>
          <a:custGeom>
            <a:avLst/>
            <a:gdLst/>
            <a:ahLst/>
            <a:cxnLst/>
            <a:rect l="l" t="t" r="r" b="b"/>
            <a:pathLst>
              <a:path w="3338003" h="2979926">
                <a:moveTo>
                  <a:pt x="0" y="0"/>
                </a:moveTo>
                <a:lnTo>
                  <a:pt x="3338003" y="0"/>
                </a:lnTo>
                <a:lnTo>
                  <a:pt x="3338003" y="2979926"/>
                </a:lnTo>
                <a:lnTo>
                  <a:pt x="0" y="297992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663035" y="6313665"/>
            <a:ext cx="5475084" cy="1163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999" b="1" spc="-99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CONVENIOS</a:t>
            </a:r>
          </a:p>
          <a:p>
            <a:pPr algn="ctr">
              <a:lnSpc>
                <a:spcPts val="4500"/>
              </a:lnSpc>
            </a:pPr>
            <a:r>
              <a:rPr lang="en-US" sz="4999" b="1" spc="-99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ACADÉMICOS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606740" y="6313665"/>
            <a:ext cx="5475084" cy="1163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999" b="1" spc="-99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MOVILIDAD</a:t>
            </a:r>
          </a:p>
          <a:p>
            <a:pPr algn="ctr">
              <a:lnSpc>
                <a:spcPts val="4500"/>
              </a:lnSpc>
            </a:pPr>
            <a:r>
              <a:rPr lang="en-US" sz="4999" b="1" spc="-99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ACADÉMICA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171636" y="6027915"/>
            <a:ext cx="5475084" cy="1740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sz="4999" b="1" spc="-99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COOPERACIÓN</a:t>
            </a:r>
          </a:p>
          <a:p>
            <a:pPr algn="ctr">
              <a:lnSpc>
                <a:spcPts val="4500"/>
              </a:lnSpc>
            </a:pPr>
            <a:r>
              <a:rPr lang="en-US" sz="4999" b="1" spc="-99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ACADÉMICA Y</a:t>
            </a:r>
          </a:p>
          <a:p>
            <a:pPr algn="ctr">
              <a:lnSpc>
                <a:spcPts val="4500"/>
              </a:lnSpc>
            </a:pPr>
            <a:r>
              <a:rPr lang="en-US" sz="4999" b="1" spc="-99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CULTURAL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99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39" y="0"/>
            <a:ext cx="18288239" cy="3738219"/>
            <a:chOff x="0" y="0"/>
            <a:chExt cx="24808647" cy="49842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808647" cy="4984305"/>
            </a:xfrm>
            <a:custGeom>
              <a:avLst/>
              <a:gdLst/>
              <a:ahLst/>
              <a:cxnLst/>
              <a:rect l="l" t="t" r="r" b="b"/>
              <a:pathLst>
                <a:path w="24808647" h="4984305">
                  <a:moveTo>
                    <a:pt x="0" y="0"/>
                  </a:moveTo>
                  <a:lnTo>
                    <a:pt x="24808647" y="0"/>
                  </a:lnTo>
                  <a:lnTo>
                    <a:pt x="24808647" y="4984305"/>
                  </a:lnTo>
                  <a:lnTo>
                    <a:pt x="0" y="4984305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274983" y="496456"/>
            <a:ext cx="11037316" cy="2815666"/>
            <a:chOff x="0" y="0"/>
            <a:chExt cx="14716421" cy="37542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716416" cy="3754228"/>
            </a:xfrm>
            <a:custGeom>
              <a:avLst/>
              <a:gdLst/>
              <a:ahLst/>
              <a:cxnLst/>
              <a:rect l="l" t="t" r="r" b="b"/>
              <a:pathLst>
                <a:path w="14716416" h="3754228">
                  <a:moveTo>
                    <a:pt x="0" y="0"/>
                  </a:moveTo>
                  <a:lnTo>
                    <a:pt x="14716416" y="0"/>
                  </a:lnTo>
                  <a:lnTo>
                    <a:pt x="14716416" y="3754228"/>
                  </a:lnTo>
                  <a:lnTo>
                    <a:pt x="0" y="375422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1068" b="-119054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4716421" cy="37637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79"/>
                </a:lnSpc>
              </a:pPr>
              <a:r>
                <a:rPr lang="en-US" sz="6399" b="1" spc="-127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Vicerrector</a:t>
              </a:r>
              <a:r>
                <a:rPr lang="en-US" sz="6399" b="1" spc="-127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 y </a:t>
              </a:r>
              <a:r>
                <a:rPr lang="en-US" sz="6399" b="1" spc="-127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Directores</a:t>
              </a:r>
              <a:endParaRPr lang="en-US" sz="6399" b="1" spc="-127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  <a:p>
              <a:pPr algn="l">
                <a:lnSpc>
                  <a:spcPts val="4200"/>
                </a:lnSpc>
              </a:pPr>
              <a:endParaRPr lang="en-US" sz="6399" b="1" spc="-127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  <a:p>
              <a:pPr algn="l">
                <a:lnSpc>
                  <a:spcPts val="4200"/>
                </a:lnSpc>
              </a:pPr>
              <a:r>
                <a:rPr lang="en-US" sz="3500" b="1" spc="-70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Vicerrector</a:t>
              </a:r>
              <a:r>
                <a:rPr lang="en-US" sz="3500" b="1" spc="-70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 de Cooperación Internacional</a:t>
              </a:r>
            </a:p>
            <a:p>
              <a:pPr algn="l">
                <a:lnSpc>
                  <a:spcPts val="4200"/>
                </a:lnSpc>
              </a:pPr>
              <a:r>
                <a:rPr lang="en-US" sz="3500" dirty="0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Carlos Gilberto Carlotti Junior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26196" y="-1495"/>
            <a:ext cx="318002" cy="3739715"/>
            <a:chOff x="0" y="0"/>
            <a:chExt cx="424002" cy="49862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4053" cy="4986299"/>
            </a:xfrm>
            <a:custGeom>
              <a:avLst/>
              <a:gdLst/>
              <a:ahLst/>
              <a:cxnLst/>
              <a:rect l="l" t="t" r="r" b="b"/>
              <a:pathLst>
                <a:path w="424053" h="4986299">
                  <a:moveTo>
                    <a:pt x="0" y="0"/>
                  </a:moveTo>
                  <a:lnTo>
                    <a:pt x="424053" y="0"/>
                  </a:lnTo>
                  <a:lnTo>
                    <a:pt x="424053" y="4986299"/>
                  </a:lnTo>
                  <a:lnTo>
                    <a:pt x="0" y="4986299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0" y="-1495"/>
            <a:ext cx="425996" cy="3739715"/>
            <a:chOff x="0" y="0"/>
            <a:chExt cx="567995" cy="498628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67944" cy="4986299"/>
            </a:xfrm>
            <a:custGeom>
              <a:avLst/>
              <a:gdLst/>
              <a:ahLst/>
              <a:cxnLst/>
              <a:rect l="l" t="t" r="r" b="b"/>
              <a:pathLst>
                <a:path w="567944" h="4986299">
                  <a:moveTo>
                    <a:pt x="0" y="0"/>
                  </a:moveTo>
                  <a:lnTo>
                    <a:pt x="567944" y="0"/>
                  </a:lnTo>
                  <a:lnTo>
                    <a:pt x="567944" y="4986299"/>
                  </a:lnTo>
                  <a:lnTo>
                    <a:pt x="0" y="4986299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208487" y="6734192"/>
            <a:ext cx="4929597" cy="3208215"/>
            <a:chOff x="0" y="0"/>
            <a:chExt cx="1298330" cy="84496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98330" cy="844962"/>
            </a:xfrm>
            <a:custGeom>
              <a:avLst/>
              <a:gdLst/>
              <a:ahLst/>
              <a:cxnLst/>
              <a:rect l="l" t="t" r="r" b="b"/>
              <a:pathLst>
                <a:path w="1298330" h="844962">
                  <a:moveTo>
                    <a:pt x="80095" y="0"/>
                  </a:moveTo>
                  <a:lnTo>
                    <a:pt x="1218235" y="0"/>
                  </a:lnTo>
                  <a:cubicBezTo>
                    <a:pt x="1239477" y="0"/>
                    <a:pt x="1259850" y="8439"/>
                    <a:pt x="1274871" y="23459"/>
                  </a:cubicBezTo>
                  <a:cubicBezTo>
                    <a:pt x="1289891" y="38480"/>
                    <a:pt x="1298330" y="58853"/>
                    <a:pt x="1298330" y="80095"/>
                  </a:cubicBezTo>
                  <a:lnTo>
                    <a:pt x="1298330" y="764867"/>
                  </a:lnTo>
                  <a:cubicBezTo>
                    <a:pt x="1298330" y="786109"/>
                    <a:pt x="1289891" y="806482"/>
                    <a:pt x="1274871" y="821503"/>
                  </a:cubicBezTo>
                  <a:cubicBezTo>
                    <a:pt x="1259850" y="836523"/>
                    <a:pt x="1239477" y="844962"/>
                    <a:pt x="1218235" y="844962"/>
                  </a:cubicBezTo>
                  <a:lnTo>
                    <a:pt x="80095" y="844962"/>
                  </a:lnTo>
                  <a:cubicBezTo>
                    <a:pt x="58853" y="844962"/>
                    <a:pt x="38480" y="836523"/>
                    <a:pt x="23459" y="821503"/>
                  </a:cubicBezTo>
                  <a:cubicBezTo>
                    <a:pt x="8439" y="806482"/>
                    <a:pt x="0" y="786109"/>
                    <a:pt x="0" y="764867"/>
                  </a:cubicBezTo>
                  <a:lnTo>
                    <a:pt x="0" y="80095"/>
                  </a:lnTo>
                  <a:cubicBezTo>
                    <a:pt x="0" y="58853"/>
                    <a:pt x="8439" y="38480"/>
                    <a:pt x="23459" y="23459"/>
                  </a:cubicBezTo>
                  <a:cubicBezTo>
                    <a:pt x="38480" y="8439"/>
                    <a:pt x="58853" y="0"/>
                    <a:pt x="80095" y="0"/>
                  </a:cubicBezTo>
                  <a:close/>
                </a:path>
              </a:pathLst>
            </a:custGeom>
            <a:solidFill>
              <a:srgbClr val="FBB914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298330" cy="8830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20984" y="6734192"/>
            <a:ext cx="4305532" cy="3208215"/>
            <a:chOff x="0" y="0"/>
            <a:chExt cx="1133967" cy="8449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33967" cy="844962"/>
            </a:xfrm>
            <a:custGeom>
              <a:avLst/>
              <a:gdLst/>
              <a:ahLst/>
              <a:cxnLst/>
              <a:rect l="l" t="t" r="r" b="b"/>
              <a:pathLst>
                <a:path w="1133967" h="844962">
                  <a:moveTo>
                    <a:pt x="91705" y="0"/>
                  </a:moveTo>
                  <a:lnTo>
                    <a:pt x="1042263" y="0"/>
                  </a:lnTo>
                  <a:cubicBezTo>
                    <a:pt x="1092910" y="0"/>
                    <a:pt x="1133967" y="41058"/>
                    <a:pt x="1133967" y="91705"/>
                  </a:cubicBezTo>
                  <a:lnTo>
                    <a:pt x="1133967" y="753257"/>
                  </a:lnTo>
                  <a:cubicBezTo>
                    <a:pt x="1133967" y="803904"/>
                    <a:pt x="1092910" y="844962"/>
                    <a:pt x="1042263" y="844962"/>
                  </a:cubicBezTo>
                  <a:lnTo>
                    <a:pt x="91705" y="844962"/>
                  </a:lnTo>
                  <a:cubicBezTo>
                    <a:pt x="67383" y="844962"/>
                    <a:pt x="44058" y="835300"/>
                    <a:pt x="26860" y="818102"/>
                  </a:cubicBezTo>
                  <a:cubicBezTo>
                    <a:pt x="9662" y="800904"/>
                    <a:pt x="0" y="777579"/>
                    <a:pt x="0" y="753257"/>
                  </a:cubicBezTo>
                  <a:lnTo>
                    <a:pt x="0" y="91705"/>
                  </a:lnTo>
                  <a:cubicBezTo>
                    <a:pt x="0" y="67383"/>
                    <a:pt x="9662" y="44058"/>
                    <a:pt x="26860" y="26860"/>
                  </a:cubicBezTo>
                  <a:cubicBezTo>
                    <a:pt x="44058" y="9662"/>
                    <a:pt x="67383" y="0"/>
                    <a:pt x="91705" y="0"/>
                  </a:cubicBezTo>
                  <a:close/>
                </a:path>
              </a:pathLst>
            </a:custGeom>
            <a:solidFill>
              <a:srgbClr val="1194AB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133967" cy="8830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765568" y="6707444"/>
            <a:ext cx="5189486" cy="3234963"/>
            <a:chOff x="0" y="0"/>
            <a:chExt cx="1366778" cy="85200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66778" cy="852007"/>
            </a:xfrm>
            <a:custGeom>
              <a:avLst/>
              <a:gdLst/>
              <a:ahLst/>
              <a:cxnLst/>
              <a:rect l="l" t="t" r="r" b="b"/>
              <a:pathLst>
                <a:path w="1366778" h="852007">
                  <a:moveTo>
                    <a:pt x="76084" y="0"/>
                  </a:moveTo>
                  <a:lnTo>
                    <a:pt x="1290694" y="0"/>
                  </a:lnTo>
                  <a:cubicBezTo>
                    <a:pt x="1332714" y="0"/>
                    <a:pt x="1366778" y="34064"/>
                    <a:pt x="1366778" y="76084"/>
                  </a:cubicBezTo>
                  <a:lnTo>
                    <a:pt x="1366778" y="775923"/>
                  </a:lnTo>
                  <a:cubicBezTo>
                    <a:pt x="1366778" y="817943"/>
                    <a:pt x="1332714" y="852007"/>
                    <a:pt x="1290694" y="852007"/>
                  </a:cubicBezTo>
                  <a:lnTo>
                    <a:pt x="76084" y="852007"/>
                  </a:lnTo>
                  <a:cubicBezTo>
                    <a:pt x="34064" y="852007"/>
                    <a:pt x="0" y="817943"/>
                    <a:pt x="0" y="775923"/>
                  </a:cubicBezTo>
                  <a:lnTo>
                    <a:pt x="0" y="76084"/>
                  </a:lnTo>
                  <a:cubicBezTo>
                    <a:pt x="0" y="34064"/>
                    <a:pt x="34064" y="0"/>
                    <a:pt x="76084" y="0"/>
                  </a:cubicBezTo>
                  <a:close/>
                </a:path>
              </a:pathLst>
            </a:custGeom>
            <a:solidFill>
              <a:srgbClr val="64C4D1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1366778" cy="8901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2229266" y="5007908"/>
            <a:ext cx="2888038" cy="3077672"/>
          </a:xfrm>
          <a:custGeom>
            <a:avLst/>
            <a:gdLst/>
            <a:ahLst/>
            <a:cxnLst/>
            <a:rect l="l" t="t" r="r" b="b"/>
            <a:pathLst>
              <a:path w="2888038" h="3077672">
                <a:moveTo>
                  <a:pt x="0" y="0"/>
                </a:moveTo>
                <a:lnTo>
                  <a:pt x="2888038" y="0"/>
                </a:lnTo>
                <a:lnTo>
                  <a:pt x="2888038" y="3077672"/>
                </a:lnTo>
                <a:lnTo>
                  <a:pt x="0" y="3077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7074"/>
            </a:stretch>
          </a:blipFill>
        </p:spPr>
      </p:sp>
      <p:sp>
        <p:nvSpPr>
          <p:cNvPr id="23" name="Freeform 23"/>
          <p:cNvSpPr/>
          <p:nvPr/>
        </p:nvSpPr>
        <p:spPr>
          <a:xfrm rot="-5400000">
            <a:off x="7334914" y="5232354"/>
            <a:ext cx="3077672" cy="2628779"/>
          </a:xfrm>
          <a:custGeom>
            <a:avLst/>
            <a:gdLst/>
            <a:ahLst/>
            <a:cxnLst/>
            <a:rect l="l" t="t" r="r" b="b"/>
            <a:pathLst>
              <a:path w="3077672" h="2628779">
                <a:moveTo>
                  <a:pt x="0" y="0"/>
                </a:moveTo>
                <a:lnTo>
                  <a:pt x="3077672" y="0"/>
                </a:lnTo>
                <a:lnTo>
                  <a:pt x="3077672" y="2628779"/>
                </a:lnTo>
                <a:lnTo>
                  <a:pt x="0" y="26287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017" r="-24140" b="-3017"/>
            </a:stretch>
          </a:blipFill>
        </p:spPr>
      </p:sp>
      <p:sp>
        <p:nvSpPr>
          <p:cNvPr id="24" name="Freeform 24"/>
          <p:cNvSpPr/>
          <p:nvPr/>
        </p:nvSpPr>
        <p:spPr>
          <a:xfrm rot="-5400000">
            <a:off x="12888075" y="5113993"/>
            <a:ext cx="3077672" cy="2865502"/>
          </a:xfrm>
          <a:custGeom>
            <a:avLst/>
            <a:gdLst/>
            <a:ahLst/>
            <a:cxnLst/>
            <a:rect l="l" t="t" r="r" b="b"/>
            <a:pathLst>
              <a:path w="3077672" h="2865502">
                <a:moveTo>
                  <a:pt x="0" y="0"/>
                </a:moveTo>
                <a:lnTo>
                  <a:pt x="3077672" y="0"/>
                </a:lnTo>
                <a:lnTo>
                  <a:pt x="3077672" y="2865502"/>
                </a:lnTo>
                <a:lnTo>
                  <a:pt x="0" y="28655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894" r="-26694"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744198" y="8496624"/>
            <a:ext cx="604944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9"/>
              </a:lnSpc>
            </a:pPr>
            <a:r>
              <a:rPr lang="en-US" sz="2499" b="1" spc="-4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CONVENIOS ACADÉMICOS</a:t>
            </a:r>
          </a:p>
          <a:p>
            <a:pPr algn="ctr">
              <a:lnSpc>
                <a:spcPts val="2249"/>
              </a:lnSpc>
            </a:pPr>
            <a:endParaRPr lang="en-US" sz="2499" b="1" spc="-49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ts val="2249"/>
              </a:lnSpc>
            </a:pPr>
            <a:r>
              <a:rPr lang="en-US" sz="2499" b="1" spc="-4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FERNANDO MENEZES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689368" y="8496624"/>
            <a:ext cx="5475085" cy="1140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9"/>
              </a:lnSpc>
            </a:pPr>
            <a:r>
              <a:rPr lang="en-US" sz="2499" b="1" spc="-4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COOPERACIÓN ACADÉMICA Y CULTURAL</a:t>
            </a:r>
          </a:p>
          <a:p>
            <a:pPr algn="ctr">
              <a:lnSpc>
                <a:spcPts val="2249"/>
              </a:lnSpc>
            </a:pPr>
            <a:endParaRPr lang="en-US" sz="2499" b="1" spc="-49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ts val="2249"/>
              </a:lnSpc>
            </a:pPr>
            <a:r>
              <a:rPr lang="en-US" sz="2499" b="1" spc="-4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JULIANA LEME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849029" y="8496624"/>
            <a:ext cx="6049443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9"/>
              </a:lnSpc>
            </a:pPr>
            <a:r>
              <a:rPr lang="en-US" sz="2499" b="1" spc="-4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MOVILIDAD ACADÉMICA</a:t>
            </a:r>
          </a:p>
          <a:p>
            <a:pPr algn="ctr">
              <a:lnSpc>
                <a:spcPts val="2249"/>
              </a:lnSpc>
            </a:pPr>
            <a:endParaRPr lang="en-US" sz="2499" b="1" spc="-49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ts val="2249"/>
              </a:lnSpc>
            </a:pPr>
            <a:r>
              <a:rPr lang="en-US" sz="2499" b="1" spc="-4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PAULO BRAZ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5F2DA8D-D824-3307-2884-25CF7B465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9200" y="-16668"/>
            <a:ext cx="3200400" cy="375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81588" y="-113948"/>
            <a:ext cx="18851175" cy="10449849"/>
            <a:chOff x="0" y="0"/>
            <a:chExt cx="25134900" cy="139331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34951" cy="13933170"/>
            </a:xfrm>
            <a:custGeom>
              <a:avLst/>
              <a:gdLst/>
              <a:ahLst/>
              <a:cxnLst/>
              <a:rect l="l" t="t" r="r" b="b"/>
              <a:pathLst>
                <a:path w="25134951" h="13933170">
                  <a:moveTo>
                    <a:pt x="0" y="0"/>
                  </a:moveTo>
                  <a:lnTo>
                    <a:pt x="25134951" y="0"/>
                  </a:lnTo>
                  <a:lnTo>
                    <a:pt x="25134951" y="13933170"/>
                  </a:lnTo>
                  <a:lnTo>
                    <a:pt x="0" y="139331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793" r="-2793"/>
              </a:stretch>
            </a:blipFill>
          </p:spPr>
        </p:sp>
      </p:grpSp>
      <p:sp>
        <p:nvSpPr>
          <p:cNvPr id="4" name="Freeform 14">
            <a:extLst>
              <a:ext uri="{FF2B5EF4-FFF2-40B4-BE49-F238E27FC236}">
                <a16:creationId xmlns:a16="http://schemas.microsoft.com/office/drawing/2014/main" id="{D4CDDBF8-E1CB-FA15-E5DB-058B14ED0E49}"/>
              </a:ext>
            </a:extLst>
          </p:cNvPr>
          <p:cNvSpPr/>
          <p:nvPr/>
        </p:nvSpPr>
        <p:spPr>
          <a:xfrm>
            <a:off x="2042319" y="5361604"/>
            <a:ext cx="15221812" cy="2870502"/>
          </a:xfrm>
          <a:custGeom>
            <a:avLst/>
            <a:gdLst/>
            <a:ahLst/>
            <a:cxnLst/>
            <a:rect l="l" t="t" r="r" b="b"/>
            <a:pathLst>
              <a:path w="9685315" h="2870502">
                <a:moveTo>
                  <a:pt x="0" y="0"/>
                </a:moveTo>
                <a:lnTo>
                  <a:pt x="9685316" y="0"/>
                </a:lnTo>
                <a:lnTo>
                  <a:pt x="9685316" y="2870501"/>
                </a:lnTo>
                <a:lnTo>
                  <a:pt x="0" y="28705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6132635" y="8488490"/>
            <a:ext cx="1781346" cy="1591075"/>
            <a:chOff x="0" y="0"/>
            <a:chExt cx="2375129" cy="21214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75154" cy="2121408"/>
            </a:xfrm>
            <a:custGeom>
              <a:avLst/>
              <a:gdLst/>
              <a:ahLst/>
              <a:cxnLst/>
              <a:rect l="l" t="t" r="r" b="b"/>
              <a:pathLst>
                <a:path w="2375154" h="2121408">
                  <a:moveTo>
                    <a:pt x="0" y="0"/>
                  </a:moveTo>
                  <a:lnTo>
                    <a:pt x="2375154" y="0"/>
                  </a:lnTo>
                  <a:lnTo>
                    <a:pt x="2375154" y="2121408"/>
                  </a:lnTo>
                  <a:lnTo>
                    <a:pt x="0" y="212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011225" y="3857773"/>
            <a:ext cx="15221812" cy="1487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CONVENIOS ACADÉMICOS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50320" y="5829300"/>
            <a:ext cx="14154760" cy="2097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s-ES" sz="4000" b="1" i="0" dirty="0">
                <a:solidFill>
                  <a:srgbClr val="FFC000"/>
                </a:solidFill>
                <a:effectLst/>
                <a:latin typeface="Raleway Bold" panose="020B0604020202020204" charset="0"/>
              </a:rPr>
              <a:t>La USP mantiene </a:t>
            </a:r>
            <a:r>
              <a:rPr lang="es-ES" sz="4000" b="1" i="0" dirty="0">
                <a:solidFill>
                  <a:schemeClr val="bg1"/>
                </a:solidFill>
                <a:effectLst/>
                <a:latin typeface="Raleway Bold" panose="020B0604020202020204" charset="0"/>
              </a:rPr>
              <a:t>alianzas </a:t>
            </a:r>
            <a:r>
              <a:rPr lang="es-ES" sz="4000" b="0" i="0" dirty="0">
                <a:solidFill>
                  <a:schemeClr val="bg1"/>
                </a:solidFill>
                <a:effectLst/>
                <a:latin typeface="Raleway Bold" panose="020B0604020202020204" charset="0"/>
              </a:rPr>
              <a:t>con universidades de todo el mundo para promover la colaboración, la movilidad y la investigación conjunta.</a:t>
            </a:r>
            <a:endParaRPr lang="en-US" sz="4000" b="1" dirty="0">
              <a:solidFill>
                <a:schemeClr val="bg1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15" name="Group 11">
            <a:extLst>
              <a:ext uri="{FF2B5EF4-FFF2-40B4-BE49-F238E27FC236}">
                <a16:creationId xmlns:a16="http://schemas.microsoft.com/office/drawing/2014/main" id="{D9C3B7AA-5249-CDE0-397B-77EE588686B6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0D5B38C6-FEBA-1D32-E380-9E0547BB2A0B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17" name="Group 13">
            <a:extLst>
              <a:ext uri="{FF2B5EF4-FFF2-40B4-BE49-F238E27FC236}">
                <a16:creationId xmlns:a16="http://schemas.microsoft.com/office/drawing/2014/main" id="{046F282E-2886-20A3-042F-5377EA10D7A1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46AFB2F7-43F3-07E2-9148-34BD518DE6B8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19" name="Group 15">
            <a:extLst>
              <a:ext uri="{FF2B5EF4-FFF2-40B4-BE49-F238E27FC236}">
                <a16:creationId xmlns:a16="http://schemas.microsoft.com/office/drawing/2014/main" id="{6063C401-0422-8931-8BF6-58F082A8CC2E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87183125-D1FC-286E-B566-3A5652074229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72038" y="-35289"/>
            <a:ext cx="18851175" cy="10341339"/>
            <a:chOff x="0" y="0"/>
            <a:chExt cx="25134900" cy="1393313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34951" cy="13933170"/>
            </a:xfrm>
            <a:custGeom>
              <a:avLst/>
              <a:gdLst/>
              <a:ahLst/>
              <a:cxnLst/>
              <a:rect l="l" t="t" r="r" b="b"/>
              <a:pathLst>
                <a:path w="25134951" h="13933170">
                  <a:moveTo>
                    <a:pt x="0" y="0"/>
                  </a:moveTo>
                  <a:lnTo>
                    <a:pt x="25134951" y="0"/>
                  </a:lnTo>
                  <a:lnTo>
                    <a:pt x="25134951" y="13933170"/>
                  </a:lnTo>
                  <a:lnTo>
                    <a:pt x="0" y="139331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793" r="-2793"/>
              </a:stretch>
            </a:blipFill>
          </p:spPr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EDDE6783-3782-5FAB-06D5-23FE9EA87AE5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3C8CDF8A-BD34-9619-DDF2-100CD7589C7E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12" name="Group 13">
            <a:extLst>
              <a:ext uri="{FF2B5EF4-FFF2-40B4-BE49-F238E27FC236}">
                <a16:creationId xmlns:a16="http://schemas.microsoft.com/office/drawing/2014/main" id="{4C5EF44B-F311-2EC2-EE7D-71BA7CC695F9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306BD2D0-6D01-247D-8C8A-E5B9941E5018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14" name="Group 15">
            <a:extLst>
              <a:ext uri="{FF2B5EF4-FFF2-40B4-BE49-F238E27FC236}">
                <a16:creationId xmlns:a16="http://schemas.microsoft.com/office/drawing/2014/main" id="{E7EF9FAE-AD01-FFEC-AC37-BB4A39D3DF9A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76508D19-06A0-5237-260C-83085CD1BB59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485775" y="-17007"/>
            <a:ext cx="17821275" cy="10304007"/>
            <a:chOff x="0" y="0"/>
            <a:chExt cx="24229482" cy="140091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229481" cy="14009115"/>
            </a:xfrm>
            <a:custGeom>
              <a:avLst/>
              <a:gdLst/>
              <a:ahLst/>
              <a:cxnLst/>
              <a:rect l="l" t="t" r="r" b="b"/>
              <a:pathLst>
                <a:path w="24229481" h="14009115">
                  <a:moveTo>
                    <a:pt x="0" y="0"/>
                  </a:moveTo>
                  <a:lnTo>
                    <a:pt x="24229481" y="0"/>
                  </a:lnTo>
                  <a:lnTo>
                    <a:pt x="24229481" y="14009115"/>
                  </a:lnTo>
                  <a:lnTo>
                    <a:pt x="0" y="14009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73000"/>
              </a:blip>
              <a:stretch>
                <a:fillRect l="-5065" r="-5065"/>
              </a:stretch>
            </a:blipFill>
          </p:spPr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C0C71EFA-EB7E-611A-986B-FF303331537C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E6C5BD77-C0A4-9CAE-184E-BBBCFE8B93DA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12" name="Group 13">
            <a:extLst>
              <a:ext uri="{FF2B5EF4-FFF2-40B4-BE49-F238E27FC236}">
                <a16:creationId xmlns:a16="http://schemas.microsoft.com/office/drawing/2014/main" id="{31ADAFEE-66A6-E72C-E039-175871234340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858CECDE-3664-3214-16A5-BF1740236AC1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14" name="Group 15">
            <a:extLst>
              <a:ext uri="{FF2B5EF4-FFF2-40B4-BE49-F238E27FC236}">
                <a16:creationId xmlns:a16="http://schemas.microsoft.com/office/drawing/2014/main" id="{CB107E84-D239-22B8-E938-2E4AD7164796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9045C5D4-B213-43BD-A6C9-564E906EB96D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765543" y="0"/>
            <a:ext cx="17522457" cy="10287000"/>
            <a:chOff x="0" y="0"/>
            <a:chExt cx="23363276" cy="158472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363301" cy="15847188"/>
            </a:xfrm>
            <a:custGeom>
              <a:avLst/>
              <a:gdLst/>
              <a:ahLst/>
              <a:cxnLst/>
              <a:rect l="l" t="t" r="r" b="b"/>
              <a:pathLst>
                <a:path w="23363301" h="15847188">
                  <a:moveTo>
                    <a:pt x="0" y="0"/>
                  </a:moveTo>
                  <a:lnTo>
                    <a:pt x="23363301" y="0"/>
                  </a:lnTo>
                  <a:lnTo>
                    <a:pt x="23363301" y="15847188"/>
                  </a:lnTo>
                  <a:lnTo>
                    <a:pt x="0" y="158471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259" r="-1259"/>
              </a:stretch>
            </a:blipFill>
          </p:spPr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21DEF663-97BB-DF9C-E44D-AA6CE2BD3447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9661CB64-6A91-FF60-2E5C-3ED9153C34A0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12" name="Group 13">
            <a:extLst>
              <a:ext uri="{FF2B5EF4-FFF2-40B4-BE49-F238E27FC236}">
                <a16:creationId xmlns:a16="http://schemas.microsoft.com/office/drawing/2014/main" id="{0B4F8ECB-4004-28E9-42F1-C15D90AF904F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314BBB67-4695-6197-0A39-AB1EE5CF5B7C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14" name="Group 15">
            <a:extLst>
              <a:ext uri="{FF2B5EF4-FFF2-40B4-BE49-F238E27FC236}">
                <a16:creationId xmlns:a16="http://schemas.microsoft.com/office/drawing/2014/main" id="{6BD1428D-FAF2-FDD4-48D4-F02320B953D4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D7B9C5E7-302B-9DA1-9834-EBC00E376A65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708909" cy="1766806"/>
            <a:chOff x="0" y="0"/>
            <a:chExt cx="24945212" cy="23557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945160" cy="2355805"/>
            </a:xfrm>
            <a:custGeom>
              <a:avLst/>
              <a:gdLst/>
              <a:ahLst/>
              <a:cxnLst/>
              <a:rect l="l" t="t" r="r" b="b"/>
              <a:pathLst>
                <a:path w="24945160" h="2355805">
                  <a:moveTo>
                    <a:pt x="0" y="0"/>
                  </a:moveTo>
                  <a:lnTo>
                    <a:pt x="24945160" y="0"/>
                  </a:lnTo>
                  <a:lnTo>
                    <a:pt x="24945160" y="2355805"/>
                  </a:lnTo>
                  <a:lnTo>
                    <a:pt x="0" y="2355805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207198" y="-1495"/>
            <a:ext cx="16290965" cy="1731000"/>
            <a:chOff x="0" y="0"/>
            <a:chExt cx="21721287" cy="2308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721283" cy="2308004"/>
            </a:xfrm>
            <a:custGeom>
              <a:avLst/>
              <a:gdLst/>
              <a:ahLst/>
              <a:cxnLst/>
              <a:rect l="l" t="t" r="r" b="b"/>
              <a:pathLst>
                <a:path w="21721283" h="2308004">
                  <a:moveTo>
                    <a:pt x="0" y="0"/>
                  </a:moveTo>
                  <a:lnTo>
                    <a:pt x="21721283" y="0"/>
                  </a:lnTo>
                  <a:lnTo>
                    <a:pt x="21721283" y="2308004"/>
                  </a:lnTo>
                  <a:lnTo>
                    <a:pt x="0" y="230800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15" r="43332" b="-53915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21721287" cy="23175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Convénios</a:t>
              </a:r>
              <a:r>
                <a:rPr lang="en-US" sz="60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 </a:t>
              </a:r>
              <a:r>
                <a:rPr lang="en-US" sz="60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Académicos</a:t>
              </a:r>
              <a:r>
                <a:rPr lang="en-US" sz="60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 </a:t>
              </a:r>
              <a:r>
                <a:rPr lang="en-US" sz="60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en</a:t>
              </a:r>
              <a:r>
                <a:rPr lang="en-US" sz="60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 </a:t>
              </a:r>
              <a:r>
                <a:rPr lang="en-US" sz="60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Números</a:t>
              </a:r>
              <a:endParaRPr lang="en-US" sz="60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26196" y="-1495"/>
            <a:ext cx="318002" cy="1768301"/>
            <a:chOff x="0" y="0"/>
            <a:chExt cx="424002" cy="235773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4053" cy="2357799"/>
            </a:xfrm>
            <a:custGeom>
              <a:avLst/>
              <a:gdLst/>
              <a:ahLst/>
              <a:cxnLst/>
              <a:rect l="l" t="t" r="r" b="b"/>
              <a:pathLst>
                <a:path w="424053" h="2357799">
                  <a:moveTo>
                    <a:pt x="0" y="0"/>
                  </a:moveTo>
                  <a:lnTo>
                    <a:pt x="424053" y="0"/>
                  </a:lnTo>
                  <a:lnTo>
                    <a:pt x="424053" y="2357799"/>
                  </a:lnTo>
                  <a:lnTo>
                    <a:pt x="0" y="2357799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0" y="-1495"/>
            <a:ext cx="425996" cy="1768301"/>
            <a:chOff x="0" y="0"/>
            <a:chExt cx="567995" cy="235773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67944" cy="2357799"/>
            </a:xfrm>
            <a:custGeom>
              <a:avLst/>
              <a:gdLst/>
              <a:ahLst/>
              <a:cxnLst/>
              <a:rect l="l" t="t" r="r" b="b"/>
              <a:pathLst>
                <a:path w="567944" h="2357799">
                  <a:moveTo>
                    <a:pt x="0" y="0"/>
                  </a:moveTo>
                  <a:lnTo>
                    <a:pt x="567944" y="0"/>
                  </a:lnTo>
                  <a:lnTo>
                    <a:pt x="567944" y="2357799"/>
                  </a:lnTo>
                  <a:lnTo>
                    <a:pt x="0" y="2357799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744198" y="1894295"/>
            <a:ext cx="16753966" cy="8392705"/>
          </a:xfrm>
          <a:custGeom>
            <a:avLst/>
            <a:gdLst/>
            <a:ahLst/>
            <a:cxnLst/>
            <a:rect l="l" t="t" r="r" b="b"/>
            <a:pathLst>
              <a:path w="16753966" h="8392705">
                <a:moveTo>
                  <a:pt x="0" y="0"/>
                </a:moveTo>
                <a:lnTo>
                  <a:pt x="16753966" y="0"/>
                </a:lnTo>
                <a:lnTo>
                  <a:pt x="16753966" y="8392705"/>
                </a:lnTo>
                <a:lnTo>
                  <a:pt x="0" y="83927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852" b="-1852"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2919367" y="2962366"/>
            <a:ext cx="2122683" cy="2122683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000">
                <a:alpha val="80000"/>
              </a:srgbClr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3414738" y="3473562"/>
            <a:ext cx="1131943" cy="1139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80"/>
              </a:lnSpc>
            </a:pPr>
            <a:r>
              <a:rPr lang="en-US" sz="8000" b="1" spc="-16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40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788483" y="6280609"/>
            <a:ext cx="1366282" cy="1366282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000">
                <a:alpha val="80000"/>
              </a:srgbClr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8905653" y="6552080"/>
            <a:ext cx="1131943" cy="88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1"/>
              </a:lnSpc>
            </a:pPr>
            <a:r>
              <a:rPr lang="en-US" sz="6199" b="1" spc="-123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21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3967245" y="7449707"/>
            <a:ext cx="888554" cy="888554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000">
                <a:alpha val="80000"/>
              </a:srgbClr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3845551" y="7582929"/>
            <a:ext cx="1131943" cy="611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72"/>
              </a:lnSpc>
            </a:pPr>
            <a:r>
              <a:rPr lang="en-US" sz="4299" b="1" spc="-85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10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3211340" y="6280609"/>
            <a:ext cx="2670681" cy="2670681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000">
                <a:alpha val="80000"/>
              </a:srgbClr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3781656" y="6944437"/>
            <a:ext cx="1530049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99"/>
              </a:lnSpc>
            </a:pPr>
            <a:r>
              <a:rPr lang="en-US" sz="9999" b="1" spc="-199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90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2669452" y="2430852"/>
            <a:ext cx="3148409" cy="3148409"/>
            <a:chOff x="0" y="0"/>
            <a:chExt cx="812800" cy="8128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000">
                <a:alpha val="80000"/>
              </a:srgbClr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3160148" y="3352195"/>
            <a:ext cx="2167018" cy="142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99"/>
              </a:lnSpc>
            </a:pPr>
            <a:r>
              <a:rPr lang="en-US" sz="9999" b="1" spc="-199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178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7319276" y="1894295"/>
            <a:ext cx="3649449" cy="3649449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000">
                <a:alpha val="80000"/>
              </a:srgbClr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7829589" y="2912252"/>
            <a:ext cx="2628822" cy="171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20"/>
              </a:lnSpc>
            </a:pPr>
            <a:r>
              <a:rPr lang="en-US" sz="12000" b="1" spc="-24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577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5817861" y="9032977"/>
            <a:ext cx="2214021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 i="1" dirty="0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Fuentes: </a:t>
            </a:r>
            <a:r>
              <a:rPr lang="en-US" sz="1500" i="1" dirty="0" err="1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Sistemas</a:t>
            </a:r>
            <a:r>
              <a:rPr lang="en-US" sz="1500" i="1" dirty="0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 de </a:t>
            </a:r>
            <a:r>
              <a:rPr lang="en-US" sz="1500" i="1" dirty="0" err="1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Convénios</a:t>
            </a:r>
            <a:r>
              <a:rPr lang="en-US" sz="1500" i="1" dirty="0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 y Mundus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2697" y="0"/>
            <a:ext cx="18310698" cy="3484197"/>
            <a:chOff x="0" y="0"/>
            <a:chExt cx="24945212" cy="46455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945160" cy="4645660"/>
            </a:xfrm>
            <a:custGeom>
              <a:avLst/>
              <a:gdLst/>
              <a:ahLst/>
              <a:cxnLst/>
              <a:rect l="l" t="t" r="r" b="b"/>
              <a:pathLst>
                <a:path w="24945160" h="4645660">
                  <a:moveTo>
                    <a:pt x="0" y="0"/>
                  </a:moveTo>
                  <a:lnTo>
                    <a:pt x="24945160" y="0"/>
                  </a:lnTo>
                  <a:lnTo>
                    <a:pt x="24945160" y="4645660"/>
                  </a:lnTo>
                  <a:lnTo>
                    <a:pt x="0" y="4645660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914400" y="719204"/>
            <a:ext cx="9524397" cy="2131603"/>
            <a:chOff x="-390397" y="-9525"/>
            <a:chExt cx="12699197" cy="28421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308800" cy="2832612"/>
            </a:xfrm>
            <a:custGeom>
              <a:avLst/>
              <a:gdLst/>
              <a:ahLst/>
              <a:cxnLst/>
              <a:rect l="l" t="t" r="r" b="b"/>
              <a:pathLst>
                <a:path w="12308800" h="2832612">
                  <a:moveTo>
                    <a:pt x="0" y="0"/>
                  </a:moveTo>
                  <a:lnTo>
                    <a:pt x="12308800" y="0"/>
                  </a:lnTo>
                  <a:lnTo>
                    <a:pt x="12308800" y="2832612"/>
                  </a:lnTo>
                  <a:lnTo>
                    <a:pt x="0" y="283261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930" b="-25409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-390397" y="-9525"/>
              <a:ext cx="12308802" cy="28421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54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Programas</a:t>
              </a:r>
              <a:r>
                <a:rPr lang="en-US" sz="54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 </a:t>
              </a:r>
              <a:r>
                <a:rPr lang="en-US" sz="54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Académicos</a:t>
              </a:r>
              <a:endParaRPr lang="en-US" sz="5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  <a:p>
              <a:pPr algn="l">
                <a:lnSpc>
                  <a:spcPts val="7200"/>
                </a:lnSpc>
              </a:pPr>
              <a:r>
                <a:rPr lang="en-US" sz="54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y Redes Internacionales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04800" y="-1495"/>
            <a:ext cx="318002" cy="3484197"/>
            <a:chOff x="0" y="0"/>
            <a:chExt cx="424002" cy="46455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4053" cy="4645660"/>
            </a:xfrm>
            <a:custGeom>
              <a:avLst/>
              <a:gdLst/>
              <a:ahLst/>
              <a:cxnLst/>
              <a:rect l="l" t="t" r="r" b="b"/>
              <a:pathLst>
                <a:path w="424053" h="4645660">
                  <a:moveTo>
                    <a:pt x="0" y="0"/>
                  </a:moveTo>
                  <a:lnTo>
                    <a:pt x="424053" y="0"/>
                  </a:lnTo>
                  <a:lnTo>
                    <a:pt x="424053" y="4645660"/>
                  </a:lnTo>
                  <a:lnTo>
                    <a:pt x="0" y="4645660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76200" y="-1495"/>
            <a:ext cx="425996" cy="3484197"/>
            <a:chOff x="0" y="0"/>
            <a:chExt cx="567995" cy="464559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67944" cy="4645660"/>
            </a:xfrm>
            <a:custGeom>
              <a:avLst/>
              <a:gdLst/>
              <a:ahLst/>
              <a:cxnLst/>
              <a:rect l="l" t="t" r="r" b="b"/>
              <a:pathLst>
                <a:path w="567944" h="4645660">
                  <a:moveTo>
                    <a:pt x="0" y="0"/>
                  </a:moveTo>
                  <a:lnTo>
                    <a:pt x="567944" y="0"/>
                  </a:lnTo>
                  <a:lnTo>
                    <a:pt x="567944" y="4645660"/>
                  </a:lnTo>
                  <a:lnTo>
                    <a:pt x="0" y="4645660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9753600" y="726345"/>
            <a:ext cx="8077200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16"/>
              </a:lnSpc>
            </a:pPr>
            <a:r>
              <a:rPr lang="es-ES" sz="4000" dirty="0">
                <a:solidFill>
                  <a:srgbClr val="FFC000"/>
                </a:solidFill>
                <a:latin typeface="Raleway Bold" panose="020B0604020202020204" charset="0"/>
              </a:rPr>
              <a:t>Promoviendo soluciones innovadoras</a:t>
            </a:r>
            <a:r>
              <a:rPr lang="es-ES" sz="4000" dirty="0">
                <a:solidFill>
                  <a:schemeClr val="bg1"/>
                </a:solidFill>
                <a:latin typeface="Raleway Bold" panose="020B0604020202020204" charset="0"/>
              </a:rPr>
              <a:t>, beneficiando tanto a sus académicos como a la comunidad científica global.</a:t>
            </a:r>
            <a:endParaRPr lang="en-US" sz="4000" dirty="0">
              <a:solidFill>
                <a:schemeClr val="bg1"/>
              </a:solidFill>
              <a:latin typeface="Raleway Bold" panose="020B0604020202020204" charset="0"/>
              <a:ea typeface="Raleway"/>
              <a:cs typeface="Raleway"/>
              <a:sym typeface="Raleway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44198" y="3869871"/>
            <a:ext cx="8159780" cy="5388429"/>
            <a:chOff x="0" y="0"/>
            <a:chExt cx="2149078" cy="141917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49078" cy="1419175"/>
            </a:xfrm>
            <a:custGeom>
              <a:avLst/>
              <a:gdLst/>
              <a:ahLst/>
              <a:cxnLst/>
              <a:rect l="l" t="t" r="r" b="b"/>
              <a:pathLst>
                <a:path w="2149078" h="1419175">
                  <a:moveTo>
                    <a:pt x="48388" y="0"/>
                  </a:moveTo>
                  <a:lnTo>
                    <a:pt x="2100690" y="0"/>
                  </a:lnTo>
                  <a:cubicBezTo>
                    <a:pt x="2127414" y="0"/>
                    <a:pt x="2149078" y="21664"/>
                    <a:pt x="2149078" y="48388"/>
                  </a:cubicBezTo>
                  <a:lnTo>
                    <a:pt x="2149078" y="1370786"/>
                  </a:lnTo>
                  <a:cubicBezTo>
                    <a:pt x="2149078" y="1397510"/>
                    <a:pt x="2127414" y="1419175"/>
                    <a:pt x="2100690" y="1419175"/>
                  </a:cubicBezTo>
                  <a:lnTo>
                    <a:pt x="48388" y="1419175"/>
                  </a:lnTo>
                  <a:cubicBezTo>
                    <a:pt x="21664" y="1419175"/>
                    <a:pt x="0" y="1397510"/>
                    <a:pt x="0" y="1370786"/>
                  </a:cubicBezTo>
                  <a:lnTo>
                    <a:pt x="0" y="48388"/>
                  </a:lnTo>
                  <a:cubicBezTo>
                    <a:pt x="0" y="21664"/>
                    <a:pt x="21664" y="0"/>
                    <a:pt x="48388" y="0"/>
                  </a:cubicBezTo>
                  <a:close/>
                </a:path>
              </a:pathLst>
            </a:custGeom>
            <a:solidFill>
              <a:srgbClr val="1194AB">
                <a:alpha val="80000"/>
              </a:srgbClr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2149078" cy="14572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28700" y="3974646"/>
            <a:ext cx="7203083" cy="4896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85"/>
              </a:lnSpc>
            </a:pPr>
            <a:r>
              <a:rPr lang="en-US" sz="12599" b="1" spc="-251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13</a:t>
            </a:r>
          </a:p>
          <a:p>
            <a:pPr algn="ctr">
              <a:lnSpc>
                <a:spcPts val="6215"/>
              </a:lnSpc>
            </a:pPr>
            <a:r>
              <a:rPr lang="en-US" sz="5599" b="1" spc="-111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s-ES" sz="3600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  <a:t>CONVOCATORIAS CONJUNTAS DE FINANCIACIÓN</a:t>
            </a:r>
            <a:br>
              <a:rPr lang="es-ES" sz="3600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</a:br>
            <a:r>
              <a:rPr lang="es-ES" sz="3600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  <a:t>PARA INVESTIGACIÓN Y MOVILIDAD ACADÉMICA</a:t>
            </a:r>
            <a:endParaRPr lang="en-US" sz="5000" b="1" spc="-111" dirty="0">
              <a:solidFill>
                <a:schemeClr val="bg1"/>
              </a:solidFill>
              <a:latin typeface="Open Sans 1 Bold" panose="020B0604020202020204" charset="0"/>
              <a:ea typeface="Open Sans 1 Bold" panose="020B0604020202020204" charset="0"/>
              <a:cs typeface="Open Sans 1 Bold" panose="020B0604020202020204" charset="0"/>
              <a:sym typeface="Open Sans 1 Bold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9331756" y="3869871"/>
            <a:ext cx="8064146" cy="5388429"/>
            <a:chOff x="0" y="0"/>
            <a:chExt cx="2123890" cy="141917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23890" cy="1419175"/>
            </a:xfrm>
            <a:custGeom>
              <a:avLst/>
              <a:gdLst/>
              <a:ahLst/>
              <a:cxnLst/>
              <a:rect l="l" t="t" r="r" b="b"/>
              <a:pathLst>
                <a:path w="2123890" h="1419175">
                  <a:moveTo>
                    <a:pt x="48962" y="0"/>
                  </a:moveTo>
                  <a:lnTo>
                    <a:pt x="2074928" y="0"/>
                  </a:lnTo>
                  <a:cubicBezTo>
                    <a:pt x="2087914" y="0"/>
                    <a:pt x="2100367" y="5158"/>
                    <a:pt x="2109550" y="14341"/>
                  </a:cubicBezTo>
                  <a:cubicBezTo>
                    <a:pt x="2118732" y="23523"/>
                    <a:pt x="2123890" y="35977"/>
                    <a:pt x="2123890" y="48962"/>
                  </a:cubicBezTo>
                  <a:lnTo>
                    <a:pt x="2123890" y="1370212"/>
                  </a:lnTo>
                  <a:cubicBezTo>
                    <a:pt x="2123890" y="1383198"/>
                    <a:pt x="2118732" y="1395652"/>
                    <a:pt x="2109550" y="1404834"/>
                  </a:cubicBezTo>
                  <a:cubicBezTo>
                    <a:pt x="2100367" y="1414016"/>
                    <a:pt x="2087914" y="1419175"/>
                    <a:pt x="2074928" y="1419175"/>
                  </a:cubicBezTo>
                  <a:lnTo>
                    <a:pt x="48962" y="1419175"/>
                  </a:lnTo>
                  <a:cubicBezTo>
                    <a:pt x="35977" y="1419175"/>
                    <a:pt x="23523" y="1414016"/>
                    <a:pt x="14341" y="1404834"/>
                  </a:cubicBezTo>
                  <a:cubicBezTo>
                    <a:pt x="5158" y="1395652"/>
                    <a:pt x="0" y="1383198"/>
                    <a:pt x="0" y="1370212"/>
                  </a:cubicBezTo>
                  <a:lnTo>
                    <a:pt x="0" y="48962"/>
                  </a:lnTo>
                  <a:cubicBezTo>
                    <a:pt x="0" y="35977"/>
                    <a:pt x="5158" y="23523"/>
                    <a:pt x="14341" y="14341"/>
                  </a:cubicBezTo>
                  <a:cubicBezTo>
                    <a:pt x="23523" y="5158"/>
                    <a:pt x="35977" y="0"/>
                    <a:pt x="48962" y="0"/>
                  </a:cubicBezTo>
                  <a:close/>
                </a:path>
              </a:pathLst>
            </a:custGeom>
            <a:solidFill>
              <a:srgbClr val="1194AB">
                <a:alpha val="80000"/>
              </a:srgbClr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2123890" cy="14572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585411" y="4522425"/>
            <a:ext cx="5556836" cy="459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62"/>
              </a:lnSpc>
            </a:pPr>
            <a:r>
              <a:rPr lang="en-US" sz="13299" b="1" spc="-265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20</a:t>
            </a:r>
          </a:p>
          <a:p>
            <a:pPr algn="ctr">
              <a:lnSpc>
                <a:spcPts val="6992"/>
              </a:lnSpc>
            </a:pPr>
            <a:r>
              <a:rPr lang="en-US" sz="6299" b="1" spc="-125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REDES</a:t>
            </a:r>
          </a:p>
          <a:p>
            <a:pPr algn="ctr">
              <a:lnSpc>
                <a:spcPts val="6992"/>
              </a:lnSpc>
            </a:pPr>
            <a:r>
              <a:rPr lang="en-US" sz="6299" b="1" spc="-125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ACADÉMICAS</a:t>
            </a:r>
          </a:p>
          <a:p>
            <a:pPr algn="ctr">
              <a:lnSpc>
                <a:spcPts val="6992"/>
              </a:lnSpc>
            </a:pPr>
            <a:endParaRPr lang="en-US" sz="6299" b="1" spc="-125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46481" y="-37967"/>
            <a:ext cx="17641472" cy="10363067"/>
            <a:chOff x="0" y="0"/>
            <a:chExt cx="23927308" cy="159117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27308" cy="15911703"/>
            </a:xfrm>
            <a:custGeom>
              <a:avLst/>
              <a:gdLst/>
              <a:ahLst/>
              <a:cxnLst/>
              <a:rect l="l" t="t" r="r" b="b"/>
              <a:pathLst>
                <a:path w="23927308" h="15911703">
                  <a:moveTo>
                    <a:pt x="0" y="0"/>
                  </a:moveTo>
                  <a:lnTo>
                    <a:pt x="23927308" y="0"/>
                  </a:lnTo>
                  <a:lnTo>
                    <a:pt x="23927308" y="15911703"/>
                  </a:lnTo>
                  <a:lnTo>
                    <a:pt x="0" y="15911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LightScreen/>
                        </a14:imgEffect>
                      </a14:imgLayer>
                    </a14:imgProps>
                  </a:ext>
                </a:extLst>
              </a:blip>
              <a:stretch>
                <a:fillRect t="-27" b="-27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6132635" y="8488490"/>
            <a:ext cx="1781346" cy="1591075"/>
            <a:chOff x="0" y="0"/>
            <a:chExt cx="2375129" cy="21214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75154" cy="2121408"/>
            </a:xfrm>
            <a:custGeom>
              <a:avLst/>
              <a:gdLst/>
              <a:ahLst/>
              <a:cxnLst/>
              <a:rect l="l" t="t" r="r" b="b"/>
              <a:pathLst>
                <a:path w="2375154" h="2121408">
                  <a:moveTo>
                    <a:pt x="0" y="0"/>
                  </a:moveTo>
                  <a:lnTo>
                    <a:pt x="2375154" y="0"/>
                  </a:lnTo>
                  <a:lnTo>
                    <a:pt x="2375154" y="2121408"/>
                  </a:lnTo>
                  <a:lnTo>
                    <a:pt x="0" y="212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090851" y="1962238"/>
            <a:ext cx="14858999" cy="1487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b="1" dirty="0">
                <a:latin typeface="Raleway Bold"/>
                <a:ea typeface="Raleway Bold"/>
                <a:cs typeface="Raleway Bold"/>
                <a:sym typeface="Raleway Bold"/>
              </a:rPr>
              <a:t>MOVILIDAD ACADÉMICA</a:t>
            </a:r>
          </a:p>
        </p:txBody>
      </p:sp>
      <p:grpSp>
        <p:nvGrpSpPr>
          <p:cNvPr id="15" name="Group 11">
            <a:extLst>
              <a:ext uri="{FF2B5EF4-FFF2-40B4-BE49-F238E27FC236}">
                <a16:creationId xmlns:a16="http://schemas.microsoft.com/office/drawing/2014/main" id="{DEB9E4B5-085E-8580-3590-6E32EA5E6FC2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49E38292-4A6C-105D-BE72-DFFA36E8AF42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17" name="Group 13">
            <a:extLst>
              <a:ext uri="{FF2B5EF4-FFF2-40B4-BE49-F238E27FC236}">
                <a16:creationId xmlns:a16="http://schemas.microsoft.com/office/drawing/2014/main" id="{896F3871-252D-7D08-E60F-FA6D8D49CDE7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4F5DEAF1-3D3C-AA91-0DE7-D387AD73571E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19" name="Group 15">
            <a:extLst>
              <a:ext uri="{FF2B5EF4-FFF2-40B4-BE49-F238E27FC236}">
                <a16:creationId xmlns:a16="http://schemas.microsoft.com/office/drawing/2014/main" id="{6717568D-6BB8-8A40-8439-013A7899A737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F7F0401D-25F6-C4FB-CFFF-B3C49DCBB70F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  <p:grpSp>
        <p:nvGrpSpPr>
          <p:cNvPr id="4" name="Group 16">
            <a:extLst>
              <a:ext uri="{FF2B5EF4-FFF2-40B4-BE49-F238E27FC236}">
                <a16:creationId xmlns:a16="http://schemas.microsoft.com/office/drawing/2014/main" id="{D1C6A76B-8BA5-3EF0-9825-605895882B70}"/>
              </a:ext>
            </a:extLst>
          </p:cNvPr>
          <p:cNvGrpSpPr/>
          <p:nvPr/>
        </p:nvGrpSpPr>
        <p:grpSpPr>
          <a:xfrm>
            <a:off x="2106773" y="3695700"/>
            <a:ext cx="14859000" cy="2286000"/>
            <a:chOff x="0" y="0"/>
            <a:chExt cx="2149078" cy="1419175"/>
          </a:xfrm>
        </p:grpSpPr>
        <p:sp>
          <p:nvSpPr>
            <p:cNvPr id="7" name="Freeform 17">
              <a:extLst>
                <a:ext uri="{FF2B5EF4-FFF2-40B4-BE49-F238E27FC236}">
                  <a16:creationId xmlns:a16="http://schemas.microsoft.com/office/drawing/2014/main" id="{14CD3B7F-A937-CD67-E665-A90CFB57170F}"/>
                </a:ext>
              </a:extLst>
            </p:cNvPr>
            <p:cNvSpPr/>
            <p:nvPr/>
          </p:nvSpPr>
          <p:spPr>
            <a:xfrm>
              <a:off x="0" y="0"/>
              <a:ext cx="2149078" cy="1419175"/>
            </a:xfrm>
            <a:custGeom>
              <a:avLst/>
              <a:gdLst/>
              <a:ahLst/>
              <a:cxnLst/>
              <a:rect l="l" t="t" r="r" b="b"/>
              <a:pathLst>
                <a:path w="2149078" h="1419175">
                  <a:moveTo>
                    <a:pt x="48388" y="0"/>
                  </a:moveTo>
                  <a:lnTo>
                    <a:pt x="2100690" y="0"/>
                  </a:lnTo>
                  <a:cubicBezTo>
                    <a:pt x="2127414" y="0"/>
                    <a:pt x="2149078" y="21664"/>
                    <a:pt x="2149078" y="48388"/>
                  </a:cubicBezTo>
                  <a:lnTo>
                    <a:pt x="2149078" y="1370786"/>
                  </a:lnTo>
                  <a:cubicBezTo>
                    <a:pt x="2149078" y="1397510"/>
                    <a:pt x="2127414" y="1419175"/>
                    <a:pt x="2100690" y="1419175"/>
                  </a:cubicBezTo>
                  <a:lnTo>
                    <a:pt x="48388" y="1419175"/>
                  </a:lnTo>
                  <a:cubicBezTo>
                    <a:pt x="21664" y="1419175"/>
                    <a:pt x="0" y="1397510"/>
                    <a:pt x="0" y="1370786"/>
                  </a:cubicBezTo>
                  <a:lnTo>
                    <a:pt x="0" y="48388"/>
                  </a:lnTo>
                  <a:cubicBezTo>
                    <a:pt x="0" y="21664"/>
                    <a:pt x="21664" y="0"/>
                    <a:pt x="48388" y="0"/>
                  </a:cubicBezTo>
                  <a:close/>
                </a:path>
              </a:pathLst>
            </a:custGeom>
            <a:solidFill>
              <a:srgbClr val="1194AB">
                <a:alpha val="80000"/>
              </a:srgbClr>
            </a:solidFill>
          </p:spPr>
        </p:sp>
        <p:sp>
          <p:nvSpPr>
            <p:cNvPr id="8" name="TextBox 18">
              <a:extLst>
                <a:ext uri="{FF2B5EF4-FFF2-40B4-BE49-F238E27FC236}">
                  <a16:creationId xmlns:a16="http://schemas.microsoft.com/office/drawing/2014/main" id="{2D836975-D5CA-E501-CE15-73A5B753EF99}"/>
                </a:ext>
              </a:extLst>
            </p:cNvPr>
            <p:cNvSpPr txBox="1"/>
            <p:nvPr/>
          </p:nvSpPr>
          <p:spPr>
            <a:xfrm>
              <a:off x="0" y="-38100"/>
              <a:ext cx="2149078" cy="14572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341629" y="4110891"/>
            <a:ext cx="14251175" cy="13794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s-ES" sz="4000" b="1" i="0" dirty="0">
                <a:solidFill>
                  <a:srgbClr val="FFC000"/>
                </a:solidFill>
                <a:effectLst/>
                <a:latin typeface="Raleway Bold" panose="020B0604020202020204" charset="0"/>
              </a:rPr>
              <a:t>La USP apoya </a:t>
            </a:r>
            <a:r>
              <a:rPr lang="es-ES" sz="4000" b="0" i="0" dirty="0">
                <a:solidFill>
                  <a:schemeClr val="bg1"/>
                </a:solidFill>
                <a:effectLst/>
                <a:latin typeface="Raleway Bold" panose="020B0604020202020204" charset="0"/>
              </a:rPr>
              <a:t>la movilidad internacional a través de becas, programas de intercambio y titulaciones conjuntas.</a:t>
            </a:r>
            <a:endParaRPr lang="en-US" sz="4000" b="1" dirty="0">
              <a:solidFill>
                <a:schemeClr val="bg1"/>
              </a:solidFill>
              <a:latin typeface="Raleway Bold" panose="020B0604020202020204" charset="0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4068" y="4363"/>
            <a:ext cx="18682068" cy="10292862"/>
            <a:chOff x="0" y="0"/>
            <a:chExt cx="25211976" cy="168891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211912" cy="16889095"/>
            </a:xfrm>
            <a:custGeom>
              <a:avLst/>
              <a:gdLst/>
              <a:ahLst/>
              <a:cxnLst/>
              <a:rect l="l" t="t" r="r" b="b"/>
              <a:pathLst>
                <a:path w="25211912" h="16889095">
                  <a:moveTo>
                    <a:pt x="0" y="0"/>
                  </a:moveTo>
                  <a:lnTo>
                    <a:pt x="25211912" y="0"/>
                  </a:lnTo>
                  <a:lnTo>
                    <a:pt x="25211912" y="16889095"/>
                  </a:lnTo>
                  <a:lnTo>
                    <a:pt x="0" y="168890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LightScreen/>
                        </a14:imgEffect>
                      </a14:imgLayer>
                    </a14:imgProps>
                  </a:ext>
                </a:extLst>
              </a:blip>
              <a:stretch>
                <a:fillRect l="-219" r="-220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4169953" y="81630"/>
            <a:ext cx="10948742" cy="3872662"/>
          </a:xfrm>
          <a:custGeom>
            <a:avLst/>
            <a:gdLst/>
            <a:ahLst/>
            <a:cxnLst/>
            <a:rect l="l" t="t" r="r" b="b"/>
            <a:pathLst>
              <a:path w="10948742" h="3244952">
                <a:moveTo>
                  <a:pt x="0" y="0"/>
                </a:moveTo>
                <a:lnTo>
                  <a:pt x="10948742" y="0"/>
                </a:lnTo>
                <a:lnTo>
                  <a:pt x="10948742" y="3244952"/>
                </a:lnTo>
                <a:lnTo>
                  <a:pt x="0" y="32449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162752" y="495300"/>
            <a:ext cx="10678030" cy="3600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75"/>
              </a:lnSpc>
            </a:pPr>
            <a:r>
              <a:rPr lang="en-US" sz="11599" b="1" spc="-231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536</a:t>
            </a:r>
          </a:p>
          <a:p>
            <a:pPr algn="ctr">
              <a:lnSpc>
                <a:spcPts val="3995"/>
              </a:lnSpc>
            </a:pPr>
            <a:r>
              <a:rPr lang="es-ES" sz="3200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  <a:t>BECAS INTERNACIONALES</a:t>
            </a:r>
            <a:br>
              <a:rPr lang="es-ES" sz="3200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</a:br>
            <a:r>
              <a:rPr lang="es-ES" sz="3200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  <a:t>PARA MOVILIDAD ACADÉMICA</a:t>
            </a:r>
            <a:br>
              <a:rPr lang="es-ES" sz="3200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</a:br>
            <a:r>
              <a:rPr lang="es-ES" sz="3200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  <a:t>APOYADAS POR LA USP Y EL BANCO SANTANDER</a:t>
            </a:r>
            <a:endParaRPr lang="en-US" sz="3200" b="1" spc="-71" dirty="0">
              <a:solidFill>
                <a:schemeClr val="bg1"/>
              </a:solidFill>
              <a:latin typeface="Open Sans 1 Bold" panose="020B0604020202020204" charset="0"/>
              <a:ea typeface="Open Sans 1 Bold" panose="020B0604020202020204" charset="0"/>
              <a:cs typeface="Open Sans 1 Bold" panose="020B0604020202020204" charset="0"/>
              <a:sym typeface="Open Sans 1 Bold"/>
            </a:endParaRPr>
          </a:p>
          <a:p>
            <a:pPr algn="ctr">
              <a:lnSpc>
                <a:spcPts val="2997"/>
              </a:lnSpc>
            </a:pPr>
            <a:endParaRPr lang="en-US" sz="3599" b="1" spc="-71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866775" y="7601240"/>
            <a:ext cx="7616289" cy="1920252"/>
          </a:xfrm>
          <a:custGeom>
            <a:avLst/>
            <a:gdLst/>
            <a:ahLst/>
            <a:cxnLst/>
            <a:rect l="l" t="t" r="r" b="b"/>
            <a:pathLst>
              <a:path w="6479092" h="1920252">
                <a:moveTo>
                  <a:pt x="0" y="0"/>
                </a:moveTo>
                <a:lnTo>
                  <a:pt x="6479092" y="0"/>
                </a:lnTo>
                <a:lnTo>
                  <a:pt x="6479092" y="1920251"/>
                </a:lnTo>
                <a:lnTo>
                  <a:pt x="0" y="19202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108443" y="8030604"/>
            <a:ext cx="7044957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7"/>
              </a:lnSpc>
              <a:spcBef>
                <a:spcPct val="0"/>
              </a:spcBef>
            </a:pPr>
            <a:r>
              <a:rPr lang="es-ES" sz="3600" dirty="0">
                <a:solidFill>
                  <a:schemeClr val="bg1"/>
                </a:solidFill>
                <a:latin typeface="Raleway Bold" panose="020B0604020202020204" charset="0"/>
              </a:rPr>
              <a:t>Inversión anual aproximada de 2 millones de dólares</a:t>
            </a:r>
            <a:endParaRPr lang="en-US" sz="3497" b="1" dirty="0">
              <a:solidFill>
                <a:schemeClr val="bg1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15" name="Group 11">
            <a:extLst>
              <a:ext uri="{FF2B5EF4-FFF2-40B4-BE49-F238E27FC236}">
                <a16:creationId xmlns:a16="http://schemas.microsoft.com/office/drawing/2014/main" id="{CE41A164-73D2-9F07-9368-2C529ACF9694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676A973-9979-D671-06E0-47F8CAA388C1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17" name="Group 13">
            <a:extLst>
              <a:ext uri="{FF2B5EF4-FFF2-40B4-BE49-F238E27FC236}">
                <a16:creationId xmlns:a16="http://schemas.microsoft.com/office/drawing/2014/main" id="{0C47E124-3352-5ADF-2EB5-0CA82DE09D3E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63136E38-1A40-ED66-8366-90E81B366CE3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19" name="Group 15">
            <a:extLst>
              <a:ext uri="{FF2B5EF4-FFF2-40B4-BE49-F238E27FC236}">
                <a16:creationId xmlns:a16="http://schemas.microsoft.com/office/drawing/2014/main" id="{2C64C2B4-C7F1-E1C5-FABD-E071FEDA1D1F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A4E79112-E124-1462-C358-E5E75887C01A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27347" y="3439917"/>
            <a:ext cx="16893955" cy="6660402"/>
            <a:chOff x="0" y="0"/>
            <a:chExt cx="4449437" cy="1754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49437" cy="1754180"/>
            </a:xfrm>
            <a:custGeom>
              <a:avLst/>
              <a:gdLst/>
              <a:ahLst/>
              <a:cxnLst/>
              <a:rect l="l" t="t" r="r" b="b"/>
              <a:pathLst>
                <a:path w="4449437" h="1754180">
                  <a:moveTo>
                    <a:pt x="23372" y="0"/>
                  </a:moveTo>
                  <a:lnTo>
                    <a:pt x="4426065" y="0"/>
                  </a:lnTo>
                  <a:cubicBezTo>
                    <a:pt x="4438973" y="0"/>
                    <a:pt x="4449437" y="10464"/>
                    <a:pt x="4449437" y="23372"/>
                  </a:cubicBezTo>
                  <a:lnTo>
                    <a:pt x="4449437" y="1730808"/>
                  </a:lnTo>
                  <a:cubicBezTo>
                    <a:pt x="4449437" y="1743716"/>
                    <a:pt x="4438973" y="1754180"/>
                    <a:pt x="4426065" y="1754180"/>
                  </a:cubicBezTo>
                  <a:lnTo>
                    <a:pt x="23372" y="1754180"/>
                  </a:lnTo>
                  <a:cubicBezTo>
                    <a:pt x="10464" y="1754180"/>
                    <a:pt x="0" y="1743716"/>
                    <a:pt x="0" y="1730808"/>
                  </a:cubicBezTo>
                  <a:lnTo>
                    <a:pt x="0" y="23372"/>
                  </a:lnTo>
                  <a:cubicBezTo>
                    <a:pt x="0" y="10464"/>
                    <a:pt x="10464" y="0"/>
                    <a:pt x="23372" y="0"/>
                  </a:cubicBezTo>
                  <a:close/>
                </a:path>
              </a:pathLst>
            </a:custGeom>
            <a:solidFill>
              <a:srgbClr val="FBB421">
                <a:alpha val="87843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49437" cy="1792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" y="-1495"/>
            <a:ext cx="18288000" cy="3237636"/>
            <a:chOff x="0" y="0"/>
            <a:chExt cx="24945212" cy="43168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945160" cy="4316911"/>
            </a:xfrm>
            <a:custGeom>
              <a:avLst/>
              <a:gdLst/>
              <a:ahLst/>
              <a:cxnLst/>
              <a:rect l="l" t="t" r="r" b="b"/>
              <a:pathLst>
                <a:path w="24945160" h="4316911">
                  <a:moveTo>
                    <a:pt x="0" y="0"/>
                  </a:moveTo>
                  <a:lnTo>
                    <a:pt x="24945160" y="0"/>
                  </a:lnTo>
                  <a:lnTo>
                    <a:pt x="24945160" y="4316911"/>
                  </a:lnTo>
                  <a:lnTo>
                    <a:pt x="0" y="4316911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028700" y="751823"/>
            <a:ext cx="9231601" cy="2124456"/>
            <a:chOff x="0" y="0"/>
            <a:chExt cx="12308802" cy="28326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308800" cy="2832612"/>
            </a:xfrm>
            <a:custGeom>
              <a:avLst/>
              <a:gdLst/>
              <a:ahLst/>
              <a:cxnLst/>
              <a:rect l="l" t="t" r="r" b="b"/>
              <a:pathLst>
                <a:path w="12308800" h="2832612">
                  <a:moveTo>
                    <a:pt x="0" y="0"/>
                  </a:moveTo>
                  <a:lnTo>
                    <a:pt x="12308800" y="0"/>
                  </a:lnTo>
                  <a:lnTo>
                    <a:pt x="12308800" y="2832612"/>
                  </a:lnTo>
                  <a:lnTo>
                    <a:pt x="0" y="283261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930" b="-25409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12308802" cy="28421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s-ES" sz="6000" dirty="0">
                  <a:solidFill>
                    <a:schemeClr val="bg1"/>
                  </a:solidFill>
                  <a:latin typeface="Raleway Bold" panose="020B0604020202020204" charset="0"/>
                </a:rPr>
                <a:t>Doble Titulación </a:t>
              </a:r>
            </a:p>
            <a:p>
              <a:pPr algn="l">
                <a:lnSpc>
                  <a:spcPts val="7200"/>
                </a:lnSpc>
              </a:pPr>
              <a:r>
                <a:rPr lang="es-ES" sz="6000" dirty="0">
                  <a:solidFill>
                    <a:schemeClr val="bg1"/>
                  </a:solidFill>
                  <a:latin typeface="Raleway Bold" panose="020B0604020202020204" charset="0"/>
                </a:rPr>
                <a:t>en la USP</a:t>
              </a:r>
              <a:endParaRPr lang="en-US" sz="6000" b="1" dirty="0">
                <a:solidFill>
                  <a:schemeClr val="bg1"/>
                </a:solidFill>
                <a:latin typeface="Raleway Bold" panose="020B0604020202020204" charset="0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26196" y="-1495"/>
            <a:ext cx="318002" cy="3237636"/>
            <a:chOff x="0" y="0"/>
            <a:chExt cx="424002" cy="431684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24053" cy="4316911"/>
            </a:xfrm>
            <a:custGeom>
              <a:avLst/>
              <a:gdLst/>
              <a:ahLst/>
              <a:cxnLst/>
              <a:rect l="l" t="t" r="r" b="b"/>
              <a:pathLst>
                <a:path w="424053" h="4316911">
                  <a:moveTo>
                    <a:pt x="0" y="0"/>
                  </a:moveTo>
                  <a:lnTo>
                    <a:pt x="424053" y="0"/>
                  </a:lnTo>
                  <a:lnTo>
                    <a:pt x="424053" y="4316911"/>
                  </a:lnTo>
                  <a:lnTo>
                    <a:pt x="0" y="4316911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0" y="-1495"/>
            <a:ext cx="425996" cy="3237636"/>
            <a:chOff x="0" y="0"/>
            <a:chExt cx="567995" cy="431684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67944" cy="4316911"/>
            </a:xfrm>
            <a:custGeom>
              <a:avLst/>
              <a:gdLst/>
              <a:ahLst/>
              <a:cxnLst/>
              <a:rect l="l" t="t" r="r" b="b"/>
              <a:pathLst>
                <a:path w="567944" h="4316911">
                  <a:moveTo>
                    <a:pt x="0" y="0"/>
                  </a:moveTo>
                  <a:lnTo>
                    <a:pt x="567944" y="0"/>
                  </a:lnTo>
                  <a:lnTo>
                    <a:pt x="567944" y="4316911"/>
                  </a:lnTo>
                  <a:lnTo>
                    <a:pt x="0" y="4316911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7467601" y="1025843"/>
            <a:ext cx="10702404" cy="1508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ES" sz="3200" dirty="0">
                <a:solidFill>
                  <a:schemeClr val="bg1"/>
                </a:solidFill>
                <a:latin typeface="Raleway Bold" panose="020B0604020202020204" charset="0"/>
              </a:rPr>
              <a:t>Acuerdos internacionales entre la USP y universidades extranjeras que permiten a estudiantes de grado y posgrado obtener títulos conjuntos o múltiples.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05000" y="3873796"/>
            <a:ext cx="5486400" cy="1156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s-ES" sz="3200" dirty="0">
                <a:solidFill>
                  <a:schemeClr val="bg1"/>
                </a:solidFill>
                <a:latin typeface="Raleway Bold" panose="020B0604020202020204" charset="0"/>
              </a:rPr>
              <a:t>Los estudiantes realizan parte de su investigación bajo supervisión conjunta</a:t>
            </a:r>
            <a:endParaRPr lang="en-US" sz="3200" b="1" dirty="0">
              <a:solidFill>
                <a:schemeClr val="bg1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448800" y="3873796"/>
            <a:ext cx="7924800" cy="19255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s-ES" sz="3200" dirty="0">
                <a:solidFill>
                  <a:schemeClr val="bg1"/>
                </a:solidFill>
                <a:latin typeface="Raleway Bold" panose="020B0604020202020204" charset="0"/>
              </a:rPr>
              <a:t>Tipos de acuerdos:</a:t>
            </a:r>
          </a:p>
          <a:p>
            <a:pPr marL="457200" indent="-457200" algn="l">
              <a:lnSpc>
                <a:spcPts val="2999"/>
              </a:lnSpc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bg1"/>
                </a:solidFill>
                <a:latin typeface="Raleway Bold" panose="020B0604020202020204" charset="0"/>
              </a:rPr>
              <a:t>Individual (para un estudiante específico)</a:t>
            </a:r>
          </a:p>
          <a:p>
            <a:pPr marL="457200" indent="-457200" algn="l">
              <a:lnSpc>
                <a:spcPts val="2999"/>
              </a:lnSpc>
              <a:buFont typeface="Arial" panose="020B0604020202020204" pitchFamily="34" charset="0"/>
              <a:buChar char="•"/>
            </a:pPr>
            <a:r>
              <a:rPr lang="es-ES" sz="3200" dirty="0">
                <a:solidFill>
                  <a:schemeClr val="bg1"/>
                </a:solidFill>
                <a:latin typeface="Raleway Bold" panose="020B0604020202020204" charset="0"/>
              </a:rPr>
              <a:t>General (que abarca a múltiples estudiantes/programas)</a:t>
            </a:r>
            <a:endParaRPr lang="en-US" sz="3200" b="1" dirty="0">
              <a:solidFill>
                <a:schemeClr val="bg1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28700" y="5983986"/>
            <a:ext cx="15973006" cy="5139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0"/>
              </a:lnSpc>
            </a:pPr>
            <a:r>
              <a:rPr lang="en-US" sz="3000" b="1" u="sng" spc="-60" dirty="0">
                <a:solidFill>
                  <a:srgbClr val="1194AB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DESTACADOS:</a:t>
            </a:r>
          </a:p>
          <a:p>
            <a:pPr algn="l">
              <a:lnSpc>
                <a:spcPts val="4159"/>
              </a:lnSpc>
            </a:pPr>
            <a:endParaRPr lang="en-US" sz="3000" b="1" u="sng" spc="-60" dirty="0">
              <a:solidFill>
                <a:srgbClr val="1194AB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l">
              <a:lnSpc>
                <a:spcPts val="4159"/>
              </a:lnSpc>
            </a:pPr>
            <a:r>
              <a:rPr lang="en-US" sz="3999" b="1" spc="-7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USP Y UNIVERSITÉ DE LYON (PITES – FACULTAD DE DERECHO)</a:t>
            </a:r>
          </a:p>
          <a:p>
            <a:pPr algn="l">
              <a:lnSpc>
                <a:spcPts val="2080"/>
              </a:lnSpc>
            </a:pPr>
            <a:r>
              <a:rPr lang="en-US" sz="2000" b="1" spc="-40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→ PARA ESTUDIANTES DE GRADO</a:t>
            </a:r>
          </a:p>
          <a:p>
            <a:pPr algn="l">
              <a:lnSpc>
                <a:spcPts val="3120"/>
              </a:lnSpc>
            </a:pPr>
            <a:endParaRPr lang="en-US" sz="2000" b="1" spc="-40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l">
              <a:lnSpc>
                <a:spcPts val="4159"/>
              </a:lnSpc>
            </a:pPr>
            <a:r>
              <a:rPr lang="en-US" sz="3999" b="1" spc="-79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USP Y UNIVERSITÉ PARIS 1 PANTHÉON-SORBONNE</a:t>
            </a:r>
          </a:p>
          <a:p>
            <a:pPr algn="l">
              <a:lnSpc>
                <a:spcPts val="2080"/>
              </a:lnSpc>
            </a:pPr>
            <a:r>
              <a:rPr lang="en-US" sz="2000" b="1" spc="-40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→ PARA ESTUDIANTES DE POSGRADO (ECONOMÍA/ADMINISTRACIÓN) - </a:t>
            </a:r>
            <a:r>
              <a:rPr lang="es-ES" sz="2000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  <a:t>COTUTELA, MOVILIDAD Y UNA ÚNICA TESIS RECONOCIDA POR AMBAS INSTITUCIONES</a:t>
            </a:r>
            <a:endParaRPr lang="en-US" sz="2000" b="1" spc="-40" dirty="0">
              <a:solidFill>
                <a:schemeClr val="bg1"/>
              </a:solidFill>
              <a:latin typeface="Open Sans 1 Bold" panose="020B0604020202020204" charset="0"/>
              <a:ea typeface="Open Sans 1 Bold" panose="020B0604020202020204" charset="0"/>
              <a:cs typeface="Open Sans 1 Bold" panose="020B0604020202020204" charset="0"/>
              <a:sym typeface="Open Sans 1 Bold"/>
            </a:endParaRPr>
          </a:p>
          <a:p>
            <a:pPr algn="l">
              <a:lnSpc>
                <a:spcPts val="2080"/>
              </a:lnSpc>
            </a:pPr>
            <a:endParaRPr lang="en-US" sz="2000" b="1" spc="-40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l">
              <a:lnSpc>
                <a:spcPts val="3120"/>
              </a:lnSpc>
            </a:pPr>
            <a:endParaRPr lang="en-US" sz="2000" b="1" spc="-40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l">
              <a:lnSpc>
                <a:spcPts val="2220"/>
              </a:lnSpc>
            </a:pPr>
            <a:endParaRPr lang="en-US" sz="2000" b="1" spc="-40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l">
              <a:lnSpc>
                <a:spcPts val="2220"/>
              </a:lnSpc>
            </a:pPr>
            <a:endParaRPr lang="en-US" sz="2000" b="1" spc="-40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ts val="6992"/>
              </a:lnSpc>
            </a:pPr>
            <a:endParaRPr lang="en-US" sz="2000" b="1" spc="-40" dirty="0">
              <a:solidFill>
                <a:srgbClr val="FFFFFF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420909" y="864"/>
            <a:ext cx="18708909" cy="3237636"/>
            <a:chOff x="0" y="0"/>
            <a:chExt cx="24945212" cy="43168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945160" cy="4316911"/>
            </a:xfrm>
            <a:custGeom>
              <a:avLst/>
              <a:gdLst/>
              <a:ahLst/>
              <a:cxnLst/>
              <a:rect l="l" t="t" r="r" b="b"/>
              <a:pathLst>
                <a:path w="24945160" h="4316911">
                  <a:moveTo>
                    <a:pt x="0" y="0"/>
                  </a:moveTo>
                  <a:lnTo>
                    <a:pt x="24945160" y="0"/>
                  </a:lnTo>
                  <a:lnTo>
                    <a:pt x="24945160" y="4316911"/>
                  </a:lnTo>
                  <a:lnTo>
                    <a:pt x="0" y="4316911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958003" y="46525"/>
            <a:ext cx="10172700" cy="3744157"/>
            <a:chOff x="-94263" y="-940397"/>
            <a:chExt cx="13563601" cy="499220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308800" cy="4051812"/>
            </a:xfrm>
            <a:custGeom>
              <a:avLst/>
              <a:gdLst/>
              <a:ahLst/>
              <a:cxnLst/>
              <a:rect l="l" t="t" r="r" b="b"/>
              <a:pathLst>
                <a:path w="12308800" h="4051812">
                  <a:moveTo>
                    <a:pt x="0" y="0"/>
                  </a:moveTo>
                  <a:lnTo>
                    <a:pt x="12308800" y="0"/>
                  </a:lnTo>
                  <a:lnTo>
                    <a:pt x="12308800" y="4051812"/>
                  </a:lnTo>
                  <a:lnTo>
                    <a:pt x="0" y="405181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711" b="12326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-94263" y="-940397"/>
              <a:ext cx="13563601" cy="40613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s-ES" sz="6000" dirty="0">
                  <a:solidFill>
                    <a:schemeClr val="bg1"/>
                  </a:solidFill>
                  <a:latin typeface="Raleway Bold" panose="020B0604020202020204" charset="0"/>
                </a:rPr>
                <a:t>Acuerdos Marco para Doctorados con Doble Titulación</a:t>
              </a:r>
              <a:endParaRPr lang="en-US" sz="6000" b="1" dirty="0">
                <a:solidFill>
                  <a:schemeClr val="bg1"/>
                </a:solidFill>
                <a:latin typeface="Raleway Bold" panose="020B0604020202020204" charset="0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26196" y="-1495"/>
            <a:ext cx="318002" cy="3237636"/>
            <a:chOff x="0" y="0"/>
            <a:chExt cx="424002" cy="431684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4053" cy="4316911"/>
            </a:xfrm>
            <a:custGeom>
              <a:avLst/>
              <a:gdLst/>
              <a:ahLst/>
              <a:cxnLst/>
              <a:rect l="l" t="t" r="r" b="b"/>
              <a:pathLst>
                <a:path w="424053" h="4316911">
                  <a:moveTo>
                    <a:pt x="0" y="0"/>
                  </a:moveTo>
                  <a:lnTo>
                    <a:pt x="424053" y="0"/>
                  </a:lnTo>
                  <a:lnTo>
                    <a:pt x="424053" y="4316911"/>
                  </a:lnTo>
                  <a:lnTo>
                    <a:pt x="0" y="4316911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0" y="-1495"/>
            <a:ext cx="425996" cy="3237636"/>
            <a:chOff x="0" y="0"/>
            <a:chExt cx="567995" cy="431684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67944" cy="4316911"/>
            </a:xfrm>
            <a:custGeom>
              <a:avLst/>
              <a:gdLst/>
              <a:ahLst/>
              <a:cxnLst/>
              <a:rect l="l" t="t" r="r" b="b"/>
              <a:pathLst>
                <a:path w="567944" h="4316911">
                  <a:moveTo>
                    <a:pt x="0" y="0"/>
                  </a:moveTo>
                  <a:lnTo>
                    <a:pt x="567944" y="0"/>
                  </a:lnTo>
                  <a:lnTo>
                    <a:pt x="567944" y="4316911"/>
                  </a:lnTo>
                  <a:lnTo>
                    <a:pt x="0" y="4316911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1214854" y="4078522"/>
            <a:ext cx="5225702" cy="1542010"/>
          </a:xfrm>
          <a:custGeom>
            <a:avLst/>
            <a:gdLst/>
            <a:ahLst/>
            <a:cxnLst/>
            <a:rect l="l" t="t" r="r" b="b"/>
            <a:pathLst>
              <a:path w="5225702" h="1542010">
                <a:moveTo>
                  <a:pt x="0" y="0"/>
                </a:moveTo>
                <a:lnTo>
                  <a:pt x="5225702" y="0"/>
                </a:lnTo>
                <a:lnTo>
                  <a:pt x="5225702" y="1542011"/>
                </a:lnTo>
                <a:lnTo>
                  <a:pt x="0" y="15420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847213" y="3518113"/>
            <a:ext cx="1802954" cy="3640984"/>
          </a:xfrm>
          <a:custGeom>
            <a:avLst/>
            <a:gdLst/>
            <a:ahLst/>
            <a:cxnLst/>
            <a:rect l="l" t="t" r="r" b="b"/>
            <a:pathLst>
              <a:path w="1802954" h="3640984">
                <a:moveTo>
                  <a:pt x="0" y="0"/>
                </a:moveTo>
                <a:lnTo>
                  <a:pt x="1802954" y="0"/>
                </a:lnTo>
                <a:lnTo>
                  <a:pt x="1802954" y="3640984"/>
                </a:lnTo>
                <a:lnTo>
                  <a:pt x="0" y="36409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3783833" y="3518113"/>
            <a:ext cx="3242941" cy="3250774"/>
          </a:xfrm>
          <a:custGeom>
            <a:avLst/>
            <a:gdLst/>
            <a:ahLst/>
            <a:cxnLst/>
            <a:rect l="l" t="t" r="r" b="b"/>
            <a:pathLst>
              <a:path w="3242941" h="3250774">
                <a:moveTo>
                  <a:pt x="0" y="0"/>
                </a:moveTo>
                <a:lnTo>
                  <a:pt x="3242941" y="0"/>
                </a:lnTo>
                <a:lnTo>
                  <a:pt x="3242941" y="3250774"/>
                </a:lnTo>
                <a:lnTo>
                  <a:pt x="0" y="32507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28700" y="7760271"/>
            <a:ext cx="5411856" cy="1568942"/>
          </a:xfrm>
          <a:custGeom>
            <a:avLst/>
            <a:gdLst/>
            <a:ahLst/>
            <a:cxnLst/>
            <a:rect l="l" t="t" r="r" b="b"/>
            <a:pathLst>
              <a:path w="5411856" h="1568942">
                <a:moveTo>
                  <a:pt x="0" y="0"/>
                </a:moveTo>
                <a:lnTo>
                  <a:pt x="5411856" y="0"/>
                </a:lnTo>
                <a:lnTo>
                  <a:pt x="5411856" y="1568942"/>
                </a:lnTo>
                <a:lnTo>
                  <a:pt x="0" y="156894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7498360" y="7833572"/>
            <a:ext cx="5228198" cy="1666129"/>
          </a:xfrm>
          <a:custGeom>
            <a:avLst/>
            <a:gdLst/>
            <a:ahLst/>
            <a:cxnLst/>
            <a:rect l="l" t="t" r="r" b="b"/>
            <a:pathLst>
              <a:path w="5228198" h="1666129">
                <a:moveTo>
                  <a:pt x="0" y="0"/>
                </a:moveTo>
                <a:lnTo>
                  <a:pt x="5228198" y="0"/>
                </a:lnTo>
                <a:lnTo>
                  <a:pt x="5228198" y="1666130"/>
                </a:lnTo>
                <a:lnTo>
                  <a:pt x="0" y="166613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3783833" y="7054637"/>
            <a:ext cx="3003295" cy="2993383"/>
          </a:xfrm>
          <a:custGeom>
            <a:avLst/>
            <a:gdLst/>
            <a:ahLst/>
            <a:cxnLst/>
            <a:rect l="l" t="t" r="r" b="b"/>
            <a:pathLst>
              <a:path w="3003295" h="2993383">
                <a:moveTo>
                  <a:pt x="0" y="0"/>
                </a:moveTo>
                <a:lnTo>
                  <a:pt x="3003295" y="0"/>
                </a:lnTo>
                <a:lnTo>
                  <a:pt x="3003295" y="2993383"/>
                </a:lnTo>
                <a:lnTo>
                  <a:pt x="0" y="299338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1036866" y="1112330"/>
            <a:ext cx="7384689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02"/>
              </a:lnSpc>
            </a:pPr>
            <a:r>
              <a:rPr lang="es-ES" sz="3600" dirty="0">
                <a:solidFill>
                  <a:schemeClr val="bg1"/>
                </a:solidFill>
                <a:latin typeface="Raleway" pitchFamily="2" charset="0"/>
              </a:rPr>
              <a:t>En 2025, se formalizaron 95 nuevos acuerdos específicos.</a:t>
            </a:r>
            <a:endParaRPr lang="en-US" sz="3200" dirty="0">
              <a:solidFill>
                <a:schemeClr val="bg1"/>
              </a:solidFill>
              <a:latin typeface="Raleway" pitchFamily="2" charset="0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7243" y="-16041"/>
            <a:ext cx="18435243" cy="10315204"/>
            <a:chOff x="0" y="0"/>
            <a:chExt cx="25211976" cy="203053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211912" cy="20305311"/>
            </a:xfrm>
            <a:custGeom>
              <a:avLst/>
              <a:gdLst/>
              <a:ahLst/>
              <a:cxnLst/>
              <a:rect l="l" t="t" r="r" b="b"/>
              <a:pathLst>
                <a:path w="25211912" h="20305311">
                  <a:moveTo>
                    <a:pt x="0" y="0"/>
                  </a:moveTo>
                  <a:lnTo>
                    <a:pt x="25211912" y="0"/>
                  </a:lnTo>
                  <a:lnTo>
                    <a:pt x="25211912" y="20305311"/>
                  </a:lnTo>
                  <a:lnTo>
                    <a:pt x="0" y="203053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0513" r="-10513"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1489443" y="1830784"/>
            <a:ext cx="16188957" cy="3929097"/>
          </a:xfrm>
          <a:custGeom>
            <a:avLst/>
            <a:gdLst/>
            <a:ahLst/>
            <a:cxnLst/>
            <a:rect l="l" t="t" r="r" b="b"/>
            <a:pathLst>
              <a:path w="13257107" h="3929097">
                <a:moveTo>
                  <a:pt x="0" y="0"/>
                </a:moveTo>
                <a:lnTo>
                  <a:pt x="13257107" y="0"/>
                </a:lnTo>
                <a:lnTo>
                  <a:pt x="13257107" y="3929098"/>
                </a:lnTo>
                <a:lnTo>
                  <a:pt x="0" y="39290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590801" y="2331336"/>
            <a:ext cx="14207756" cy="39932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95"/>
              </a:lnSpc>
            </a:pPr>
            <a:r>
              <a:rPr lang="pt-BR" sz="3600" dirty="0">
                <a:solidFill>
                  <a:srgbClr val="FFC000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  <a:t>CÁTEDRA DE EXCELENCIA SÃO PAULO DE LA FAPESP </a:t>
            </a:r>
            <a:r>
              <a:rPr lang="en-US" sz="3599" b="1" spc="-71" dirty="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(SPEC)</a:t>
            </a:r>
          </a:p>
          <a:p>
            <a:r>
              <a:rPr lang="es-ES" sz="3600" b="1" dirty="0">
                <a:solidFill>
                  <a:schemeClr val="bg1"/>
                </a:solidFill>
                <a:latin typeface="Open Sans 1 Bold" panose="020B0604020202020204" charset="0"/>
                <a:ea typeface="Open Sans 1 Bold" panose="020B0604020202020204" charset="0"/>
                <a:cs typeface="Open Sans 1 Bold" panose="020B0604020202020204" charset="0"/>
              </a:rPr>
              <a:t>Promueve la incorporación de científicos de excelencia para establecer núcleos de investigación en las universidades del estado de São Paulo.</a:t>
            </a:r>
            <a:endParaRPr lang="es-ES" sz="3600" dirty="0">
              <a:solidFill>
                <a:schemeClr val="bg1"/>
              </a:solidFill>
              <a:latin typeface="Open Sans 1 Bold" panose="020B0604020202020204" charset="0"/>
              <a:ea typeface="Open Sans 1 Bold" panose="020B0604020202020204" charset="0"/>
              <a:cs typeface="Open Sans 1 Bold" panose="020B0604020202020204" charset="0"/>
            </a:endParaRPr>
          </a:p>
          <a:p>
            <a:pPr algn="ctr">
              <a:lnSpc>
                <a:spcPts val="3995"/>
              </a:lnSpc>
            </a:pPr>
            <a:endParaRPr lang="en-US" sz="3599" b="1" spc="-71" dirty="0">
              <a:solidFill>
                <a:srgbClr val="FBB421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ts val="3995"/>
              </a:lnSpc>
            </a:pPr>
            <a:r>
              <a:rPr lang="en-US" sz="3599" b="1" u="sng" spc="-71" dirty="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https://bv.fapesp.br/en/286/sao-paulo-excellence-chair-spec/</a:t>
            </a:r>
          </a:p>
          <a:p>
            <a:pPr algn="ctr">
              <a:lnSpc>
                <a:spcPts val="2997"/>
              </a:lnSpc>
            </a:pPr>
            <a:endParaRPr lang="en-US" sz="3599" b="1" u="sng" spc="-71" dirty="0">
              <a:solidFill>
                <a:srgbClr val="FBB421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ts val="2997"/>
              </a:lnSpc>
            </a:pPr>
            <a:endParaRPr lang="en-US" sz="3599" b="1" u="sng" spc="-71" dirty="0">
              <a:solidFill>
                <a:srgbClr val="FBB421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765543" y="74870"/>
            <a:ext cx="8662090" cy="1147568"/>
            <a:chOff x="0" y="0"/>
            <a:chExt cx="11549453" cy="153009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549479" cy="1530129"/>
            </a:xfrm>
            <a:custGeom>
              <a:avLst/>
              <a:gdLst/>
              <a:ahLst/>
              <a:cxnLst/>
              <a:rect l="l" t="t" r="r" b="b"/>
              <a:pathLst>
                <a:path w="11549479" h="1530129">
                  <a:moveTo>
                    <a:pt x="0" y="0"/>
                  </a:moveTo>
                  <a:lnTo>
                    <a:pt x="11549479" y="0"/>
                  </a:lnTo>
                  <a:lnTo>
                    <a:pt x="11549479" y="1530129"/>
                  </a:lnTo>
                  <a:lnTo>
                    <a:pt x="0" y="1530129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-2133600" y="241300"/>
            <a:ext cx="14136605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4999" b="1" dirty="0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PROFESORES VISITANTES</a:t>
            </a:r>
          </a:p>
        </p:txBody>
      </p:sp>
      <p:sp>
        <p:nvSpPr>
          <p:cNvPr id="16" name="Freeform 16"/>
          <p:cNvSpPr/>
          <p:nvPr/>
        </p:nvSpPr>
        <p:spPr>
          <a:xfrm>
            <a:off x="1489443" y="5786403"/>
            <a:ext cx="16188957" cy="3929097"/>
          </a:xfrm>
          <a:custGeom>
            <a:avLst/>
            <a:gdLst/>
            <a:ahLst/>
            <a:cxnLst/>
            <a:rect l="l" t="t" r="r" b="b"/>
            <a:pathLst>
              <a:path w="13257107" h="3929097">
                <a:moveTo>
                  <a:pt x="0" y="0"/>
                </a:moveTo>
                <a:lnTo>
                  <a:pt x="13257107" y="0"/>
                </a:lnTo>
                <a:lnTo>
                  <a:pt x="13257107" y="3929097"/>
                </a:lnTo>
                <a:lnTo>
                  <a:pt x="0" y="39290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894300" y="6568390"/>
            <a:ext cx="13066667" cy="2844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5"/>
              </a:lnSpc>
            </a:pPr>
            <a:r>
              <a:rPr lang="en-US" sz="3599" b="1" spc="-71" dirty="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PROGRAMAS DE PROFESORES VISITANTES (USP)</a:t>
            </a:r>
          </a:p>
          <a:p>
            <a:pPr algn="ctr">
              <a:lnSpc>
                <a:spcPts val="3995"/>
              </a:lnSpc>
            </a:pPr>
            <a:endParaRPr lang="en-US" sz="3599" b="1" u="sng" spc="-71" dirty="0">
              <a:solidFill>
                <a:srgbClr val="FBB421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ts val="3995"/>
              </a:lnSpc>
            </a:pPr>
            <a:r>
              <a:rPr lang="en-US" sz="3599" b="1" u="sng" spc="-71" dirty="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https://internationaloffice.usp.br/new/en/</a:t>
            </a:r>
          </a:p>
          <a:p>
            <a:pPr algn="ctr">
              <a:lnSpc>
                <a:spcPts val="3995"/>
              </a:lnSpc>
            </a:pPr>
            <a:r>
              <a:rPr lang="en-US" sz="3599" b="1" u="sng" spc="-71" dirty="0">
                <a:solidFill>
                  <a:srgbClr val="FBB42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incoming/staff-mobility/</a:t>
            </a:r>
          </a:p>
          <a:p>
            <a:pPr algn="ctr">
              <a:lnSpc>
                <a:spcPts val="2997"/>
              </a:lnSpc>
            </a:pPr>
            <a:endParaRPr lang="en-US" sz="3599" b="1" u="sng" spc="-71" dirty="0">
              <a:solidFill>
                <a:srgbClr val="FBB421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ts val="2997"/>
              </a:lnSpc>
            </a:pPr>
            <a:endParaRPr lang="en-US" sz="3599" b="1" u="sng" spc="-71" dirty="0">
              <a:solidFill>
                <a:srgbClr val="FBB421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grpSp>
        <p:nvGrpSpPr>
          <p:cNvPr id="18" name="Group 11">
            <a:extLst>
              <a:ext uri="{FF2B5EF4-FFF2-40B4-BE49-F238E27FC236}">
                <a16:creationId xmlns:a16="http://schemas.microsoft.com/office/drawing/2014/main" id="{C64BA9F4-D4BF-D83B-F317-BC7A8760A607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232DF43F-2752-9D39-6C02-D88CB621B292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20" name="Group 13">
            <a:extLst>
              <a:ext uri="{FF2B5EF4-FFF2-40B4-BE49-F238E27FC236}">
                <a16:creationId xmlns:a16="http://schemas.microsoft.com/office/drawing/2014/main" id="{E9029F80-BC85-2B0D-9215-99ADB9BFD534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4E986EDA-6076-D735-FF52-6DE881B211D5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22" name="Group 15">
            <a:extLst>
              <a:ext uri="{FF2B5EF4-FFF2-40B4-BE49-F238E27FC236}">
                <a16:creationId xmlns:a16="http://schemas.microsoft.com/office/drawing/2014/main" id="{B3F42751-EE99-C270-E143-22617EED0F92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6F8098BD-FDE7-1F1B-1B1D-302591B609CA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84457" y="-790466"/>
            <a:ext cx="19202613" cy="19244043"/>
          </a:xfrm>
          <a:custGeom>
            <a:avLst/>
            <a:gdLst/>
            <a:ahLst/>
            <a:cxnLst/>
            <a:rect l="l" t="t" r="r" b="b"/>
            <a:pathLst>
              <a:path w="19202613" h="19244043">
                <a:moveTo>
                  <a:pt x="0" y="0"/>
                </a:moveTo>
                <a:lnTo>
                  <a:pt x="19202614" y="0"/>
                </a:lnTo>
                <a:lnTo>
                  <a:pt x="19202614" y="19244043"/>
                </a:lnTo>
                <a:lnTo>
                  <a:pt x="0" y="192440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27347" y="3439917"/>
            <a:ext cx="16893955" cy="6660402"/>
            <a:chOff x="0" y="0"/>
            <a:chExt cx="4449437" cy="17541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49437" cy="1754180"/>
            </a:xfrm>
            <a:custGeom>
              <a:avLst/>
              <a:gdLst/>
              <a:ahLst/>
              <a:cxnLst/>
              <a:rect l="l" t="t" r="r" b="b"/>
              <a:pathLst>
                <a:path w="4449437" h="1754180">
                  <a:moveTo>
                    <a:pt x="23372" y="0"/>
                  </a:moveTo>
                  <a:lnTo>
                    <a:pt x="4426065" y="0"/>
                  </a:lnTo>
                  <a:cubicBezTo>
                    <a:pt x="4438973" y="0"/>
                    <a:pt x="4449437" y="10464"/>
                    <a:pt x="4449437" y="23372"/>
                  </a:cubicBezTo>
                  <a:lnTo>
                    <a:pt x="4449437" y="1730808"/>
                  </a:lnTo>
                  <a:cubicBezTo>
                    <a:pt x="4449437" y="1743716"/>
                    <a:pt x="4438973" y="1754180"/>
                    <a:pt x="4426065" y="1754180"/>
                  </a:cubicBezTo>
                  <a:lnTo>
                    <a:pt x="23372" y="1754180"/>
                  </a:lnTo>
                  <a:cubicBezTo>
                    <a:pt x="10464" y="1754180"/>
                    <a:pt x="0" y="1743716"/>
                    <a:pt x="0" y="1730808"/>
                  </a:cubicBezTo>
                  <a:lnTo>
                    <a:pt x="0" y="23372"/>
                  </a:lnTo>
                  <a:cubicBezTo>
                    <a:pt x="0" y="10464"/>
                    <a:pt x="10464" y="0"/>
                    <a:pt x="23372" y="0"/>
                  </a:cubicBezTo>
                  <a:close/>
                </a:path>
              </a:pathLst>
            </a:custGeom>
            <a:solidFill>
              <a:srgbClr val="64C4D2">
                <a:alpha val="87843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449437" cy="1792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" y="-1495"/>
            <a:ext cx="18288000" cy="3237636"/>
            <a:chOff x="0" y="0"/>
            <a:chExt cx="24945212" cy="431684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4945160" cy="4316911"/>
            </a:xfrm>
            <a:custGeom>
              <a:avLst/>
              <a:gdLst/>
              <a:ahLst/>
              <a:cxnLst/>
              <a:rect l="l" t="t" r="r" b="b"/>
              <a:pathLst>
                <a:path w="24945160" h="4316911">
                  <a:moveTo>
                    <a:pt x="0" y="0"/>
                  </a:moveTo>
                  <a:lnTo>
                    <a:pt x="24945160" y="0"/>
                  </a:lnTo>
                  <a:lnTo>
                    <a:pt x="24945160" y="4316911"/>
                  </a:lnTo>
                  <a:lnTo>
                    <a:pt x="0" y="4316911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028700" y="744679"/>
            <a:ext cx="9231600" cy="1738147"/>
            <a:chOff x="0" y="-9525"/>
            <a:chExt cx="12308800" cy="231752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308800" cy="2308004"/>
            </a:xfrm>
            <a:custGeom>
              <a:avLst/>
              <a:gdLst/>
              <a:ahLst/>
              <a:cxnLst/>
              <a:rect l="l" t="t" r="r" b="b"/>
              <a:pathLst>
                <a:path w="12308800" h="2308004">
                  <a:moveTo>
                    <a:pt x="0" y="0"/>
                  </a:moveTo>
                  <a:lnTo>
                    <a:pt x="12308800" y="0"/>
                  </a:lnTo>
                  <a:lnTo>
                    <a:pt x="12308800" y="2308004"/>
                  </a:lnTo>
                  <a:lnTo>
                    <a:pt x="0" y="2308004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53915" b="-53915"/>
              </a:stretch>
            </a:blipFill>
          </p:spPr>
        </p:sp>
        <p:sp>
          <p:nvSpPr>
            <p:cNvPr id="11" name="TextBox 11"/>
            <p:cNvSpPr txBox="1"/>
            <p:nvPr/>
          </p:nvSpPr>
          <p:spPr>
            <a:xfrm>
              <a:off x="1" y="-9525"/>
              <a:ext cx="7162800" cy="23175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Programa Capes Global 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26196" y="-1495"/>
            <a:ext cx="318002" cy="3237636"/>
            <a:chOff x="0" y="0"/>
            <a:chExt cx="424002" cy="431684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24053" cy="4316911"/>
            </a:xfrm>
            <a:custGeom>
              <a:avLst/>
              <a:gdLst/>
              <a:ahLst/>
              <a:cxnLst/>
              <a:rect l="l" t="t" r="r" b="b"/>
              <a:pathLst>
                <a:path w="424053" h="4316911">
                  <a:moveTo>
                    <a:pt x="0" y="0"/>
                  </a:moveTo>
                  <a:lnTo>
                    <a:pt x="424053" y="0"/>
                  </a:lnTo>
                  <a:lnTo>
                    <a:pt x="424053" y="4316911"/>
                  </a:lnTo>
                  <a:lnTo>
                    <a:pt x="0" y="4316911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0" y="-1495"/>
            <a:ext cx="425996" cy="3237636"/>
            <a:chOff x="0" y="0"/>
            <a:chExt cx="567995" cy="431684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67944" cy="4316911"/>
            </a:xfrm>
            <a:custGeom>
              <a:avLst/>
              <a:gdLst/>
              <a:ahLst/>
              <a:cxnLst/>
              <a:rect l="l" t="t" r="r" b="b"/>
              <a:pathLst>
                <a:path w="567944" h="4316911">
                  <a:moveTo>
                    <a:pt x="0" y="0"/>
                  </a:moveTo>
                  <a:lnTo>
                    <a:pt x="567944" y="0"/>
                  </a:lnTo>
                  <a:lnTo>
                    <a:pt x="567944" y="4316911"/>
                  </a:lnTo>
                  <a:lnTo>
                    <a:pt x="0" y="4316911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1660789" y="3967067"/>
            <a:ext cx="2352867" cy="2352867"/>
          </a:xfrm>
          <a:custGeom>
            <a:avLst/>
            <a:gdLst/>
            <a:ahLst/>
            <a:cxnLst/>
            <a:rect l="l" t="t" r="r" b="b"/>
            <a:pathLst>
              <a:path w="2352867" h="2352867">
                <a:moveTo>
                  <a:pt x="0" y="0"/>
                </a:moveTo>
                <a:lnTo>
                  <a:pt x="2352866" y="0"/>
                </a:lnTo>
                <a:lnTo>
                  <a:pt x="2352866" y="2352866"/>
                </a:lnTo>
                <a:lnTo>
                  <a:pt x="0" y="23528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4828788" y="3967067"/>
            <a:ext cx="2394405" cy="2352867"/>
          </a:xfrm>
          <a:custGeom>
            <a:avLst/>
            <a:gdLst/>
            <a:ahLst/>
            <a:cxnLst/>
            <a:rect l="l" t="t" r="r" b="b"/>
            <a:pathLst>
              <a:path w="2394405" h="2352867">
                <a:moveTo>
                  <a:pt x="0" y="0"/>
                </a:moveTo>
                <a:lnTo>
                  <a:pt x="2394405" y="0"/>
                </a:lnTo>
                <a:lnTo>
                  <a:pt x="2394405" y="2352866"/>
                </a:lnTo>
                <a:lnTo>
                  <a:pt x="0" y="235286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882" b="-882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8042343" y="3925601"/>
            <a:ext cx="2359164" cy="2394333"/>
          </a:xfrm>
          <a:custGeom>
            <a:avLst/>
            <a:gdLst/>
            <a:ahLst/>
            <a:cxnLst/>
            <a:rect l="l" t="t" r="r" b="b"/>
            <a:pathLst>
              <a:path w="2359164" h="2394333">
                <a:moveTo>
                  <a:pt x="0" y="0"/>
                </a:moveTo>
                <a:lnTo>
                  <a:pt x="2359164" y="0"/>
                </a:lnTo>
                <a:lnTo>
                  <a:pt x="2359164" y="2394332"/>
                </a:lnTo>
                <a:lnTo>
                  <a:pt x="0" y="239433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603" r="-1603" b="-1691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1395676" y="3925601"/>
            <a:ext cx="2394333" cy="2394333"/>
          </a:xfrm>
          <a:custGeom>
            <a:avLst/>
            <a:gdLst/>
            <a:ahLst/>
            <a:cxnLst/>
            <a:rect l="l" t="t" r="r" b="b"/>
            <a:pathLst>
              <a:path w="2394333" h="2394333">
                <a:moveTo>
                  <a:pt x="0" y="0"/>
                </a:moveTo>
                <a:lnTo>
                  <a:pt x="2394333" y="0"/>
                </a:lnTo>
                <a:lnTo>
                  <a:pt x="2394333" y="2394332"/>
                </a:lnTo>
                <a:lnTo>
                  <a:pt x="0" y="239433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4609159" y="3925601"/>
            <a:ext cx="2394333" cy="2394333"/>
          </a:xfrm>
          <a:custGeom>
            <a:avLst/>
            <a:gdLst/>
            <a:ahLst/>
            <a:cxnLst/>
            <a:rect l="l" t="t" r="r" b="b"/>
            <a:pathLst>
              <a:path w="2394333" h="2394333">
                <a:moveTo>
                  <a:pt x="0" y="0"/>
                </a:moveTo>
                <a:lnTo>
                  <a:pt x="2394332" y="0"/>
                </a:lnTo>
                <a:lnTo>
                  <a:pt x="2394332" y="2394332"/>
                </a:lnTo>
                <a:lnTo>
                  <a:pt x="0" y="239433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2586237" y="7960126"/>
            <a:ext cx="14673063" cy="1933177"/>
            <a:chOff x="0" y="0"/>
            <a:chExt cx="4945797" cy="6516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945797" cy="651609"/>
            </a:xfrm>
            <a:custGeom>
              <a:avLst/>
              <a:gdLst/>
              <a:ahLst/>
              <a:cxnLst/>
              <a:rect l="l" t="t" r="r" b="b"/>
              <a:pathLst>
                <a:path w="4945797" h="651609">
                  <a:moveTo>
                    <a:pt x="4945797" y="325804"/>
                  </a:moveTo>
                  <a:lnTo>
                    <a:pt x="4539397" y="0"/>
                  </a:lnTo>
                  <a:lnTo>
                    <a:pt x="4539397" y="203200"/>
                  </a:lnTo>
                  <a:lnTo>
                    <a:pt x="0" y="203200"/>
                  </a:lnTo>
                  <a:lnTo>
                    <a:pt x="0" y="448409"/>
                  </a:lnTo>
                  <a:lnTo>
                    <a:pt x="4539397" y="448409"/>
                  </a:lnTo>
                  <a:lnTo>
                    <a:pt x="4539397" y="651609"/>
                  </a:lnTo>
                  <a:lnTo>
                    <a:pt x="4945797" y="325804"/>
                  </a:lnTo>
                  <a:close/>
                </a:path>
              </a:pathLst>
            </a:custGeom>
            <a:solidFill>
              <a:srgbClr val="1194AB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193675"/>
              <a:ext cx="4844197" cy="254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 rot="-10800000">
            <a:off x="1133262" y="7960126"/>
            <a:ext cx="14673063" cy="1933177"/>
            <a:chOff x="0" y="0"/>
            <a:chExt cx="4945797" cy="65160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945797" cy="651609"/>
            </a:xfrm>
            <a:custGeom>
              <a:avLst/>
              <a:gdLst/>
              <a:ahLst/>
              <a:cxnLst/>
              <a:rect l="l" t="t" r="r" b="b"/>
              <a:pathLst>
                <a:path w="4945797" h="651609">
                  <a:moveTo>
                    <a:pt x="4945797" y="325804"/>
                  </a:moveTo>
                  <a:lnTo>
                    <a:pt x="4539397" y="0"/>
                  </a:lnTo>
                  <a:lnTo>
                    <a:pt x="4539397" y="203200"/>
                  </a:lnTo>
                  <a:lnTo>
                    <a:pt x="0" y="203200"/>
                  </a:lnTo>
                  <a:lnTo>
                    <a:pt x="0" y="448409"/>
                  </a:lnTo>
                  <a:lnTo>
                    <a:pt x="4539397" y="448409"/>
                  </a:lnTo>
                  <a:lnTo>
                    <a:pt x="4539397" y="651609"/>
                  </a:lnTo>
                  <a:lnTo>
                    <a:pt x="4945797" y="325804"/>
                  </a:lnTo>
                  <a:close/>
                </a:path>
              </a:pathLst>
            </a:custGeom>
            <a:solidFill>
              <a:srgbClr val="1094AB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193675"/>
              <a:ext cx="4844197" cy="2547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6685266" y="430231"/>
            <a:ext cx="11844265" cy="25347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02"/>
              </a:lnSpc>
            </a:pPr>
            <a:r>
              <a:rPr lang="es-ES" sz="3200" dirty="0">
                <a:solidFill>
                  <a:schemeClr val="bg1"/>
                </a:solidFill>
                <a:latin typeface="Raleway" pitchFamily="2" charset="0"/>
              </a:rPr>
              <a:t>Promoviendo y financiando la internacionalización en áreas estratégicas de investigación, en colaboración con socios especiales: </a:t>
            </a:r>
            <a:r>
              <a:rPr lang="es-ES" sz="3200" b="1" dirty="0">
                <a:solidFill>
                  <a:schemeClr val="bg1"/>
                </a:solidFill>
                <a:latin typeface="Raleway" pitchFamily="2" charset="0"/>
              </a:rPr>
              <a:t>la Universidad Estatal de Goiás (UEG), la Universidad Estatal de Roraima (UERR) y la Universidad Federal Rural del Semiárido (UFERSA).</a:t>
            </a:r>
            <a:endParaRPr lang="en-US" sz="2900" b="1" spc="-58" dirty="0">
              <a:solidFill>
                <a:schemeClr val="bg1"/>
              </a:solidFill>
              <a:latin typeface="Raleway" pitchFamily="2" charset="0"/>
              <a:ea typeface="Raleway Bold"/>
              <a:cs typeface="Raleway Bold"/>
              <a:sym typeface="Raleway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800871" y="6477329"/>
            <a:ext cx="3656128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s-ES" sz="2300" dirty="0">
                <a:solidFill>
                  <a:schemeClr val="bg1"/>
                </a:solidFill>
                <a:latin typeface="Raleway Bold" panose="020B0604020202020204" charset="0"/>
              </a:rPr>
              <a:t>Fortalecimiento de la internacionalización institucional</a:t>
            </a:r>
            <a:endParaRPr lang="en-US" sz="2300" b="1" dirty="0">
              <a:solidFill>
                <a:schemeClr val="bg1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4386215" y="6493501"/>
            <a:ext cx="3656128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s-ES" sz="2300" dirty="0">
                <a:solidFill>
                  <a:schemeClr val="bg1"/>
                </a:solidFill>
                <a:latin typeface="Raleway Bold" panose="020B0604020202020204" charset="0"/>
              </a:rPr>
              <a:t>Formación de estudiantes y docentes con competencias globales</a:t>
            </a:r>
            <a:endParaRPr lang="en-US" sz="2300" b="1" dirty="0">
              <a:solidFill>
                <a:schemeClr val="bg1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7741368" y="6493501"/>
            <a:ext cx="3226174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pt-BR" sz="2300" b="1" dirty="0">
                <a:solidFill>
                  <a:schemeClr val="bg1"/>
                </a:solidFill>
                <a:latin typeface="Raleway Bold" panose="020B0604020202020204" charset="0"/>
              </a:rPr>
              <a:t>Producción </a:t>
            </a:r>
          </a:p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pt-BR" sz="2300" b="1" dirty="0">
                <a:solidFill>
                  <a:schemeClr val="bg1"/>
                </a:solidFill>
                <a:latin typeface="Raleway Bold" panose="020B0604020202020204" charset="0"/>
              </a:rPr>
              <a:t>científica conjunta</a:t>
            </a:r>
            <a:endParaRPr lang="en-US" sz="2300" b="1" dirty="0">
              <a:solidFill>
                <a:schemeClr val="bg1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1128418" y="6492435"/>
            <a:ext cx="2859916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s-ES" sz="2300" dirty="0">
                <a:solidFill>
                  <a:schemeClr val="bg1"/>
                </a:solidFill>
                <a:latin typeface="Raleway Bold" panose="020B0604020202020204" charset="0"/>
              </a:rPr>
              <a:t>Reducción de las desigualdades regionales</a:t>
            </a:r>
            <a:endParaRPr lang="en-US" sz="2300" b="1" dirty="0">
              <a:solidFill>
                <a:schemeClr val="bg1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4354591" y="6493501"/>
            <a:ext cx="2718009" cy="707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pt-BR" sz="2300" b="1" dirty="0">
                <a:solidFill>
                  <a:schemeClr val="bg1"/>
                </a:solidFill>
                <a:latin typeface="Raleway Bold" panose="020B0604020202020204" charset="0"/>
              </a:rPr>
              <a:t>Impacto social e innovación</a:t>
            </a:r>
            <a:endParaRPr lang="pt-BR" sz="2300" dirty="0">
              <a:solidFill>
                <a:schemeClr val="bg1"/>
              </a:solidFill>
              <a:latin typeface="Raleway Bold" panose="020B0604020202020204" charset="0"/>
            </a:endParaRPr>
          </a:p>
        </p:txBody>
      </p:sp>
      <p:grpSp>
        <p:nvGrpSpPr>
          <p:cNvPr id="36" name="Group 36"/>
          <p:cNvGrpSpPr/>
          <p:nvPr/>
        </p:nvGrpSpPr>
        <p:grpSpPr>
          <a:xfrm>
            <a:off x="4828788" y="8074208"/>
            <a:ext cx="8480646" cy="1688401"/>
            <a:chOff x="0" y="0"/>
            <a:chExt cx="2233586" cy="44468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33586" cy="444682"/>
            </a:xfrm>
            <a:custGeom>
              <a:avLst/>
              <a:gdLst/>
              <a:ahLst/>
              <a:cxnLst/>
              <a:rect l="l" t="t" r="r" b="b"/>
              <a:pathLst>
                <a:path w="2233586" h="444682">
                  <a:moveTo>
                    <a:pt x="46558" y="0"/>
                  </a:moveTo>
                  <a:lnTo>
                    <a:pt x="2187028" y="0"/>
                  </a:lnTo>
                  <a:cubicBezTo>
                    <a:pt x="2199376" y="0"/>
                    <a:pt x="2211218" y="4905"/>
                    <a:pt x="2219949" y="13636"/>
                  </a:cubicBezTo>
                  <a:cubicBezTo>
                    <a:pt x="2228681" y="22368"/>
                    <a:pt x="2233586" y="34210"/>
                    <a:pt x="2233586" y="46558"/>
                  </a:cubicBezTo>
                  <a:lnTo>
                    <a:pt x="2233586" y="398124"/>
                  </a:lnTo>
                  <a:cubicBezTo>
                    <a:pt x="2233586" y="423837"/>
                    <a:pt x="2212741" y="444682"/>
                    <a:pt x="2187028" y="444682"/>
                  </a:cubicBezTo>
                  <a:lnTo>
                    <a:pt x="46558" y="444682"/>
                  </a:lnTo>
                  <a:cubicBezTo>
                    <a:pt x="20845" y="444682"/>
                    <a:pt x="0" y="423837"/>
                    <a:pt x="0" y="398124"/>
                  </a:cubicBezTo>
                  <a:lnTo>
                    <a:pt x="0" y="46558"/>
                  </a:lnTo>
                  <a:cubicBezTo>
                    <a:pt x="0" y="20845"/>
                    <a:pt x="20845" y="0"/>
                    <a:pt x="46558" y="0"/>
                  </a:cubicBezTo>
                  <a:close/>
                </a:path>
              </a:pathLst>
            </a:custGeom>
            <a:solidFill>
              <a:srgbClr val="1194AB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2233586" cy="4827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0" name="Rectangle 1">
            <a:extLst>
              <a:ext uri="{FF2B5EF4-FFF2-40B4-BE49-F238E27FC236}">
                <a16:creationId xmlns:a16="http://schemas.microsoft.com/office/drawing/2014/main" id="{6D93F676-110C-4714-9076-785CBFC3D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4520" y="8245832"/>
            <a:ext cx="773481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 Bold" panose="020B0604020202020204" charset="0"/>
              </a:rPr>
              <a:t>Programa de Doctorado Sándwich en el Extranjero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Raleway Bold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 Bold" panose="020B0604020202020204" charset="0"/>
              </a:rPr>
              <a:t>Profesorados Visitantes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 Bold" panose="020B0604020202020204" charset="0"/>
              </a:rPr>
              <a:t> (o </a:t>
            </a:r>
            <a:r>
              <a:rPr kumimoji="0" lang="pt-BR" altLang="pt-BR" sz="20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 Bold" panose="020B0604020202020204" charset="0"/>
              </a:rPr>
              <a:t>Estancias de Profesores Visitantes</a:t>
            </a:r>
            <a:r>
              <a:rPr kumimoji="0" lang="pt-BR" altLang="pt-BR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 Bold" panose="020B0604020202020204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 Bold" panose="020B0604020202020204" charset="0"/>
              </a:rPr>
              <a:t>Capacitación para el Personal Técnico y Administrativo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Raleway Bold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pt-BR" altLang="pt-BR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 Bold" panose="020B0604020202020204" charset="0"/>
              </a:rPr>
              <a:t>Misiones Internacionales de Corta Duración</a:t>
            </a:r>
            <a:endParaRPr kumimoji="0" lang="pt-BR" altLang="pt-BR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Raleway Bold" panose="020B0604020202020204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" y="-1495"/>
            <a:ext cx="18288000" cy="2237538"/>
            <a:chOff x="0" y="0"/>
            <a:chExt cx="24945212" cy="298338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945160" cy="2983448"/>
            </a:xfrm>
            <a:custGeom>
              <a:avLst/>
              <a:gdLst/>
              <a:ahLst/>
              <a:cxnLst/>
              <a:rect l="l" t="t" r="r" b="b"/>
              <a:pathLst>
                <a:path w="24945160" h="2983448">
                  <a:moveTo>
                    <a:pt x="0" y="0"/>
                  </a:moveTo>
                  <a:lnTo>
                    <a:pt x="24945160" y="0"/>
                  </a:lnTo>
                  <a:lnTo>
                    <a:pt x="24945160" y="2983448"/>
                  </a:lnTo>
                  <a:lnTo>
                    <a:pt x="0" y="2983448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889650" y="51474"/>
            <a:ext cx="9370649" cy="2184572"/>
            <a:chOff x="-185400" y="-80151"/>
            <a:chExt cx="12494200" cy="29127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308800" cy="2832612"/>
            </a:xfrm>
            <a:custGeom>
              <a:avLst/>
              <a:gdLst/>
              <a:ahLst/>
              <a:cxnLst/>
              <a:rect l="l" t="t" r="r" b="b"/>
              <a:pathLst>
                <a:path w="12308800" h="2832612">
                  <a:moveTo>
                    <a:pt x="0" y="0"/>
                  </a:moveTo>
                  <a:lnTo>
                    <a:pt x="12308800" y="0"/>
                  </a:lnTo>
                  <a:lnTo>
                    <a:pt x="12308800" y="2832612"/>
                  </a:lnTo>
                  <a:lnTo>
                    <a:pt x="0" y="283261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930" b="-25409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-185400" y="-80151"/>
              <a:ext cx="12308802" cy="28421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s-ES" sz="6000" dirty="0">
                  <a:solidFill>
                    <a:schemeClr val="bg1"/>
                  </a:solidFill>
                  <a:latin typeface="Raleway Bold" panose="020B0604020202020204" charset="0"/>
                </a:rPr>
                <a:t>Distribución global de los egresados de la USP</a:t>
              </a:r>
              <a:endParaRPr lang="en-US" sz="6000" b="1" dirty="0">
                <a:solidFill>
                  <a:schemeClr val="bg1"/>
                </a:solidFill>
                <a:latin typeface="Raleway Bold" panose="020B0604020202020204" charset="0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26196" y="-1495"/>
            <a:ext cx="318002" cy="2237538"/>
            <a:chOff x="0" y="0"/>
            <a:chExt cx="424002" cy="298338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4053" cy="2983448"/>
            </a:xfrm>
            <a:custGeom>
              <a:avLst/>
              <a:gdLst/>
              <a:ahLst/>
              <a:cxnLst/>
              <a:rect l="l" t="t" r="r" b="b"/>
              <a:pathLst>
                <a:path w="424053" h="2983448">
                  <a:moveTo>
                    <a:pt x="0" y="0"/>
                  </a:moveTo>
                  <a:lnTo>
                    <a:pt x="424053" y="0"/>
                  </a:lnTo>
                  <a:lnTo>
                    <a:pt x="424053" y="2983448"/>
                  </a:lnTo>
                  <a:lnTo>
                    <a:pt x="0" y="2983448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0" y="-1495"/>
            <a:ext cx="425996" cy="2237538"/>
            <a:chOff x="0" y="0"/>
            <a:chExt cx="567995" cy="298338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67944" cy="2983448"/>
            </a:xfrm>
            <a:custGeom>
              <a:avLst/>
              <a:gdLst/>
              <a:ahLst/>
              <a:cxnLst/>
              <a:rect l="l" t="t" r="r" b="b"/>
              <a:pathLst>
                <a:path w="567944" h="2983448">
                  <a:moveTo>
                    <a:pt x="0" y="0"/>
                  </a:moveTo>
                  <a:lnTo>
                    <a:pt x="567944" y="0"/>
                  </a:lnTo>
                  <a:lnTo>
                    <a:pt x="567944" y="2983448"/>
                  </a:lnTo>
                  <a:lnTo>
                    <a:pt x="0" y="2983448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0" y="2236043"/>
            <a:ext cx="18288000" cy="8411648"/>
          </a:xfrm>
          <a:custGeom>
            <a:avLst/>
            <a:gdLst/>
            <a:ahLst/>
            <a:cxnLst/>
            <a:rect l="l" t="t" r="r" b="b"/>
            <a:pathLst>
              <a:path w="18288000" h="8411648">
                <a:moveTo>
                  <a:pt x="0" y="0"/>
                </a:moveTo>
                <a:lnTo>
                  <a:pt x="18288000" y="0"/>
                </a:lnTo>
                <a:lnTo>
                  <a:pt x="18288000" y="8411648"/>
                </a:lnTo>
                <a:lnTo>
                  <a:pt x="0" y="84116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4919" b="-5166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9982200" y="565716"/>
            <a:ext cx="8305800" cy="2012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02"/>
              </a:lnSpc>
            </a:pPr>
            <a:r>
              <a:rPr lang="es-ES" sz="3000" dirty="0">
                <a:solidFill>
                  <a:schemeClr val="bg1"/>
                </a:solidFill>
                <a:latin typeface="Raleway Bold" panose="020B0604020202020204" charset="0"/>
              </a:rPr>
              <a:t>La intensidad del color representa el número absoluto de egresados en cada país.</a:t>
            </a:r>
            <a:endParaRPr lang="en-US" sz="3000" b="1" spc="-58" dirty="0">
              <a:solidFill>
                <a:schemeClr val="bg1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4002"/>
              </a:lnSpc>
            </a:pPr>
            <a:endParaRPr lang="en-US" sz="2900" b="1" spc="-58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4002"/>
              </a:lnSpc>
            </a:pPr>
            <a:endParaRPr lang="en-US" sz="2900" b="1" spc="-58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4301231" y="9883778"/>
            <a:ext cx="3599430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00"/>
              </a:lnSpc>
            </a:pPr>
            <a:r>
              <a:rPr lang="en-US" sz="1500" i="1" dirty="0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Plataforma USP Alumni </a:t>
            </a:r>
          </a:p>
          <a:p>
            <a:pPr algn="r">
              <a:lnSpc>
                <a:spcPts val="1800"/>
              </a:lnSpc>
            </a:pPr>
            <a:r>
              <a:rPr lang="en-US" sz="1500" i="1" dirty="0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por </a:t>
            </a:r>
            <a:r>
              <a:rPr lang="en-US" sz="1500" i="1" dirty="0" err="1">
                <a:solidFill>
                  <a:srgbClr val="1A1A1A"/>
                </a:solidFill>
                <a:latin typeface="Raleway Italics"/>
                <a:ea typeface="Raleway Italics"/>
                <a:cs typeface="Raleway Italics"/>
                <a:sym typeface="Raleway Italics"/>
              </a:rPr>
              <a:t>Datawrapper</a:t>
            </a:r>
            <a:endParaRPr lang="en-US" sz="1500" i="1" dirty="0">
              <a:solidFill>
                <a:srgbClr val="1A1A1A"/>
              </a:solidFill>
              <a:latin typeface="Raleway Italics"/>
              <a:ea typeface="Raleway Italics"/>
              <a:cs typeface="Raleway Italics"/>
              <a:sym typeface="Raleway Italics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-22697" y="0"/>
            <a:ext cx="18310698" cy="2677104"/>
            <a:chOff x="0" y="0"/>
            <a:chExt cx="25318222" cy="356947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318222" cy="3569472"/>
            </a:xfrm>
            <a:custGeom>
              <a:avLst/>
              <a:gdLst/>
              <a:ahLst/>
              <a:cxnLst/>
              <a:rect l="l" t="t" r="r" b="b"/>
              <a:pathLst>
                <a:path w="25318222" h="3569472">
                  <a:moveTo>
                    <a:pt x="0" y="0"/>
                  </a:moveTo>
                  <a:lnTo>
                    <a:pt x="25318222" y="0"/>
                  </a:lnTo>
                  <a:lnTo>
                    <a:pt x="25318222" y="3569472"/>
                  </a:lnTo>
                  <a:lnTo>
                    <a:pt x="0" y="3569472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461297" y="529800"/>
            <a:ext cx="13056603" cy="2477395"/>
            <a:chOff x="0" y="0"/>
            <a:chExt cx="17408804" cy="33031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408779" cy="3303143"/>
            </a:xfrm>
            <a:custGeom>
              <a:avLst/>
              <a:gdLst/>
              <a:ahLst/>
              <a:cxnLst/>
              <a:rect l="l" t="t" r="r" b="b"/>
              <a:pathLst>
                <a:path w="17408779" h="3303143">
                  <a:moveTo>
                    <a:pt x="0" y="0"/>
                  </a:moveTo>
                  <a:lnTo>
                    <a:pt x="17408779" y="0"/>
                  </a:lnTo>
                  <a:lnTo>
                    <a:pt x="17408779" y="3303143"/>
                  </a:lnTo>
                  <a:lnTo>
                    <a:pt x="0" y="330314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2621" b="-52622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461297" y="96283"/>
            <a:ext cx="13056603" cy="2484539"/>
            <a:chOff x="0" y="0"/>
            <a:chExt cx="17408804" cy="33127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408804" cy="3312718"/>
            </a:xfrm>
            <a:custGeom>
              <a:avLst/>
              <a:gdLst/>
              <a:ahLst/>
              <a:cxnLst/>
              <a:rect l="l" t="t" r="r" b="b"/>
              <a:pathLst>
                <a:path w="17408804" h="3312718">
                  <a:moveTo>
                    <a:pt x="0" y="0"/>
                  </a:moveTo>
                  <a:lnTo>
                    <a:pt x="17408804" y="0"/>
                  </a:lnTo>
                  <a:lnTo>
                    <a:pt x="17408804" y="3312718"/>
                  </a:lnTo>
                  <a:lnTo>
                    <a:pt x="0" y="331271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2396" b="-52396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17408804" cy="332224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80"/>
                </a:lnSpc>
              </a:pPr>
              <a:r>
                <a:rPr lang="en-US" sz="6400" b="1" dirty="0" err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Internacionalización</a:t>
              </a:r>
              <a:r>
                <a:rPr lang="en-US" sz="64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 </a:t>
              </a:r>
              <a:r>
                <a:rPr lang="en-US" sz="6400" b="1" i="1" dirty="0">
                  <a:solidFill>
                    <a:srgbClr val="FFFFFF"/>
                  </a:solidFill>
                  <a:latin typeface="Raleway Bold Italics"/>
                  <a:ea typeface="Raleway Bold Italics"/>
                  <a:cs typeface="Raleway Bold Italics"/>
                  <a:sym typeface="Raleway Bold Italics"/>
                </a:rPr>
                <a:t>at home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26196" y="-1495"/>
            <a:ext cx="318040" cy="2678600"/>
            <a:chOff x="0" y="0"/>
            <a:chExt cx="424053" cy="357146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24053" cy="3571466"/>
            </a:xfrm>
            <a:custGeom>
              <a:avLst/>
              <a:gdLst/>
              <a:ahLst/>
              <a:cxnLst/>
              <a:rect l="l" t="t" r="r" b="b"/>
              <a:pathLst>
                <a:path w="424053" h="3571466">
                  <a:moveTo>
                    <a:pt x="0" y="0"/>
                  </a:moveTo>
                  <a:lnTo>
                    <a:pt x="424053" y="0"/>
                  </a:lnTo>
                  <a:lnTo>
                    <a:pt x="424053" y="3571466"/>
                  </a:lnTo>
                  <a:lnTo>
                    <a:pt x="0" y="3571466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0" y="-1495"/>
            <a:ext cx="425958" cy="2678600"/>
            <a:chOff x="0" y="0"/>
            <a:chExt cx="567944" cy="357146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67944" cy="3571466"/>
            </a:xfrm>
            <a:custGeom>
              <a:avLst/>
              <a:gdLst/>
              <a:ahLst/>
              <a:cxnLst/>
              <a:rect l="l" t="t" r="r" b="b"/>
              <a:pathLst>
                <a:path w="567944" h="3571466">
                  <a:moveTo>
                    <a:pt x="0" y="0"/>
                  </a:moveTo>
                  <a:lnTo>
                    <a:pt x="567944" y="0"/>
                  </a:lnTo>
                  <a:lnTo>
                    <a:pt x="567944" y="3571466"/>
                  </a:lnTo>
                  <a:lnTo>
                    <a:pt x="0" y="3571466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9471635" y="3621408"/>
            <a:ext cx="8587765" cy="3942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18942" lvl="2" indent="-339647" algn="l">
              <a:lnSpc>
                <a:spcPct val="150000"/>
              </a:lnSpc>
              <a:buFont typeface="Arial"/>
              <a:buChar char="⚬"/>
            </a:pPr>
            <a:r>
              <a:rPr lang="en-US" sz="3498" i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USP Academy</a:t>
            </a:r>
          </a:p>
          <a:p>
            <a:pPr marL="1019092" lvl="2" indent="-339697" algn="l">
              <a:lnSpc>
                <a:spcPct val="150000"/>
              </a:lnSpc>
              <a:buFont typeface="Arial"/>
              <a:buChar char="⚬"/>
            </a:pPr>
            <a:r>
              <a:rPr lang="en-US" sz="3498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Asignaturas Internacionales</a:t>
            </a:r>
          </a:p>
          <a:p>
            <a:pPr marL="1019092" lvl="2" indent="-339697" algn="l">
              <a:lnSpc>
                <a:spcPct val="150000"/>
              </a:lnSpc>
              <a:buFont typeface="Arial"/>
              <a:buChar char="⚬"/>
            </a:pPr>
            <a:r>
              <a:rPr lang="en-US" sz="3498" i="1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Language Education at USP</a:t>
            </a:r>
          </a:p>
          <a:p>
            <a:pPr marL="1019092" lvl="2" indent="-339697" algn="l">
              <a:lnSpc>
                <a:spcPct val="150000"/>
              </a:lnSpc>
              <a:buFont typeface="Arial"/>
              <a:buChar char="⚬"/>
            </a:pPr>
            <a:r>
              <a:rPr lang="en-US" sz="3498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Centro Cultural Internacional</a:t>
            </a:r>
          </a:p>
          <a:p>
            <a:pPr marL="1019092" lvl="2" indent="-339697" algn="l">
              <a:lnSpc>
                <a:spcPct val="150000"/>
              </a:lnSpc>
              <a:buFont typeface="Arial"/>
              <a:buChar char="⚬"/>
            </a:pPr>
            <a:r>
              <a:rPr lang="en-US" sz="3498" dirty="0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Programa de Profesores Visitantes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744236" y="3110621"/>
            <a:ext cx="8854811" cy="6379512"/>
            <a:chOff x="0" y="0"/>
            <a:chExt cx="7841996" cy="522643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841996" cy="5226431"/>
            </a:xfrm>
            <a:custGeom>
              <a:avLst/>
              <a:gdLst/>
              <a:ahLst/>
              <a:cxnLst/>
              <a:rect l="l" t="t" r="r" b="b"/>
              <a:pathLst>
                <a:path w="7841996" h="5226431">
                  <a:moveTo>
                    <a:pt x="254000" y="0"/>
                  </a:moveTo>
                  <a:lnTo>
                    <a:pt x="7587996" y="0"/>
                  </a:lnTo>
                  <a:cubicBezTo>
                    <a:pt x="7655306" y="0"/>
                    <a:pt x="7719949" y="26797"/>
                    <a:pt x="7767574" y="74422"/>
                  </a:cubicBezTo>
                  <a:cubicBezTo>
                    <a:pt x="7815199" y="122047"/>
                    <a:pt x="7841996" y="186690"/>
                    <a:pt x="7841996" y="254000"/>
                  </a:cubicBezTo>
                  <a:lnTo>
                    <a:pt x="7841996" y="4972431"/>
                  </a:lnTo>
                  <a:cubicBezTo>
                    <a:pt x="7841996" y="5112766"/>
                    <a:pt x="7728331" y="5226431"/>
                    <a:pt x="7587996" y="5226431"/>
                  </a:cubicBezTo>
                  <a:lnTo>
                    <a:pt x="254000" y="5226431"/>
                  </a:lnTo>
                  <a:cubicBezTo>
                    <a:pt x="113665" y="5226431"/>
                    <a:pt x="0" y="5112766"/>
                    <a:pt x="0" y="4972431"/>
                  </a:cubicBezTo>
                  <a:lnTo>
                    <a:pt x="0" y="254000"/>
                  </a:lnTo>
                  <a:cubicBezTo>
                    <a:pt x="0" y="113665"/>
                    <a:pt x="113665" y="0"/>
                    <a:pt x="254000" y="0"/>
                  </a:cubicBezTo>
                  <a:close/>
                </a:path>
              </a:pathLst>
            </a:custGeom>
            <a:blipFill>
              <a:blip r:embed="rId5"/>
              <a:stretch>
                <a:fillRect t="-43" b="-43"/>
              </a:stretch>
            </a:blipFill>
          </p:spPr>
        </p:sp>
      </p:grp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99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2698" y="0"/>
            <a:ext cx="18288000" cy="3113399"/>
            <a:chOff x="0" y="0"/>
            <a:chExt cx="24384000" cy="41511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4151249"/>
            </a:xfrm>
            <a:custGeom>
              <a:avLst/>
              <a:gdLst/>
              <a:ahLst/>
              <a:cxnLst/>
              <a:rect l="l" t="t" r="r" b="b"/>
              <a:pathLst>
                <a:path w="24384000" h="4151249">
                  <a:moveTo>
                    <a:pt x="0" y="0"/>
                  </a:moveTo>
                  <a:lnTo>
                    <a:pt x="24384000" y="0"/>
                  </a:lnTo>
                  <a:lnTo>
                    <a:pt x="24384000" y="4151249"/>
                  </a:lnTo>
                  <a:lnTo>
                    <a:pt x="0" y="4151249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028700" y="317999"/>
            <a:ext cx="13056603" cy="2477400"/>
            <a:chOff x="0" y="0"/>
            <a:chExt cx="17408804" cy="33032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408799" cy="3303206"/>
            </a:xfrm>
            <a:custGeom>
              <a:avLst/>
              <a:gdLst/>
              <a:ahLst/>
              <a:cxnLst/>
              <a:rect l="l" t="t" r="r" b="b"/>
              <a:pathLst>
                <a:path w="17408799" h="3303206">
                  <a:moveTo>
                    <a:pt x="0" y="0"/>
                  </a:moveTo>
                  <a:lnTo>
                    <a:pt x="17408799" y="0"/>
                  </a:lnTo>
                  <a:lnTo>
                    <a:pt x="17408799" y="3303206"/>
                  </a:lnTo>
                  <a:lnTo>
                    <a:pt x="0" y="330320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2691" b="-52691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7408804" cy="33127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79"/>
                </a:lnSpc>
              </a:pPr>
              <a:r>
                <a:rPr lang="en-US" sz="6399" b="1" i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USP Academy</a:t>
              </a:r>
            </a:p>
            <a:p>
              <a:pPr algn="l">
                <a:lnSpc>
                  <a:spcPts val="4920"/>
                </a:lnSpc>
              </a:pPr>
              <a:r>
                <a:rPr lang="pt-BR" sz="4400" dirty="0">
                  <a:solidFill>
                    <a:schemeClr val="bg1"/>
                  </a:solidFill>
                  <a:latin typeface="Raleway Bold" panose="020B0604020202020204" charset="0"/>
                </a:rPr>
                <a:t>Cursos Internacionales </a:t>
              </a:r>
              <a:r>
                <a:rPr lang="pt-BR" sz="4400" dirty="0" err="1">
                  <a:solidFill>
                    <a:schemeClr val="bg1"/>
                  </a:solidFill>
                  <a:latin typeface="Raleway Bold" panose="020B0604020202020204" charset="0"/>
                </a:rPr>
                <a:t>Cortos</a:t>
              </a:r>
              <a:r>
                <a:rPr lang="pt-BR" sz="4400" dirty="0">
                  <a:solidFill>
                    <a:schemeClr val="bg1"/>
                  </a:solidFill>
                  <a:latin typeface="Raleway Bold" panose="020B0604020202020204" charset="0"/>
                </a:rPr>
                <a:t> </a:t>
              </a:r>
            </a:p>
            <a:p>
              <a:pPr algn="l">
                <a:lnSpc>
                  <a:spcPts val="4920"/>
                </a:lnSpc>
              </a:pPr>
              <a:r>
                <a:rPr lang="pt-BR" sz="4400" dirty="0">
                  <a:solidFill>
                    <a:schemeClr val="bg1"/>
                  </a:solidFill>
                  <a:latin typeface="Raleway Bold" panose="020B0604020202020204" charset="0"/>
                </a:rPr>
                <a:t>de </a:t>
              </a:r>
              <a:r>
                <a:rPr lang="pt-BR" sz="4400" dirty="0" err="1">
                  <a:solidFill>
                    <a:schemeClr val="bg1"/>
                  </a:solidFill>
                  <a:latin typeface="Raleway Bold" panose="020B0604020202020204" charset="0"/>
                </a:rPr>
                <a:t>Verano</a:t>
              </a:r>
              <a:r>
                <a:rPr lang="pt-BR" sz="4400" dirty="0">
                  <a:solidFill>
                    <a:schemeClr val="bg1"/>
                  </a:solidFill>
                  <a:latin typeface="Raleway Bold" panose="020B0604020202020204" charset="0"/>
                </a:rPr>
                <a:t> e </a:t>
              </a:r>
              <a:r>
                <a:rPr lang="pt-BR" sz="4400" dirty="0" err="1">
                  <a:solidFill>
                    <a:schemeClr val="bg1"/>
                  </a:solidFill>
                  <a:latin typeface="Raleway Bold" panose="020B0604020202020204" charset="0"/>
                </a:rPr>
                <a:t>Invierno</a:t>
              </a:r>
              <a:endParaRPr lang="en-US" sz="4100" b="1" dirty="0">
                <a:solidFill>
                  <a:schemeClr val="bg1"/>
                </a:solidFill>
                <a:latin typeface="Raleway Bold" panose="020B0604020202020204" charset="0"/>
                <a:ea typeface="Raleway Bold"/>
                <a:cs typeface="Raleway Bold"/>
                <a:sym typeface="Raleway Bold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73796" y="-1495"/>
            <a:ext cx="318002" cy="3113399"/>
            <a:chOff x="0" y="0"/>
            <a:chExt cx="424002" cy="41511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4053" cy="4151249"/>
            </a:xfrm>
            <a:custGeom>
              <a:avLst/>
              <a:gdLst/>
              <a:ahLst/>
              <a:cxnLst/>
              <a:rect l="l" t="t" r="r" b="b"/>
              <a:pathLst>
                <a:path w="424053" h="4151249">
                  <a:moveTo>
                    <a:pt x="0" y="0"/>
                  </a:moveTo>
                  <a:lnTo>
                    <a:pt x="424053" y="0"/>
                  </a:lnTo>
                  <a:lnTo>
                    <a:pt x="424053" y="4151249"/>
                  </a:lnTo>
                  <a:lnTo>
                    <a:pt x="0" y="4151249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22698" y="-1495"/>
            <a:ext cx="340700" cy="3113399"/>
            <a:chOff x="0" y="0"/>
            <a:chExt cx="454266" cy="415119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54317" cy="4151249"/>
            </a:xfrm>
            <a:custGeom>
              <a:avLst/>
              <a:gdLst/>
              <a:ahLst/>
              <a:cxnLst/>
              <a:rect l="l" t="t" r="r" b="b"/>
              <a:pathLst>
                <a:path w="454317" h="4151249">
                  <a:moveTo>
                    <a:pt x="0" y="0"/>
                  </a:moveTo>
                  <a:lnTo>
                    <a:pt x="454317" y="0"/>
                  </a:lnTo>
                  <a:lnTo>
                    <a:pt x="454317" y="4151249"/>
                  </a:lnTo>
                  <a:lnTo>
                    <a:pt x="0" y="4151249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1736592" y="0"/>
            <a:ext cx="6551408" cy="3121428"/>
            <a:chOff x="0" y="0"/>
            <a:chExt cx="8735211" cy="416190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735198" cy="4161892"/>
            </a:xfrm>
            <a:custGeom>
              <a:avLst/>
              <a:gdLst/>
              <a:ahLst/>
              <a:cxnLst/>
              <a:rect l="l" t="t" r="r" b="b"/>
              <a:pathLst>
                <a:path w="8735198" h="4161892">
                  <a:moveTo>
                    <a:pt x="0" y="0"/>
                  </a:moveTo>
                  <a:lnTo>
                    <a:pt x="8735198" y="0"/>
                  </a:lnTo>
                  <a:lnTo>
                    <a:pt x="8735198" y="4161892"/>
                  </a:lnTo>
                  <a:lnTo>
                    <a:pt x="0" y="41618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471" b="-2471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47652" y="3312128"/>
            <a:ext cx="9441122" cy="676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8257" lvl="1" indent="-424129" algn="l">
              <a:lnSpc>
                <a:spcPts val="2639"/>
              </a:lnSpc>
              <a:buFont typeface="Arial"/>
              <a:buChar char="•"/>
            </a:pPr>
            <a:r>
              <a:rPr lang="en-US" sz="2199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Chronic Pain and Public Health: Interdisciplinary Strategies for Global and Equitable Care</a:t>
            </a:r>
          </a:p>
          <a:p>
            <a:pPr algn="l">
              <a:lnSpc>
                <a:spcPts val="2639"/>
              </a:lnSpc>
            </a:pPr>
            <a:endParaRPr lang="en-US" sz="2199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48257" lvl="1" indent="-424129" algn="l">
              <a:lnSpc>
                <a:spcPts val="2639"/>
              </a:lnSpc>
              <a:buFont typeface="Arial"/>
              <a:buChar char="•"/>
            </a:pPr>
            <a:r>
              <a:rPr lang="en-US" sz="2199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Climate Economics</a:t>
            </a:r>
          </a:p>
          <a:p>
            <a:pPr algn="l">
              <a:lnSpc>
                <a:spcPts val="2639"/>
              </a:lnSpc>
            </a:pPr>
            <a:endParaRPr lang="en-US" sz="2199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48257" lvl="1" indent="-424129" algn="l">
              <a:lnSpc>
                <a:spcPts val="2639"/>
              </a:lnSpc>
              <a:buFont typeface="Arial"/>
              <a:buChar char="•"/>
            </a:pPr>
            <a:r>
              <a:rPr lang="en-US" sz="2199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Consumption and Culture: Plural Perspectives</a:t>
            </a:r>
          </a:p>
          <a:p>
            <a:pPr algn="l">
              <a:lnSpc>
                <a:spcPts val="2639"/>
              </a:lnSpc>
            </a:pPr>
            <a:endParaRPr lang="en-US" sz="2199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48257" lvl="1" indent="-424129" algn="l">
              <a:lnSpc>
                <a:spcPts val="2639"/>
              </a:lnSpc>
              <a:buFont typeface="Arial"/>
              <a:buChar char="•"/>
            </a:pPr>
            <a:r>
              <a:rPr lang="en-US" sz="2199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Craniofacial Disorders, Hearing, and Speech: An Interdisciplinary Approach to Cleft Palate and Audiological Rehabilitation</a:t>
            </a:r>
          </a:p>
          <a:p>
            <a:pPr algn="l">
              <a:lnSpc>
                <a:spcPts val="2639"/>
              </a:lnSpc>
            </a:pPr>
            <a:endParaRPr lang="en-US" sz="2199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48257" lvl="1" indent="-424129" algn="l">
              <a:lnSpc>
                <a:spcPts val="2639"/>
              </a:lnSpc>
              <a:buFont typeface="Arial"/>
              <a:buChar char="•"/>
            </a:pPr>
            <a:r>
              <a:rPr lang="en-US" sz="2199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Deep-sea mineral deposits: from biogeochemistry to geopolitics</a:t>
            </a:r>
          </a:p>
          <a:p>
            <a:pPr algn="l">
              <a:lnSpc>
                <a:spcPts val="2639"/>
              </a:lnSpc>
            </a:pPr>
            <a:endParaRPr lang="en-US" sz="2199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48257" lvl="1" indent="-424129" algn="l">
              <a:lnSpc>
                <a:spcPts val="2639"/>
              </a:lnSpc>
              <a:buFont typeface="Arial"/>
              <a:buChar char="•"/>
            </a:pPr>
            <a:r>
              <a:rPr lang="en-US" sz="2199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Dynamiques</a:t>
            </a:r>
            <a:r>
              <a:rPr lang="en-US" sz="2199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Globales</a:t>
            </a:r>
            <a:r>
              <a:rPr lang="en-US" sz="2199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des </a:t>
            </a:r>
            <a:r>
              <a:rPr lang="en-US" sz="2199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Etats</a:t>
            </a:r>
            <a:r>
              <a:rPr lang="en-US" sz="2199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US" sz="2199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Démocratiques</a:t>
            </a:r>
            <a:endParaRPr lang="en-US" sz="2199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algn="l">
              <a:lnSpc>
                <a:spcPts val="2639"/>
              </a:lnSpc>
            </a:pPr>
            <a:endParaRPr lang="en-US" sz="2199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48257" lvl="1" indent="-424129" algn="l">
              <a:lnSpc>
                <a:spcPts val="2639"/>
              </a:lnSpc>
              <a:buFont typeface="Arial"/>
              <a:buChar char="•"/>
            </a:pPr>
            <a:r>
              <a:rPr lang="en-US" sz="2199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Introduction to machine learning applications for sustainability research</a:t>
            </a:r>
          </a:p>
          <a:p>
            <a:pPr algn="l">
              <a:lnSpc>
                <a:spcPts val="2639"/>
              </a:lnSpc>
            </a:pPr>
            <a:endParaRPr lang="en-US" sz="2199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48360" lvl="1" indent="-424180" algn="l">
              <a:lnSpc>
                <a:spcPts val="2640"/>
              </a:lnSpc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Material-Driven Design and Systems Thinking for Circular Innovation</a:t>
            </a:r>
          </a:p>
          <a:p>
            <a:pPr marL="1079731" lvl="1" indent="-539865" algn="l">
              <a:lnSpc>
                <a:spcPts val="3359"/>
              </a:lnSpc>
            </a:pPr>
            <a:endParaRPr lang="en-US" sz="22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947245" y="3312128"/>
            <a:ext cx="9144168" cy="6677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8257" lvl="1" indent="-424129" algn="l">
              <a:lnSpc>
                <a:spcPts val="2639"/>
              </a:lnSpc>
              <a:buFont typeface="Arial"/>
              <a:buChar char="•"/>
            </a:pPr>
            <a:r>
              <a:rPr lang="en-US" sz="2199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Modern Architecture in Brazil, China, and Latin America: A Decolonial Glance / </a:t>
            </a:r>
            <a:r>
              <a:rPr lang="en-US" sz="2199" b="1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Arquitectura</a:t>
            </a:r>
            <a:r>
              <a:rPr lang="en-US" sz="2199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Moderna en </a:t>
            </a:r>
            <a:r>
              <a:rPr lang="en-US" sz="2199" b="1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Brasil</a:t>
            </a:r>
            <a:r>
              <a:rPr lang="en-US" sz="2199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China y </a:t>
            </a:r>
            <a:r>
              <a:rPr lang="en-US" sz="2199" b="1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Latinoamérica</a:t>
            </a:r>
            <a:r>
              <a:rPr lang="en-US" sz="2199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 Una </a:t>
            </a:r>
            <a:r>
              <a:rPr lang="en-US" sz="2199" b="1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mirada</a:t>
            </a:r>
            <a:r>
              <a:rPr lang="en-US" sz="2199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decolonial</a:t>
            </a:r>
          </a:p>
          <a:p>
            <a:pPr algn="l">
              <a:lnSpc>
                <a:spcPts val="2639"/>
              </a:lnSpc>
            </a:pPr>
            <a:endParaRPr lang="en-US" sz="2199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48257" lvl="1" indent="-424129" algn="l">
              <a:lnSpc>
                <a:spcPts val="2639"/>
              </a:lnSpc>
              <a:buFont typeface="Arial"/>
              <a:buChar char="•"/>
            </a:pPr>
            <a:r>
              <a:rPr lang="en-US" sz="2199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Network AI Statistics in Biosciences</a:t>
            </a:r>
          </a:p>
          <a:p>
            <a:pPr algn="l">
              <a:lnSpc>
                <a:spcPts val="2639"/>
              </a:lnSpc>
            </a:pPr>
            <a:endParaRPr lang="en-US" sz="2199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48257" lvl="1" indent="-424129" algn="l">
              <a:lnSpc>
                <a:spcPts val="2639"/>
              </a:lnSpc>
              <a:buFont typeface="Arial"/>
              <a:buChar char="•"/>
            </a:pPr>
            <a:r>
              <a:rPr lang="en-US" sz="2199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Nutrition and Physical Activity in Early Childhood: Integrated Approaches in Brazilian Daycare Settings</a:t>
            </a:r>
          </a:p>
          <a:p>
            <a:pPr algn="l">
              <a:lnSpc>
                <a:spcPts val="2639"/>
              </a:lnSpc>
            </a:pPr>
            <a:endParaRPr lang="en-US" sz="2199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48257" lvl="1" indent="-424129" algn="l">
              <a:lnSpc>
                <a:spcPts val="2639"/>
              </a:lnSpc>
              <a:buFont typeface="Arial"/>
              <a:buChar char="•"/>
            </a:pPr>
            <a:r>
              <a:rPr lang="en-US" sz="2199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One Health and Resilient Health Systems in Public Health Emergencies</a:t>
            </a:r>
          </a:p>
          <a:p>
            <a:pPr algn="l">
              <a:lnSpc>
                <a:spcPts val="2639"/>
              </a:lnSpc>
            </a:pPr>
            <a:endParaRPr lang="en-US" sz="2199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48257" lvl="1" indent="-424129" algn="l">
              <a:lnSpc>
                <a:spcPts val="2639"/>
              </a:lnSpc>
              <a:buFont typeface="Arial"/>
              <a:buChar char="•"/>
            </a:pPr>
            <a:r>
              <a:rPr lang="en-US" sz="2199" b="1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Reconocimiento</a:t>
            </a:r>
            <a:r>
              <a:rPr lang="en-US" sz="2199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y </a:t>
            </a:r>
            <a:r>
              <a:rPr lang="en-US" sz="2199" b="1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Reparación</a:t>
            </a:r>
            <a:r>
              <a:rPr lang="en-US" sz="2199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en América Latina: </a:t>
            </a:r>
            <a:r>
              <a:rPr lang="en-US" sz="2199" b="1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Territorios</a:t>
            </a:r>
            <a:r>
              <a:rPr lang="en-US" sz="2199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</a:t>
            </a:r>
            <a:r>
              <a:rPr lang="en-US" sz="2199" b="1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Cultura</a:t>
            </a:r>
            <a:r>
              <a:rPr lang="en-US" sz="2199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y Política</a:t>
            </a:r>
          </a:p>
          <a:p>
            <a:pPr algn="l">
              <a:lnSpc>
                <a:spcPts val="2639"/>
              </a:lnSpc>
            </a:pPr>
            <a:endParaRPr lang="en-US" sz="2199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48257" lvl="1" indent="-424129" algn="l">
              <a:lnSpc>
                <a:spcPts val="2639"/>
              </a:lnSpc>
              <a:buFont typeface="Arial"/>
              <a:buChar char="•"/>
            </a:pPr>
            <a:r>
              <a:rPr lang="en-US" sz="2199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The Sustainable Universities: Global Practices &amp; Sustainable Development Goals</a:t>
            </a:r>
          </a:p>
          <a:p>
            <a:pPr algn="l">
              <a:lnSpc>
                <a:spcPts val="2639"/>
              </a:lnSpc>
            </a:pPr>
            <a:endParaRPr lang="en-US" sz="2199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848360" lvl="1" indent="-424180" algn="l">
              <a:lnSpc>
                <a:spcPts val="2640"/>
              </a:lnSpc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Thermal Modeling and Machine Learning in Earth and Petroleum Systems: From Data to Prediction and Description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16">
            <a:extLst>
              <a:ext uri="{FF2B5EF4-FFF2-40B4-BE49-F238E27FC236}">
                <a16:creationId xmlns:a16="http://schemas.microsoft.com/office/drawing/2014/main" id="{4A428787-3399-4E06-85DC-EE5CA555A7FE}"/>
              </a:ext>
            </a:extLst>
          </p:cNvPr>
          <p:cNvGrpSpPr/>
          <p:nvPr/>
        </p:nvGrpSpPr>
        <p:grpSpPr>
          <a:xfrm>
            <a:off x="2440137" y="5357760"/>
            <a:ext cx="14859000" cy="2286000"/>
            <a:chOff x="0" y="0"/>
            <a:chExt cx="2149078" cy="1419175"/>
          </a:xfrm>
        </p:grpSpPr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CBBAFF75-0E72-43F1-8A5D-5BA33A17B54E}"/>
                </a:ext>
              </a:extLst>
            </p:cNvPr>
            <p:cNvSpPr/>
            <p:nvPr/>
          </p:nvSpPr>
          <p:spPr>
            <a:xfrm>
              <a:off x="0" y="0"/>
              <a:ext cx="2149078" cy="1419175"/>
            </a:xfrm>
            <a:custGeom>
              <a:avLst/>
              <a:gdLst/>
              <a:ahLst/>
              <a:cxnLst/>
              <a:rect l="l" t="t" r="r" b="b"/>
              <a:pathLst>
                <a:path w="2149078" h="1419175">
                  <a:moveTo>
                    <a:pt x="48388" y="0"/>
                  </a:moveTo>
                  <a:lnTo>
                    <a:pt x="2100690" y="0"/>
                  </a:lnTo>
                  <a:cubicBezTo>
                    <a:pt x="2127414" y="0"/>
                    <a:pt x="2149078" y="21664"/>
                    <a:pt x="2149078" y="48388"/>
                  </a:cubicBezTo>
                  <a:lnTo>
                    <a:pt x="2149078" y="1370786"/>
                  </a:lnTo>
                  <a:cubicBezTo>
                    <a:pt x="2149078" y="1397510"/>
                    <a:pt x="2127414" y="1419175"/>
                    <a:pt x="2100690" y="1419175"/>
                  </a:cubicBezTo>
                  <a:lnTo>
                    <a:pt x="48388" y="1419175"/>
                  </a:lnTo>
                  <a:cubicBezTo>
                    <a:pt x="21664" y="1419175"/>
                    <a:pt x="0" y="1397510"/>
                    <a:pt x="0" y="1370786"/>
                  </a:cubicBezTo>
                  <a:lnTo>
                    <a:pt x="0" y="48388"/>
                  </a:lnTo>
                  <a:cubicBezTo>
                    <a:pt x="0" y="21664"/>
                    <a:pt x="21664" y="0"/>
                    <a:pt x="48388" y="0"/>
                  </a:cubicBezTo>
                  <a:close/>
                </a:path>
              </a:pathLst>
            </a:custGeom>
            <a:solidFill>
              <a:srgbClr val="1194AB">
                <a:alpha val="80000"/>
              </a:srgbClr>
            </a:solidFill>
          </p:spPr>
        </p:sp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B4A5084C-72A6-4FA6-81E7-5036DF874050}"/>
                </a:ext>
              </a:extLst>
            </p:cNvPr>
            <p:cNvSpPr txBox="1"/>
            <p:nvPr/>
          </p:nvSpPr>
          <p:spPr>
            <a:xfrm>
              <a:off x="0" y="-38100"/>
              <a:ext cx="2149078" cy="14572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" name="Freeform 3"/>
          <p:cNvSpPr/>
          <p:nvPr/>
        </p:nvSpPr>
        <p:spPr>
          <a:xfrm>
            <a:off x="24806" y="-1493455"/>
            <a:ext cx="19101394" cy="11808660"/>
          </a:xfrm>
          <a:custGeom>
            <a:avLst/>
            <a:gdLst/>
            <a:ahLst/>
            <a:cxnLst/>
            <a:rect l="l" t="t" r="r" b="b"/>
            <a:pathLst>
              <a:path w="25058243" h="14074394">
                <a:moveTo>
                  <a:pt x="0" y="0"/>
                </a:moveTo>
                <a:lnTo>
                  <a:pt x="25058243" y="0"/>
                </a:lnTo>
                <a:lnTo>
                  <a:pt x="25058243" y="14074394"/>
                </a:lnTo>
                <a:lnTo>
                  <a:pt x="0" y="140743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0000"/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LightScreen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 t="-24" b="-23"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5" name="Group 5"/>
          <p:cNvGrpSpPr/>
          <p:nvPr/>
        </p:nvGrpSpPr>
        <p:grpSpPr>
          <a:xfrm>
            <a:off x="16132635" y="8488490"/>
            <a:ext cx="1781346" cy="1591075"/>
            <a:chOff x="0" y="0"/>
            <a:chExt cx="2375129" cy="21214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75154" cy="2121408"/>
            </a:xfrm>
            <a:custGeom>
              <a:avLst/>
              <a:gdLst/>
              <a:ahLst/>
              <a:cxnLst/>
              <a:rect l="l" t="t" r="r" b="b"/>
              <a:pathLst>
                <a:path w="2375154" h="2121408">
                  <a:moveTo>
                    <a:pt x="0" y="0"/>
                  </a:moveTo>
                  <a:lnTo>
                    <a:pt x="2375154" y="0"/>
                  </a:lnTo>
                  <a:lnTo>
                    <a:pt x="2375154" y="2121408"/>
                  </a:lnTo>
                  <a:lnTo>
                    <a:pt x="0" y="212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895600" y="2540052"/>
            <a:ext cx="13468245" cy="2333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20"/>
              </a:lnSpc>
            </a:pPr>
            <a:r>
              <a:rPr lang="en-US" sz="7600" b="1" dirty="0">
                <a:latin typeface="Raleway Bold"/>
                <a:ea typeface="Raleway Bold"/>
                <a:cs typeface="Raleway Bold"/>
                <a:sym typeface="Raleway Bold"/>
              </a:rPr>
              <a:t>COOPERACIÓN </a:t>
            </a:r>
          </a:p>
          <a:p>
            <a:pPr algn="ctr">
              <a:lnSpc>
                <a:spcPts val="9120"/>
              </a:lnSpc>
            </a:pPr>
            <a:r>
              <a:rPr lang="en-US" sz="7600" b="1" dirty="0">
                <a:latin typeface="Raleway Bold"/>
                <a:ea typeface="Raleway Bold"/>
                <a:cs typeface="Raleway Bold"/>
                <a:sym typeface="Raleway Bold"/>
              </a:rPr>
              <a:t>ACADÉMICA Y CULTURAL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70761" y="5705632"/>
            <a:ext cx="14747272" cy="1436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s-ES" sz="4800" dirty="0">
                <a:solidFill>
                  <a:srgbClr val="FFC000"/>
                </a:solidFill>
                <a:latin typeface="Raleway Bold" panose="020B0604020202020204" charset="0"/>
              </a:rPr>
              <a:t>Promoviendo la integración </a:t>
            </a:r>
          </a:p>
          <a:p>
            <a:pPr algn="ctr">
              <a:lnSpc>
                <a:spcPts val="5600"/>
              </a:lnSpc>
            </a:pPr>
            <a:r>
              <a:rPr lang="es-ES" sz="4800" dirty="0">
                <a:solidFill>
                  <a:srgbClr val="FFC000"/>
                </a:solidFill>
                <a:latin typeface="Raleway Bold" panose="020B0604020202020204" charset="0"/>
              </a:rPr>
              <a:t>lingüística y sociocultural</a:t>
            </a:r>
            <a:endParaRPr lang="en-US" sz="4800" b="1" dirty="0">
              <a:solidFill>
                <a:srgbClr val="FFC000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15" name="Group 11">
            <a:extLst>
              <a:ext uri="{FF2B5EF4-FFF2-40B4-BE49-F238E27FC236}">
                <a16:creationId xmlns:a16="http://schemas.microsoft.com/office/drawing/2014/main" id="{781C69AC-2ABD-A8B7-9A1B-7EA7DB8445F8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E72B5EE4-28F0-0A76-CA25-E6FC10D65813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17" name="Group 13">
            <a:extLst>
              <a:ext uri="{FF2B5EF4-FFF2-40B4-BE49-F238E27FC236}">
                <a16:creationId xmlns:a16="http://schemas.microsoft.com/office/drawing/2014/main" id="{13F84193-C9D2-446A-4562-85AEEBA8DFA6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24904F71-9D22-93CC-CB5A-9C049A44B80F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19" name="Group 15">
            <a:extLst>
              <a:ext uri="{FF2B5EF4-FFF2-40B4-BE49-F238E27FC236}">
                <a16:creationId xmlns:a16="http://schemas.microsoft.com/office/drawing/2014/main" id="{9E75A990-8A26-9E7F-DB44-6D2B3BAC5AEB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F13FCFFD-DCC1-503A-BF7A-CA4F7BC60758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5" y="0"/>
            <a:ext cx="18287743" cy="10286857"/>
            <a:chOff x="0" y="0"/>
            <a:chExt cx="24383657" cy="1371580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3619" cy="13715746"/>
            </a:xfrm>
            <a:custGeom>
              <a:avLst/>
              <a:gdLst/>
              <a:ahLst/>
              <a:cxnLst/>
              <a:rect l="l" t="t" r="r" b="b"/>
              <a:pathLst>
                <a:path w="24383619" h="13715746">
                  <a:moveTo>
                    <a:pt x="0" y="0"/>
                  </a:moveTo>
                  <a:lnTo>
                    <a:pt x="24383619" y="0"/>
                  </a:lnTo>
                  <a:lnTo>
                    <a:pt x="24383619" y="13715746"/>
                  </a:lnTo>
                  <a:lnTo>
                    <a:pt x="0" y="137157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90000"/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</p:spPr>
        </p:sp>
      </p:grpSp>
      <p:sp>
        <p:nvSpPr>
          <p:cNvPr id="4" name="Freeform 6">
            <a:extLst>
              <a:ext uri="{FF2B5EF4-FFF2-40B4-BE49-F238E27FC236}">
                <a16:creationId xmlns:a16="http://schemas.microsoft.com/office/drawing/2014/main" id="{50AD4491-58D9-3DAB-36F7-A0EDA4C1618F}"/>
              </a:ext>
            </a:extLst>
          </p:cNvPr>
          <p:cNvSpPr/>
          <p:nvPr/>
        </p:nvSpPr>
        <p:spPr>
          <a:xfrm>
            <a:off x="1828800" y="-20997"/>
            <a:ext cx="14935200" cy="2913748"/>
          </a:xfrm>
          <a:custGeom>
            <a:avLst/>
            <a:gdLst/>
            <a:ahLst/>
            <a:cxnLst/>
            <a:rect l="l" t="t" r="r" b="b"/>
            <a:pathLst>
              <a:path w="4130040" h="7198243">
                <a:moveTo>
                  <a:pt x="0" y="0"/>
                </a:moveTo>
                <a:lnTo>
                  <a:pt x="4130040" y="0"/>
                </a:lnTo>
                <a:lnTo>
                  <a:pt x="4130040" y="7198243"/>
                </a:lnTo>
                <a:lnTo>
                  <a:pt x="0" y="71982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37746" y="2712672"/>
            <a:ext cx="4130040" cy="7198243"/>
          </a:xfrm>
          <a:custGeom>
            <a:avLst/>
            <a:gdLst/>
            <a:ahLst/>
            <a:cxnLst/>
            <a:rect l="l" t="t" r="r" b="b"/>
            <a:pathLst>
              <a:path w="4130040" h="7198243">
                <a:moveTo>
                  <a:pt x="0" y="0"/>
                </a:moveTo>
                <a:lnTo>
                  <a:pt x="4130040" y="0"/>
                </a:lnTo>
                <a:lnTo>
                  <a:pt x="4130040" y="7198243"/>
                </a:lnTo>
                <a:lnTo>
                  <a:pt x="0" y="71982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244817" y="2712672"/>
            <a:ext cx="4130040" cy="7198243"/>
          </a:xfrm>
          <a:custGeom>
            <a:avLst/>
            <a:gdLst/>
            <a:ahLst/>
            <a:cxnLst/>
            <a:rect l="l" t="t" r="r" b="b"/>
            <a:pathLst>
              <a:path w="4130040" h="7198243">
                <a:moveTo>
                  <a:pt x="0" y="0"/>
                </a:moveTo>
                <a:lnTo>
                  <a:pt x="4130040" y="0"/>
                </a:lnTo>
                <a:lnTo>
                  <a:pt x="4130040" y="7198243"/>
                </a:lnTo>
                <a:lnTo>
                  <a:pt x="0" y="71982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417620" y="3279391"/>
            <a:ext cx="3856682" cy="6050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CURSOS DE INGLÉS ACADÉMICO</a:t>
            </a:r>
          </a:p>
          <a:p>
            <a:pPr algn="ctr">
              <a:lnSpc>
                <a:spcPts val="4198"/>
              </a:lnSpc>
            </a:pPr>
            <a:r>
              <a:rPr lang="en-US" sz="24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(para </a:t>
            </a:r>
            <a:r>
              <a:rPr lang="en-US" sz="2400" b="1" dirty="0" err="1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estudiantes</a:t>
            </a:r>
            <a:r>
              <a:rPr lang="en-US" sz="24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)</a:t>
            </a:r>
          </a:p>
          <a:p>
            <a:pPr algn="ctr">
              <a:lnSpc>
                <a:spcPts val="13998"/>
              </a:lnSpc>
            </a:pPr>
            <a:r>
              <a:rPr lang="en-US" sz="9999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9999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480 </a:t>
            </a:r>
          </a:p>
          <a:p>
            <a:pPr algn="ctr">
              <a:lnSpc>
                <a:spcPts val="5598"/>
              </a:lnSpc>
            </a:pPr>
            <a:r>
              <a:rPr lang="en-US" sz="3999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plazas/</a:t>
            </a:r>
            <a:r>
              <a:rPr lang="en-US" sz="3999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año</a:t>
            </a:r>
            <a:endParaRPr lang="en-US" sz="3999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5880"/>
              </a:lnSpc>
            </a:pPr>
            <a:endParaRPr lang="en-US" sz="3999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94549" y="38100"/>
            <a:ext cx="16631451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8000" b="1" i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LANGUAGE EDUCATION</a:t>
            </a:r>
          </a:p>
          <a:p>
            <a:pPr algn="ctr"/>
            <a:r>
              <a:rPr lang="en-US" sz="4400" b="1" dirty="0">
                <a:solidFill>
                  <a:schemeClr val="bg1"/>
                </a:solidFill>
                <a:latin typeface="Raleway Bold" panose="020B0604020202020204" charset="0"/>
                <a:ea typeface="Raleway Bold"/>
                <a:cs typeface="Raleway Bold"/>
                <a:sym typeface="Raleway Bold"/>
              </a:rPr>
              <a:t>La USP </a:t>
            </a:r>
            <a:r>
              <a:rPr lang="es-ES" sz="4400" b="1" dirty="0">
                <a:solidFill>
                  <a:schemeClr val="bg1"/>
                </a:solidFill>
                <a:latin typeface="Raleway Bold" panose="020B0604020202020204" charset="0"/>
                <a:ea typeface="Raleway Bold"/>
                <a:cs typeface="Raleway Bold"/>
                <a:sym typeface="Raleway Bold"/>
              </a:rPr>
              <a:t>p</a:t>
            </a:r>
            <a:r>
              <a:rPr lang="es-ES" sz="4400" dirty="0">
                <a:solidFill>
                  <a:schemeClr val="bg1"/>
                </a:solidFill>
                <a:latin typeface="Raleway Bold" panose="020B0604020202020204" charset="0"/>
              </a:rPr>
              <a:t>romueve la internacionalización </a:t>
            </a:r>
          </a:p>
          <a:p>
            <a:pPr algn="ctr"/>
            <a:r>
              <a:rPr lang="es-ES" sz="4400" dirty="0">
                <a:solidFill>
                  <a:schemeClr val="bg1"/>
                </a:solidFill>
                <a:latin typeface="Raleway Bold" panose="020B0604020202020204" charset="0"/>
              </a:rPr>
              <a:t>mediante la enseñanza gratuita de idiomas.</a:t>
            </a:r>
            <a:endParaRPr lang="en-US" sz="8800" b="1" dirty="0">
              <a:solidFill>
                <a:schemeClr val="bg1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84497" y="3255883"/>
            <a:ext cx="3941845" cy="5845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 i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ENGLISH</a:t>
            </a:r>
          </a:p>
          <a:p>
            <a:pPr algn="ctr">
              <a:lnSpc>
                <a:spcPts val="8400"/>
              </a:lnSpc>
            </a:pPr>
            <a:r>
              <a:rPr lang="en-US" sz="6000" b="1" i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AT USP</a:t>
            </a:r>
          </a:p>
          <a:p>
            <a:pPr algn="ctr">
              <a:lnSpc>
                <a:spcPts val="4200"/>
              </a:lnSpc>
            </a:pPr>
            <a:r>
              <a:rPr lang="en-US" sz="24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(</a:t>
            </a:r>
            <a:r>
              <a:rPr lang="en-US" sz="2400" b="1" dirty="0" err="1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básico</a:t>
            </a:r>
            <a:r>
              <a:rPr lang="en-US" sz="24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/</a:t>
            </a:r>
            <a:r>
              <a:rPr lang="en-US" sz="2400" b="1" dirty="0" err="1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interm</a:t>
            </a:r>
            <a:r>
              <a:rPr lang="en-US" sz="24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. </a:t>
            </a:r>
            <a:r>
              <a:rPr lang="en-US" sz="2400" b="1" dirty="0" err="1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niveles</a:t>
            </a:r>
            <a:r>
              <a:rPr lang="en-US" sz="24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)</a:t>
            </a:r>
          </a:p>
          <a:p>
            <a:pPr algn="ctr">
              <a:lnSpc>
                <a:spcPts val="5598"/>
              </a:lnSpc>
            </a:pPr>
            <a:endParaRPr lang="en-US" sz="2400" b="1" dirty="0">
              <a:solidFill>
                <a:srgbClr val="FFFFFF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algn="ctr">
              <a:lnSpc>
                <a:spcPts val="13998"/>
              </a:lnSpc>
            </a:pPr>
            <a:r>
              <a:rPr lang="en-US" sz="9999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21 mil</a:t>
            </a:r>
          </a:p>
          <a:p>
            <a:pPr algn="ctr">
              <a:lnSpc>
                <a:spcPts val="5598"/>
              </a:lnSpc>
            </a:pPr>
            <a:r>
              <a:rPr lang="en-US" sz="3999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plazas/</a:t>
            </a:r>
            <a:r>
              <a:rPr lang="en-US" sz="3999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año</a:t>
            </a:r>
            <a:endParaRPr lang="en-US" sz="3999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9559242" y="2726198"/>
            <a:ext cx="4090426" cy="3515030"/>
          </a:xfrm>
          <a:custGeom>
            <a:avLst/>
            <a:gdLst/>
            <a:ahLst/>
            <a:cxnLst/>
            <a:rect l="l" t="t" r="r" b="b"/>
            <a:pathLst>
              <a:path w="4090426" h="3515030">
                <a:moveTo>
                  <a:pt x="0" y="0"/>
                </a:moveTo>
                <a:lnTo>
                  <a:pt x="4090426" y="0"/>
                </a:lnTo>
                <a:lnTo>
                  <a:pt x="4090426" y="3515030"/>
                </a:lnTo>
                <a:lnTo>
                  <a:pt x="0" y="35150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9559042" y="6227836"/>
            <a:ext cx="4090426" cy="3683079"/>
          </a:xfrm>
          <a:custGeom>
            <a:avLst/>
            <a:gdLst/>
            <a:ahLst/>
            <a:cxnLst/>
            <a:rect l="l" t="t" r="r" b="b"/>
            <a:pathLst>
              <a:path w="4090426" h="3683079">
                <a:moveTo>
                  <a:pt x="0" y="0"/>
                </a:moveTo>
                <a:lnTo>
                  <a:pt x="4090426" y="0"/>
                </a:lnTo>
                <a:lnTo>
                  <a:pt x="4090426" y="3683079"/>
                </a:lnTo>
                <a:lnTo>
                  <a:pt x="0" y="36830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9559242" y="3093958"/>
            <a:ext cx="4264314" cy="2967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EMI para PROFESORES </a:t>
            </a:r>
          </a:p>
          <a:p>
            <a:pPr algn="ctr">
              <a:lnSpc>
                <a:spcPts val="8398"/>
              </a:lnSpc>
            </a:pPr>
            <a:r>
              <a:rPr lang="en-US" sz="5998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80 </a:t>
            </a:r>
          </a:p>
          <a:p>
            <a:pPr algn="ctr">
              <a:lnSpc>
                <a:spcPts val="4200"/>
              </a:lnSpc>
            </a:pPr>
            <a:r>
              <a:rPr lang="en-US" sz="30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plazas/</a:t>
            </a:r>
            <a:r>
              <a:rPr lang="en-US" sz="30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año</a:t>
            </a:r>
            <a:endParaRPr lang="en-US" sz="3000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578300" y="6703771"/>
            <a:ext cx="4090425" cy="29581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28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TALLERES DE INGLÉS </a:t>
            </a:r>
            <a:r>
              <a:rPr lang="en-US" sz="20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PARA EL PERSONAL TÉCNICO</a:t>
            </a:r>
          </a:p>
          <a:p>
            <a:pPr algn="ctr">
              <a:lnSpc>
                <a:spcPts val="8398"/>
              </a:lnSpc>
            </a:pPr>
            <a:r>
              <a:rPr lang="en-US" sz="5998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110 </a:t>
            </a:r>
          </a:p>
          <a:p>
            <a:pPr algn="ctr">
              <a:lnSpc>
                <a:spcPts val="4200"/>
              </a:lnSpc>
            </a:pPr>
            <a:r>
              <a:rPr lang="en-US" sz="30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plazas/</a:t>
            </a:r>
            <a:r>
              <a:rPr lang="en-US" sz="30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año</a:t>
            </a:r>
            <a:endParaRPr lang="en-US" sz="3000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13833662" y="2707586"/>
            <a:ext cx="4090426" cy="3520250"/>
          </a:xfrm>
          <a:custGeom>
            <a:avLst/>
            <a:gdLst/>
            <a:ahLst/>
            <a:cxnLst/>
            <a:rect l="l" t="t" r="r" b="b"/>
            <a:pathLst>
              <a:path w="4090426" h="3520250">
                <a:moveTo>
                  <a:pt x="0" y="0"/>
                </a:moveTo>
                <a:lnTo>
                  <a:pt x="4090426" y="0"/>
                </a:lnTo>
                <a:lnTo>
                  <a:pt x="4090426" y="3520250"/>
                </a:lnTo>
                <a:lnTo>
                  <a:pt x="0" y="35202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3853112" y="6227836"/>
            <a:ext cx="4090426" cy="3723303"/>
          </a:xfrm>
          <a:custGeom>
            <a:avLst/>
            <a:gdLst/>
            <a:ahLst/>
            <a:cxnLst/>
            <a:rect l="l" t="t" r="r" b="b"/>
            <a:pathLst>
              <a:path w="4090426" h="3723303">
                <a:moveTo>
                  <a:pt x="0" y="0"/>
                </a:moveTo>
                <a:lnTo>
                  <a:pt x="4090426" y="0"/>
                </a:lnTo>
                <a:lnTo>
                  <a:pt x="4090426" y="3723303"/>
                </a:lnTo>
                <a:lnTo>
                  <a:pt x="0" y="372330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3852913" y="3137240"/>
            <a:ext cx="4060726" cy="28820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0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ASIGNATURAS</a:t>
            </a:r>
          </a:p>
          <a:p>
            <a:pPr algn="ctr">
              <a:lnSpc>
                <a:spcPts val="5400"/>
              </a:lnSpc>
            </a:pPr>
            <a:r>
              <a:rPr lang="en-US" sz="45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EN INGLÉS </a:t>
            </a:r>
          </a:p>
          <a:p>
            <a:pPr algn="ctr">
              <a:lnSpc>
                <a:spcPts val="8398"/>
              </a:lnSpc>
            </a:pPr>
            <a:r>
              <a:rPr lang="en-US" sz="5998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137 </a:t>
            </a:r>
          </a:p>
          <a:p>
            <a:pPr algn="ctr">
              <a:lnSpc>
                <a:spcPts val="3640"/>
              </a:lnSpc>
            </a:pPr>
            <a:r>
              <a:rPr lang="en-US" sz="2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en </a:t>
            </a:r>
            <a:r>
              <a:rPr lang="en-US" sz="24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programas</a:t>
            </a:r>
            <a:r>
              <a:rPr lang="en-US" sz="24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 de </a:t>
            </a:r>
            <a:r>
              <a:rPr lang="en-US" sz="24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posgrado</a:t>
            </a:r>
            <a:endParaRPr lang="en-US" sz="2400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3998959" y="6655137"/>
            <a:ext cx="3914680" cy="3163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PORTUGUÉS</a:t>
            </a:r>
          </a:p>
          <a:p>
            <a:pPr algn="ctr">
              <a:lnSpc>
                <a:spcPts val="3479"/>
              </a:lnSpc>
            </a:pPr>
            <a:r>
              <a:rPr lang="en-US" sz="29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PARA ESTUDIANTES INTERNACIONALES</a:t>
            </a:r>
          </a:p>
          <a:p>
            <a:pPr algn="ctr">
              <a:lnSpc>
                <a:spcPts val="8398"/>
              </a:lnSpc>
            </a:pPr>
            <a:r>
              <a:rPr lang="en-US" sz="5998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130 </a:t>
            </a:r>
          </a:p>
          <a:p>
            <a:pPr algn="ctr">
              <a:lnSpc>
                <a:spcPts val="4200"/>
              </a:lnSpc>
            </a:pPr>
            <a:r>
              <a:rPr lang="en-US" sz="30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plazas/</a:t>
            </a:r>
            <a:r>
              <a:rPr lang="en-US" sz="3000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año</a:t>
            </a:r>
            <a:endParaRPr lang="en-US" sz="3000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25" name="Group 11">
            <a:extLst>
              <a:ext uri="{FF2B5EF4-FFF2-40B4-BE49-F238E27FC236}">
                <a16:creationId xmlns:a16="http://schemas.microsoft.com/office/drawing/2014/main" id="{D3C106E1-C28B-2449-C2FE-9029BA82B913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CF2D7D46-7B4C-660D-50FD-159A5E040434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27" name="Group 13">
            <a:extLst>
              <a:ext uri="{FF2B5EF4-FFF2-40B4-BE49-F238E27FC236}">
                <a16:creationId xmlns:a16="http://schemas.microsoft.com/office/drawing/2014/main" id="{A31C3DD5-B060-CC20-AA7D-5FF38D13A300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2DA213C1-B476-6F40-8EF4-EDBEBF70A2ED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29" name="Group 15">
            <a:extLst>
              <a:ext uri="{FF2B5EF4-FFF2-40B4-BE49-F238E27FC236}">
                <a16:creationId xmlns:a16="http://schemas.microsoft.com/office/drawing/2014/main" id="{04D7A3C8-B3AB-4B37-4E6B-F06FFFACDC1C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id="{BA3D630D-D725-261B-E266-8405167FB0C6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2698" y="0"/>
            <a:ext cx="18533742" cy="3484197"/>
            <a:chOff x="0" y="0"/>
            <a:chExt cx="24711656" cy="46455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711605" cy="4645660"/>
            </a:xfrm>
            <a:custGeom>
              <a:avLst/>
              <a:gdLst/>
              <a:ahLst/>
              <a:cxnLst/>
              <a:rect l="l" t="t" r="r" b="b"/>
              <a:pathLst>
                <a:path w="24711605" h="4645660">
                  <a:moveTo>
                    <a:pt x="0" y="0"/>
                  </a:moveTo>
                  <a:lnTo>
                    <a:pt x="24711605" y="0"/>
                  </a:lnTo>
                  <a:lnTo>
                    <a:pt x="24711605" y="4645660"/>
                  </a:lnTo>
                  <a:lnTo>
                    <a:pt x="0" y="4645660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207198" y="726348"/>
            <a:ext cx="9231601" cy="1730997"/>
            <a:chOff x="0" y="0"/>
            <a:chExt cx="12308802" cy="23079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308800" cy="2308000"/>
            </a:xfrm>
            <a:custGeom>
              <a:avLst/>
              <a:gdLst/>
              <a:ahLst/>
              <a:cxnLst/>
              <a:rect l="l" t="t" r="r" b="b"/>
              <a:pathLst>
                <a:path w="12308800" h="2308000">
                  <a:moveTo>
                    <a:pt x="0" y="0"/>
                  </a:moveTo>
                  <a:lnTo>
                    <a:pt x="12308800" y="0"/>
                  </a:lnTo>
                  <a:lnTo>
                    <a:pt x="12308800" y="2308000"/>
                  </a:lnTo>
                  <a:lnTo>
                    <a:pt x="0" y="23080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15" b="-53915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2308802" cy="23175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 b="1" i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Language Education </a:t>
              </a:r>
            </a:p>
            <a:p>
              <a:pPr algn="l">
                <a:lnSpc>
                  <a:spcPts val="7200"/>
                </a:lnSpc>
              </a:pPr>
              <a:r>
                <a:rPr lang="en-US" sz="6000" b="1" i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at USP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04800" y="-1495"/>
            <a:ext cx="318002" cy="3484197"/>
            <a:chOff x="0" y="0"/>
            <a:chExt cx="424002" cy="46455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4053" cy="4645660"/>
            </a:xfrm>
            <a:custGeom>
              <a:avLst/>
              <a:gdLst/>
              <a:ahLst/>
              <a:cxnLst/>
              <a:rect l="l" t="t" r="r" b="b"/>
              <a:pathLst>
                <a:path w="424053" h="4645660">
                  <a:moveTo>
                    <a:pt x="0" y="0"/>
                  </a:moveTo>
                  <a:lnTo>
                    <a:pt x="424053" y="0"/>
                  </a:lnTo>
                  <a:lnTo>
                    <a:pt x="424053" y="4645660"/>
                  </a:lnTo>
                  <a:lnTo>
                    <a:pt x="0" y="4645660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76200" y="-1495"/>
            <a:ext cx="425996" cy="3484197"/>
            <a:chOff x="0" y="0"/>
            <a:chExt cx="567995" cy="464559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67944" cy="4645660"/>
            </a:xfrm>
            <a:custGeom>
              <a:avLst/>
              <a:gdLst/>
              <a:ahLst/>
              <a:cxnLst/>
              <a:rect l="l" t="t" r="r" b="b"/>
              <a:pathLst>
                <a:path w="567944" h="4645660">
                  <a:moveTo>
                    <a:pt x="0" y="0"/>
                  </a:moveTo>
                  <a:lnTo>
                    <a:pt x="567944" y="0"/>
                  </a:lnTo>
                  <a:lnTo>
                    <a:pt x="567944" y="4645660"/>
                  </a:lnTo>
                  <a:lnTo>
                    <a:pt x="0" y="4645660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744198" y="4226814"/>
            <a:ext cx="16369351" cy="5469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b="1" i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English@USP</a:t>
            </a:r>
            <a:r>
              <a:rPr lang="en-US" sz="2400" b="1" i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(</a:t>
            </a:r>
            <a:r>
              <a:rPr lang="es-ES" sz="2400" dirty="0">
                <a:latin typeface="Raleway Bold" panose="020B0604020202020204" charset="0"/>
              </a:rPr>
              <a:t>en colaboración con PRCEU y ESALQ</a:t>
            </a:r>
            <a:r>
              <a:rPr lang="en-US" sz="24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)</a:t>
            </a:r>
          </a:p>
          <a:p>
            <a:pPr algn="l">
              <a:lnSpc>
                <a:spcPts val="3311"/>
              </a:lnSpc>
            </a:pPr>
            <a:endParaRPr lang="en-US" sz="2400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marL="883920" lvl="1" indent="-441960" algn="l">
              <a:lnSpc>
                <a:spcPts val="3311"/>
              </a:lnSpc>
              <a:buFont typeface="Arial"/>
              <a:buChar char="•"/>
            </a:pPr>
            <a:r>
              <a:rPr lang="es-ES" sz="2400" dirty="0">
                <a:latin typeface="Raleway" pitchFamily="2" charset="0"/>
              </a:rPr>
              <a:t>Clases en línea en vivo (también grabadas), con asistencia verificada mediante una breve prueba al final de cada sesión.</a:t>
            </a:r>
          </a:p>
          <a:p>
            <a:pPr marL="883920" lvl="1" indent="-441960" algn="l">
              <a:lnSpc>
                <a:spcPts val="3311"/>
              </a:lnSpc>
              <a:buFont typeface="Arial"/>
              <a:buChar char="•"/>
            </a:pPr>
            <a:r>
              <a:rPr lang="es-ES" sz="2400" dirty="0">
                <a:latin typeface="Raleway" pitchFamily="2" charset="0"/>
              </a:rPr>
              <a:t>Beneficiarios (2022–2025): 26.204 estudiantes de grado y posgrado, así como personal.</a:t>
            </a:r>
          </a:p>
          <a:p>
            <a:pPr marL="883920" lvl="1" indent="-441960" algn="l">
              <a:lnSpc>
                <a:spcPts val="3311"/>
              </a:lnSpc>
              <a:buFont typeface="Arial"/>
              <a:buChar char="•"/>
            </a:pPr>
            <a:r>
              <a:rPr lang="es-ES" sz="2400" dirty="0">
                <a:latin typeface="Raleway" pitchFamily="2" charset="0"/>
              </a:rPr>
              <a:t>Más información: </a:t>
            </a:r>
            <a:r>
              <a:rPr lang="es-ES" sz="2400" dirty="0">
                <a:latin typeface="Raleway" pitchFamily="2" charset="0"/>
                <a:hlinkClick r:id="rId6"/>
              </a:rPr>
              <a:t>englishatusp.com</a:t>
            </a:r>
            <a:endParaRPr lang="en-US" sz="2400" u="sng" dirty="0">
              <a:solidFill>
                <a:srgbClr val="1C3678"/>
              </a:solidFill>
              <a:latin typeface="Raleway" pitchFamily="2" charset="0"/>
              <a:ea typeface="Raleway"/>
              <a:cs typeface="Raleway"/>
              <a:sym typeface="Raleway"/>
              <a:hlinkClick r:id="rId7" tooltip="http://englishatusp.com"/>
            </a:endParaRPr>
          </a:p>
          <a:p>
            <a:pPr algn="l">
              <a:lnSpc>
                <a:spcPts val="3311"/>
              </a:lnSpc>
            </a:pPr>
            <a:endParaRPr lang="en-US" sz="2400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3311"/>
              </a:lnSpc>
            </a:pPr>
            <a:r>
              <a:rPr lang="en-US" sz="2400" b="1" i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EMI – English as a Medium of Instruction</a:t>
            </a:r>
          </a:p>
          <a:p>
            <a:pPr algn="l">
              <a:lnSpc>
                <a:spcPts val="3311"/>
              </a:lnSpc>
            </a:pPr>
            <a:endParaRPr lang="en-US" sz="2400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marL="883920" lvl="1" indent="-441960" algn="l">
              <a:lnSpc>
                <a:spcPts val="3311"/>
              </a:lnSpc>
              <a:buFont typeface="Arial"/>
              <a:buChar char="•"/>
            </a:pPr>
            <a:r>
              <a:rPr lang="es-ES" sz="2400" b="1" dirty="0">
                <a:latin typeface="Raleway" pitchFamily="2" charset="0"/>
              </a:rPr>
              <a:t>Curso gratuito de 16 semanas</a:t>
            </a:r>
            <a:r>
              <a:rPr lang="es-ES" sz="2400" dirty="0">
                <a:latin typeface="Raleway" pitchFamily="2" charset="0"/>
              </a:rPr>
              <a:t>, exclusivo para profesores de la USP de todos los campus.</a:t>
            </a:r>
          </a:p>
          <a:p>
            <a:pPr marL="883920" lvl="1" indent="-441960" algn="l">
              <a:lnSpc>
                <a:spcPts val="3311"/>
              </a:lnSpc>
              <a:buFont typeface="Arial"/>
              <a:buChar char="•"/>
            </a:pPr>
            <a:r>
              <a:rPr lang="es-ES" sz="2400" dirty="0">
                <a:latin typeface="Raleway" pitchFamily="2" charset="0"/>
              </a:rPr>
              <a:t>Objetivo: proporcionar una base teórica y herramientas prácticas para que docentes de distintas áreas desarrollen habilidades para impartir sus cursos en inglés utilizando metodologías EMI.</a:t>
            </a:r>
          </a:p>
          <a:p>
            <a:pPr marL="883920" lvl="1" indent="-441960" algn="l">
              <a:lnSpc>
                <a:spcPts val="3311"/>
              </a:lnSpc>
              <a:buFont typeface="Arial"/>
              <a:buChar char="•"/>
            </a:pPr>
            <a:r>
              <a:rPr lang="es-ES" sz="2400" dirty="0">
                <a:latin typeface="Raleway" pitchFamily="2" charset="0"/>
              </a:rPr>
              <a:t>Más información</a:t>
            </a:r>
            <a:r>
              <a:rPr lang="es-ES" sz="2400" b="1" dirty="0">
                <a:latin typeface="Raleway" pitchFamily="2" charset="0"/>
              </a:rPr>
              <a:t>:</a:t>
            </a:r>
            <a:r>
              <a:rPr lang="es-ES" sz="2400" dirty="0">
                <a:latin typeface="Raleway" pitchFamily="2" charset="0"/>
              </a:rPr>
              <a:t> </a:t>
            </a:r>
            <a:r>
              <a:rPr lang="en-US" sz="2400" u="sng" dirty="0">
                <a:solidFill>
                  <a:srgbClr val="1C3678"/>
                </a:solidFill>
                <a:latin typeface="Raleway" pitchFamily="2" charset="0"/>
                <a:ea typeface="Raleway"/>
                <a:cs typeface="Raleway"/>
                <a:sym typeface="Raleway"/>
              </a:rPr>
              <a:t>internationaloffice.usp.br – EMI</a:t>
            </a:r>
            <a:endParaRPr lang="en-US" sz="2400" u="sng" dirty="0">
              <a:solidFill>
                <a:srgbClr val="1C3678"/>
              </a:solidFill>
              <a:latin typeface="Raleway" pitchFamily="2" charset="0"/>
              <a:ea typeface="Raleway"/>
              <a:cs typeface="Raleway"/>
              <a:sym typeface="Raleway"/>
              <a:hlinkClick r:id="rId8" tooltip="https://internationaloffice.usp.br/new/emi-english-as-a-medium-of-instruction/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570977" y="670103"/>
            <a:ext cx="8704355" cy="2214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6"/>
              </a:lnSpc>
            </a:pPr>
            <a:r>
              <a:rPr lang="es-ES" sz="3200" dirty="0">
                <a:solidFill>
                  <a:schemeClr val="bg1"/>
                </a:solidFill>
                <a:latin typeface="Raleway Bold" panose="020B0604020202020204" charset="0"/>
              </a:rPr>
              <a:t>Para promover y fortalecer la integración académica y cultural, la USP ofrece iniciativas que brindan cursos de idiomas gratuitos.</a:t>
            </a:r>
            <a:endParaRPr lang="en-US" sz="3200" b="1" dirty="0">
              <a:solidFill>
                <a:schemeClr val="bg1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2698" y="0"/>
            <a:ext cx="18310803" cy="3484197"/>
            <a:chOff x="0" y="0"/>
            <a:chExt cx="24414404" cy="46455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414353" cy="4645660"/>
            </a:xfrm>
            <a:custGeom>
              <a:avLst/>
              <a:gdLst/>
              <a:ahLst/>
              <a:cxnLst/>
              <a:rect l="l" t="t" r="r" b="b"/>
              <a:pathLst>
                <a:path w="24414353" h="4645660">
                  <a:moveTo>
                    <a:pt x="0" y="0"/>
                  </a:moveTo>
                  <a:lnTo>
                    <a:pt x="24414353" y="0"/>
                  </a:lnTo>
                  <a:lnTo>
                    <a:pt x="24414353" y="4645660"/>
                  </a:lnTo>
                  <a:lnTo>
                    <a:pt x="0" y="4645660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207198" y="726348"/>
            <a:ext cx="9231601" cy="1730997"/>
            <a:chOff x="0" y="0"/>
            <a:chExt cx="12308802" cy="23079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308800" cy="2308000"/>
            </a:xfrm>
            <a:custGeom>
              <a:avLst/>
              <a:gdLst/>
              <a:ahLst/>
              <a:cxnLst/>
              <a:rect l="l" t="t" r="r" b="b"/>
              <a:pathLst>
                <a:path w="12308800" h="2308000">
                  <a:moveTo>
                    <a:pt x="0" y="0"/>
                  </a:moveTo>
                  <a:lnTo>
                    <a:pt x="12308800" y="0"/>
                  </a:lnTo>
                  <a:lnTo>
                    <a:pt x="12308800" y="2308000"/>
                  </a:lnTo>
                  <a:lnTo>
                    <a:pt x="0" y="23080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15" b="-53915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2308802" cy="231752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 b="1" i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Language Education </a:t>
              </a:r>
            </a:p>
            <a:p>
              <a:pPr algn="l">
                <a:lnSpc>
                  <a:spcPts val="7200"/>
                </a:lnSpc>
              </a:pPr>
              <a:r>
                <a:rPr lang="en-US" sz="6000" b="1" i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at USP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04800" y="-1495"/>
            <a:ext cx="318002" cy="3484197"/>
            <a:chOff x="0" y="0"/>
            <a:chExt cx="424002" cy="46455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4053" cy="4645660"/>
            </a:xfrm>
            <a:custGeom>
              <a:avLst/>
              <a:gdLst/>
              <a:ahLst/>
              <a:cxnLst/>
              <a:rect l="l" t="t" r="r" b="b"/>
              <a:pathLst>
                <a:path w="424053" h="4645660">
                  <a:moveTo>
                    <a:pt x="0" y="0"/>
                  </a:moveTo>
                  <a:lnTo>
                    <a:pt x="424053" y="0"/>
                  </a:lnTo>
                  <a:lnTo>
                    <a:pt x="424053" y="4645660"/>
                  </a:lnTo>
                  <a:lnTo>
                    <a:pt x="0" y="4645660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76200" y="-1495"/>
            <a:ext cx="425996" cy="3484197"/>
            <a:chOff x="0" y="0"/>
            <a:chExt cx="567995" cy="464559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67944" cy="4645660"/>
            </a:xfrm>
            <a:custGeom>
              <a:avLst/>
              <a:gdLst/>
              <a:ahLst/>
              <a:cxnLst/>
              <a:rect l="l" t="t" r="r" b="b"/>
              <a:pathLst>
                <a:path w="567944" h="4645660">
                  <a:moveTo>
                    <a:pt x="0" y="0"/>
                  </a:moveTo>
                  <a:lnTo>
                    <a:pt x="567944" y="0"/>
                  </a:lnTo>
                  <a:lnTo>
                    <a:pt x="567944" y="4645660"/>
                  </a:lnTo>
                  <a:lnTo>
                    <a:pt x="0" y="4645660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889949" y="4208126"/>
            <a:ext cx="16369351" cy="5046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11"/>
              </a:lnSpc>
            </a:pPr>
            <a:r>
              <a:rPr lang="en-US" sz="24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Programa LEUSP – en </a:t>
            </a:r>
            <a:r>
              <a:rPr lang="en-US" sz="2400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línea</a:t>
            </a:r>
            <a:endParaRPr lang="en-US" sz="2400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marL="883920" lvl="1" indent="-441960">
              <a:lnSpc>
                <a:spcPts val="3311"/>
              </a:lnSpc>
              <a:buFont typeface="Arial"/>
              <a:buChar char="•"/>
            </a:pPr>
            <a:r>
              <a:rPr lang="es-ES" sz="2400" dirty="0">
                <a:latin typeface="Raleway" pitchFamily="2" charset="0"/>
              </a:rPr>
              <a:t>Curso de inglés de nivel intermedio (B1). Clases en línea en vivo (no grabadas).</a:t>
            </a:r>
          </a:p>
          <a:p>
            <a:pPr marL="883920" lvl="1" indent="-441960">
              <a:lnSpc>
                <a:spcPts val="3311"/>
              </a:lnSpc>
              <a:buFont typeface="Arial"/>
              <a:buChar char="•"/>
            </a:pPr>
            <a:r>
              <a:rPr lang="es-ES" sz="2400" dirty="0">
                <a:latin typeface="Raleway" pitchFamily="2" charset="0"/>
              </a:rPr>
              <a:t>Beneficiarios (2017–2025): 7.863 estudiantes.</a:t>
            </a:r>
            <a:endParaRPr lang="en-US" sz="2400" dirty="0">
              <a:solidFill>
                <a:srgbClr val="000000"/>
              </a:solidFill>
              <a:latin typeface="Raleway" pitchFamily="2" charset="0"/>
              <a:ea typeface="Raleway"/>
              <a:cs typeface="Raleway"/>
              <a:sym typeface="Raleway"/>
            </a:endParaRPr>
          </a:p>
          <a:p>
            <a:pPr marL="883920" lvl="1" indent="-441960">
              <a:lnSpc>
                <a:spcPts val="3311"/>
              </a:lnSpc>
            </a:pPr>
            <a:endParaRPr lang="en-US" sz="24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>
              <a:lnSpc>
                <a:spcPts val="3311"/>
              </a:lnSpc>
            </a:pPr>
            <a:r>
              <a:rPr lang="en-US" sz="2400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Talleres</a:t>
            </a:r>
            <a:r>
              <a:rPr lang="en-US" sz="24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Inglés</a:t>
            </a:r>
            <a:r>
              <a:rPr lang="en-US" sz="24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para el personal </a:t>
            </a:r>
            <a:r>
              <a:rPr lang="en-US" sz="2400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técnico</a:t>
            </a:r>
            <a:r>
              <a:rPr lang="en-US" sz="24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de la USP</a:t>
            </a:r>
          </a:p>
          <a:p>
            <a:pPr marL="883615" lvl="1" indent="-441808">
              <a:lnSpc>
                <a:spcPts val="3311"/>
              </a:lnSpc>
              <a:buFont typeface="Arial"/>
              <a:buChar char="•"/>
            </a:pPr>
            <a:r>
              <a:rPr lang="es-ES" sz="2400" dirty="0">
                <a:latin typeface="Raleway" pitchFamily="2" charset="0"/>
              </a:rPr>
              <a:t>Talleres de corta duración diseñados para mejorar las habilidades de inglés de los empleados universitarios.</a:t>
            </a:r>
            <a:endParaRPr lang="en-US" sz="2400" dirty="0">
              <a:solidFill>
                <a:srgbClr val="000000"/>
              </a:solidFill>
              <a:latin typeface="Raleway" pitchFamily="2" charset="0"/>
              <a:ea typeface="Raleway"/>
              <a:cs typeface="Raleway"/>
              <a:sym typeface="Raleway"/>
            </a:endParaRPr>
          </a:p>
          <a:p>
            <a:pPr>
              <a:lnSpc>
                <a:spcPts val="3311"/>
              </a:lnSpc>
            </a:pPr>
            <a:endParaRPr lang="en-US" sz="2400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>
              <a:lnSpc>
                <a:spcPts val="3311"/>
              </a:lnSpc>
            </a:pPr>
            <a:r>
              <a:rPr lang="en-US" sz="2400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Portugués</a:t>
            </a:r>
            <a:r>
              <a:rPr lang="en-US" sz="24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para </a:t>
            </a:r>
            <a:r>
              <a:rPr lang="en-US" sz="2400" b="1" dirty="0" err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Estudiantes</a:t>
            </a:r>
            <a:r>
              <a:rPr lang="en-US" sz="2400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 Internacionales</a:t>
            </a:r>
          </a:p>
          <a:p>
            <a:pPr>
              <a:lnSpc>
                <a:spcPts val="3311"/>
              </a:lnSpc>
            </a:pPr>
            <a:endParaRPr lang="en-US" sz="2400" b="1" dirty="0">
              <a:solidFill>
                <a:srgbClr val="000000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marL="800100" lvl="1" indent="-342900">
              <a:lnSpc>
                <a:spcPts val="3311"/>
              </a:lnSpc>
              <a:buFont typeface="Arial" panose="020B0604020202020204" pitchFamily="34" charset="0"/>
              <a:buChar char="•"/>
            </a:pPr>
            <a:r>
              <a:rPr lang="es-ES" sz="2400" dirty="0">
                <a:latin typeface="Raleway" pitchFamily="2" charset="0"/>
              </a:rPr>
              <a:t>Cursos de corta duración diseñados para mejorar las habilidades de portugués de los estudiantes internacionales de la universidad.</a:t>
            </a:r>
            <a:endParaRPr lang="en-US" sz="2400" dirty="0">
              <a:solidFill>
                <a:srgbClr val="000000"/>
              </a:solidFill>
              <a:latin typeface="Raleway" pitchFamily="2" charset="0"/>
              <a:ea typeface="Raleway"/>
              <a:cs typeface="Raleway"/>
              <a:sym typeface="Raleway"/>
            </a:endParaRPr>
          </a:p>
          <a:p>
            <a:pPr algn="l">
              <a:lnSpc>
                <a:spcPts val="3311"/>
              </a:lnSpc>
            </a:pPr>
            <a:endParaRPr lang="en-US" sz="24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1679" y="-76067"/>
            <a:ext cx="18539679" cy="10359247"/>
            <a:chOff x="0" y="0"/>
            <a:chExt cx="24719572" cy="138123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719535" cy="13812393"/>
            </a:xfrm>
            <a:custGeom>
              <a:avLst/>
              <a:gdLst/>
              <a:ahLst/>
              <a:cxnLst/>
              <a:rect l="l" t="t" r="r" b="b"/>
              <a:pathLst>
                <a:path w="24719535" h="13812393">
                  <a:moveTo>
                    <a:pt x="0" y="0"/>
                  </a:moveTo>
                  <a:lnTo>
                    <a:pt x="24719535" y="0"/>
                  </a:lnTo>
                  <a:lnTo>
                    <a:pt x="24719535" y="13812393"/>
                  </a:lnTo>
                  <a:lnTo>
                    <a:pt x="0" y="13812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tretch>
                <a:fillRect t="-9655" b="-9655"/>
              </a:stretch>
            </a:blipFill>
          </p:spPr>
        </p:sp>
      </p:grpSp>
      <p:grpSp>
        <p:nvGrpSpPr>
          <p:cNvPr id="22" name="Group 16">
            <a:extLst>
              <a:ext uri="{FF2B5EF4-FFF2-40B4-BE49-F238E27FC236}">
                <a16:creationId xmlns:a16="http://schemas.microsoft.com/office/drawing/2014/main" id="{11D44974-309F-4E5C-8A53-F8B3328308F6}"/>
              </a:ext>
            </a:extLst>
          </p:cNvPr>
          <p:cNvGrpSpPr/>
          <p:nvPr/>
        </p:nvGrpSpPr>
        <p:grpSpPr>
          <a:xfrm>
            <a:off x="2171699" y="4269262"/>
            <a:ext cx="14859000" cy="2286000"/>
            <a:chOff x="0" y="0"/>
            <a:chExt cx="2149078" cy="1419175"/>
          </a:xfrm>
        </p:grpSpPr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EFE341C8-1C0F-4D33-A229-69911544251D}"/>
                </a:ext>
              </a:extLst>
            </p:cNvPr>
            <p:cNvSpPr/>
            <p:nvPr/>
          </p:nvSpPr>
          <p:spPr>
            <a:xfrm>
              <a:off x="0" y="0"/>
              <a:ext cx="2149078" cy="1419175"/>
            </a:xfrm>
            <a:custGeom>
              <a:avLst/>
              <a:gdLst/>
              <a:ahLst/>
              <a:cxnLst/>
              <a:rect l="l" t="t" r="r" b="b"/>
              <a:pathLst>
                <a:path w="2149078" h="1419175">
                  <a:moveTo>
                    <a:pt x="48388" y="0"/>
                  </a:moveTo>
                  <a:lnTo>
                    <a:pt x="2100690" y="0"/>
                  </a:lnTo>
                  <a:cubicBezTo>
                    <a:pt x="2127414" y="0"/>
                    <a:pt x="2149078" y="21664"/>
                    <a:pt x="2149078" y="48388"/>
                  </a:cubicBezTo>
                  <a:lnTo>
                    <a:pt x="2149078" y="1370786"/>
                  </a:lnTo>
                  <a:cubicBezTo>
                    <a:pt x="2149078" y="1397510"/>
                    <a:pt x="2127414" y="1419175"/>
                    <a:pt x="2100690" y="1419175"/>
                  </a:cubicBezTo>
                  <a:lnTo>
                    <a:pt x="48388" y="1419175"/>
                  </a:lnTo>
                  <a:cubicBezTo>
                    <a:pt x="21664" y="1419175"/>
                    <a:pt x="0" y="1397510"/>
                    <a:pt x="0" y="1370786"/>
                  </a:cubicBezTo>
                  <a:lnTo>
                    <a:pt x="0" y="48388"/>
                  </a:lnTo>
                  <a:cubicBezTo>
                    <a:pt x="0" y="21664"/>
                    <a:pt x="21664" y="0"/>
                    <a:pt x="48388" y="0"/>
                  </a:cubicBezTo>
                  <a:close/>
                </a:path>
              </a:pathLst>
            </a:custGeom>
            <a:solidFill>
              <a:srgbClr val="1194AB">
                <a:alpha val="80000"/>
              </a:srgbClr>
            </a:solidFill>
          </p:spPr>
        </p:sp>
        <p:sp>
          <p:nvSpPr>
            <p:cNvPr id="24" name="TextBox 18">
              <a:extLst>
                <a:ext uri="{FF2B5EF4-FFF2-40B4-BE49-F238E27FC236}">
                  <a16:creationId xmlns:a16="http://schemas.microsoft.com/office/drawing/2014/main" id="{52090BD8-0126-48F3-B299-E256BBB7C80F}"/>
                </a:ext>
              </a:extLst>
            </p:cNvPr>
            <p:cNvSpPr txBox="1"/>
            <p:nvPr/>
          </p:nvSpPr>
          <p:spPr>
            <a:xfrm>
              <a:off x="0" y="-38100"/>
              <a:ext cx="2149078" cy="14572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132635" y="8488490"/>
            <a:ext cx="1781346" cy="1591075"/>
            <a:chOff x="0" y="0"/>
            <a:chExt cx="2375129" cy="21214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75154" cy="2121408"/>
            </a:xfrm>
            <a:custGeom>
              <a:avLst/>
              <a:gdLst/>
              <a:ahLst/>
              <a:cxnLst/>
              <a:rect l="l" t="t" r="r" b="b"/>
              <a:pathLst>
                <a:path w="2375154" h="2121408">
                  <a:moveTo>
                    <a:pt x="0" y="0"/>
                  </a:moveTo>
                  <a:lnTo>
                    <a:pt x="2375154" y="0"/>
                  </a:lnTo>
                  <a:lnTo>
                    <a:pt x="2375154" y="2121408"/>
                  </a:lnTo>
                  <a:lnTo>
                    <a:pt x="0" y="212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2121341" y="4576124"/>
            <a:ext cx="14154760" cy="2261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b="1" dirty="0">
                <a:solidFill>
                  <a:srgbClr val="FBB421"/>
                </a:solidFill>
                <a:latin typeface="Raleway Bold"/>
                <a:ea typeface="Raleway Bold"/>
                <a:cs typeface="Raleway Bold"/>
                <a:sym typeface="Raleway Bold"/>
              </a:rPr>
              <a:t>recepción </a:t>
            </a:r>
            <a:r>
              <a:rPr lang="en-US" sz="4000" b="1" dirty="0">
                <a:solidFill>
                  <a:schemeClr val="bg1"/>
                </a:solidFill>
                <a:latin typeface="Raleway Bold"/>
                <a:ea typeface="Raleway Bold"/>
                <a:cs typeface="Raleway Bold"/>
                <a:sym typeface="Raleway Bold"/>
              </a:rPr>
              <a:t>de </a:t>
            </a:r>
            <a:r>
              <a:rPr lang="en-US" sz="4000" b="1" dirty="0">
                <a:solidFill>
                  <a:schemeClr val="bg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delegaciones</a:t>
            </a:r>
            <a:r>
              <a:rPr lang="en-US" sz="4000" b="1" dirty="0">
                <a:solidFill>
                  <a:schemeClr val="bg1"/>
                </a:solidFill>
                <a:latin typeface="Raleway Bold"/>
                <a:ea typeface="Raleway Bold"/>
                <a:cs typeface="Raleway Bold"/>
                <a:sym typeface="Raleway Bold"/>
              </a:rPr>
              <a:t> y</a:t>
            </a:r>
            <a:endParaRPr lang="en-US" sz="4000" b="1" dirty="0">
              <a:solidFill>
                <a:schemeClr val="bg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algn="ctr">
              <a:lnSpc>
                <a:spcPts val="5600"/>
              </a:lnSpc>
            </a:pPr>
            <a:r>
              <a:rPr lang="en-US" sz="4000" b="1" dirty="0">
                <a:solidFill>
                  <a:srgbClr val="FBB421"/>
                </a:solidFill>
                <a:latin typeface="Raleway Bold"/>
                <a:ea typeface="Raleway Bold"/>
                <a:cs typeface="Raleway Bold"/>
                <a:sym typeface="Raleway Bold"/>
              </a:rPr>
              <a:t>apoyo</a:t>
            </a:r>
            <a:r>
              <a:rPr lang="en-US" sz="4000" b="1" dirty="0">
                <a:solidFill>
                  <a:schemeClr val="bg1"/>
                </a:solidFill>
                <a:latin typeface="Raleway Bold"/>
                <a:ea typeface="Raleway Bold"/>
                <a:cs typeface="Raleway Bold"/>
                <a:sym typeface="Raleway Bold"/>
              </a:rPr>
              <a:t> a</a:t>
            </a:r>
            <a:r>
              <a:rPr lang="en-US" sz="4000" b="1" dirty="0">
                <a:solidFill>
                  <a:schemeClr val="bg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40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visitantes internacionales</a:t>
            </a:r>
          </a:p>
          <a:p>
            <a:pPr algn="ctr">
              <a:lnSpc>
                <a:spcPts val="7278"/>
              </a:lnSpc>
            </a:pPr>
            <a:endParaRPr lang="en-US" sz="4000" b="1" dirty="0">
              <a:solidFill>
                <a:srgbClr val="FFFFFF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727164" y="2628900"/>
            <a:ext cx="13748070" cy="1487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b="1" dirty="0">
                <a:latin typeface="Raleway Bold"/>
                <a:ea typeface="Raleway Bold"/>
                <a:cs typeface="Raleway Bold"/>
                <a:sym typeface="Raleway Bold"/>
              </a:rPr>
              <a:t>RECEPCIÓN ACADÉMICA</a:t>
            </a:r>
          </a:p>
        </p:txBody>
      </p:sp>
      <p:grpSp>
        <p:nvGrpSpPr>
          <p:cNvPr id="15" name="Group 11">
            <a:extLst>
              <a:ext uri="{FF2B5EF4-FFF2-40B4-BE49-F238E27FC236}">
                <a16:creationId xmlns:a16="http://schemas.microsoft.com/office/drawing/2014/main" id="{1B0B24EC-A5D3-5DFB-516C-04BB2BB6D597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46AAC03A-C335-229B-D963-E70B571B0D4D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17" name="Group 13">
            <a:extLst>
              <a:ext uri="{FF2B5EF4-FFF2-40B4-BE49-F238E27FC236}">
                <a16:creationId xmlns:a16="http://schemas.microsoft.com/office/drawing/2014/main" id="{332B9CD4-737D-252E-6695-320160A70570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71E0D0A2-19D7-D33E-A129-C0E3F5D6C53F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19" name="Group 15">
            <a:extLst>
              <a:ext uri="{FF2B5EF4-FFF2-40B4-BE49-F238E27FC236}">
                <a16:creationId xmlns:a16="http://schemas.microsoft.com/office/drawing/2014/main" id="{A24E4695-5771-984A-A26E-6A62E53E390C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35144744-497B-DEA1-0389-91EC7DACA582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1679" y="-66542"/>
            <a:ext cx="18539679" cy="10359247"/>
            <a:chOff x="0" y="0"/>
            <a:chExt cx="24719572" cy="138123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719535" cy="13812393"/>
            </a:xfrm>
            <a:custGeom>
              <a:avLst/>
              <a:gdLst/>
              <a:ahLst/>
              <a:cxnLst/>
              <a:rect l="l" t="t" r="r" b="b"/>
              <a:pathLst>
                <a:path w="24719535" h="13812393">
                  <a:moveTo>
                    <a:pt x="0" y="0"/>
                  </a:moveTo>
                  <a:lnTo>
                    <a:pt x="24719535" y="0"/>
                  </a:lnTo>
                  <a:lnTo>
                    <a:pt x="24719535" y="13812393"/>
                  </a:lnTo>
                  <a:lnTo>
                    <a:pt x="0" y="138123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655" b="-9655"/>
              </a:stretch>
            </a:blipFill>
          </p:spPr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7607FE0F-BE32-0B78-A2D1-CFE013B7E200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D410B4D0-1E08-28D4-6101-E9CE5AA89253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12" name="Group 13">
            <a:extLst>
              <a:ext uri="{FF2B5EF4-FFF2-40B4-BE49-F238E27FC236}">
                <a16:creationId xmlns:a16="http://schemas.microsoft.com/office/drawing/2014/main" id="{8A8FA72F-5EEC-8220-13B0-7F80EBF154BD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FA52477B-06C9-4E08-683D-C8BE94EF56B3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14" name="Group 15">
            <a:extLst>
              <a:ext uri="{FF2B5EF4-FFF2-40B4-BE49-F238E27FC236}">
                <a16:creationId xmlns:a16="http://schemas.microsoft.com/office/drawing/2014/main" id="{2D397C66-F9B1-3B44-31F5-F86282985A39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A54F0C16-445D-50C6-0A91-C8A328E7F614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00909" y="0"/>
            <a:ext cx="7587091" cy="5143500"/>
            <a:chOff x="0" y="0"/>
            <a:chExt cx="10927766" cy="6858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27715" cy="6858000"/>
            </a:xfrm>
            <a:custGeom>
              <a:avLst/>
              <a:gdLst/>
              <a:ahLst/>
              <a:cxnLst/>
              <a:rect l="l" t="t" r="r" b="b"/>
              <a:pathLst>
                <a:path w="10927715" h="6858000">
                  <a:moveTo>
                    <a:pt x="0" y="0"/>
                  </a:moveTo>
                  <a:lnTo>
                    <a:pt x="10927715" y="0"/>
                  </a:lnTo>
                  <a:lnTo>
                    <a:pt x="10927715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9769" r="-976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675056" y="-18917"/>
            <a:ext cx="10935786" cy="5790981"/>
            <a:chOff x="0" y="0"/>
            <a:chExt cx="14581048" cy="77213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580997" cy="7721346"/>
            </a:xfrm>
            <a:custGeom>
              <a:avLst/>
              <a:gdLst/>
              <a:ahLst/>
              <a:cxnLst/>
              <a:rect l="l" t="t" r="r" b="b"/>
              <a:pathLst>
                <a:path w="14580997" h="7721346">
                  <a:moveTo>
                    <a:pt x="0" y="0"/>
                  </a:moveTo>
                  <a:lnTo>
                    <a:pt x="14580997" y="0"/>
                  </a:lnTo>
                  <a:lnTo>
                    <a:pt x="14580997" y="7721346"/>
                  </a:lnTo>
                  <a:lnTo>
                    <a:pt x="0" y="77213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32" r="-433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756018" y="5076825"/>
            <a:ext cx="8962882" cy="5210175"/>
            <a:chOff x="0" y="0"/>
            <a:chExt cx="11950510" cy="69469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950446" cy="6946938"/>
            </a:xfrm>
            <a:custGeom>
              <a:avLst/>
              <a:gdLst/>
              <a:ahLst/>
              <a:cxnLst/>
              <a:rect l="l" t="t" r="r" b="b"/>
              <a:pathLst>
                <a:path w="11950446" h="6946938">
                  <a:moveTo>
                    <a:pt x="0" y="0"/>
                  </a:moveTo>
                  <a:lnTo>
                    <a:pt x="11950446" y="0"/>
                  </a:lnTo>
                  <a:lnTo>
                    <a:pt x="11950446" y="6946938"/>
                  </a:lnTo>
                  <a:lnTo>
                    <a:pt x="0" y="6946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342" b="-7341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9718900" y="5076825"/>
            <a:ext cx="8797700" cy="5277774"/>
            <a:chOff x="0" y="0"/>
            <a:chExt cx="11412766" cy="703703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412728" cy="7037070"/>
            </a:xfrm>
            <a:custGeom>
              <a:avLst/>
              <a:gdLst/>
              <a:ahLst/>
              <a:cxnLst/>
              <a:rect l="l" t="t" r="r" b="b"/>
              <a:pathLst>
                <a:path w="11412728" h="7037070">
                  <a:moveTo>
                    <a:pt x="0" y="0"/>
                  </a:moveTo>
                  <a:lnTo>
                    <a:pt x="11412728" y="0"/>
                  </a:lnTo>
                  <a:lnTo>
                    <a:pt x="11412728" y="7037070"/>
                  </a:lnTo>
                  <a:lnTo>
                    <a:pt x="0" y="7037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060" b="-4059"/>
              </a:stretch>
            </a:blipFill>
          </p:spPr>
        </p:sp>
      </p:grpSp>
      <p:grpSp>
        <p:nvGrpSpPr>
          <p:cNvPr id="16" name="Group 11">
            <a:extLst>
              <a:ext uri="{FF2B5EF4-FFF2-40B4-BE49-F238E27FC236}">
                <a16:creationId xmlns:a16="http://schemas.microsoft.com/office/drawing/2014/main" id="{8D450164-431C-44B7-3E55-43A9C27EFC78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6E4904AB-27B9-0DF9-962B-CD40F580D2DA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18" name="Group 13">
            <a:extLst>
              <a:ext uri="{FF2B5EF4-FFF2-40B4-BE49-F238E27FC236}">
                <a16:creationId xmlns:a16="http://schemas.microsoft.com/office/drawing/2014/main" id="{B813191A-D348-81AF-DF9F-CBC7E779F0E5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22E725F1-55DE-7FD3-9671-FE37CABBA3E9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20" name="Group 15">
            <a:extLst>
              <a:ext uri="{FF2B5EF4-FFF2-40B4-BE49-F238E27FC236}">
                <a16:creationId xmlns:a16="http://schemas.microsoft.com/office/drawing/2014/main" id="{A67B7475-5BEB-A660-559A-B99B5BBB32AA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C3E7DF55-265C-7A46-110D-C8DFB161052A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209799" y="-76067"/>
            <a:ext cx="9088917" cy="5466036"/>
            <a:chOff x="0" y="0"/>
            <a:chExt cx="12118556" cy="72880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18594" cy="7288022"/>
            </a:xfrm>
            <a:custGeom>
              <a:avLst/>
              <a:gdLst/>
              <a:ahLst/>
              <a:cxnLst/>
              <a:rect l="l" t="t" r="r" b="b"/>
              <a:pathLst>
                <a:path w="12118594" h="7288022">
                  <a:moveTo>
                    <a:pt x="0" y="0"/>
                  </a:moveTo>
                  <a:lnTo>
                    <a:pt x="12118594" y="0"/>
                  </a:lnTo>
                  <a:lnTo>
                    <a:pt x="12118594" y="7288022"/>
                  </a:lnTo>
                  <a:lnTo>
                    <a:pt x="0" y="7288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85000"/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LightScreen/>
                        </a14:imgEffect>
                      </a14:imgLayer>
                    </a14:imgProps>
                  </a:ext>
                </a:extLst>
              </a:blip>
              <a:stretch>
                <a:fillRect t="-12354" b="-12355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6132635" y="8488490"/>
            <a:ext cx="1781346" cy="1591075"/>
            <a:chOff x="0" y="0"/>
            <a:chExt cx="2375129" cy="21214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75154" cy="2121408"/>
            </a:xfrm>
            <a:custGeom>
              <a:avLst/>
              <a:gdLst/>
              <a:ahLst/>
              <a:cxnLst/>
              <a:rect l="l" t="t" r="r" b="b"/>
              <a:pathLst>
                <a:path w="2375154" h="2121408">
                  <a:moveTo>
                    <a:pt x="0" y="0"/>
                  </a:moveTo>
                  <a:lnTo>
                    <a:pt x="2375154" y="0"/>
                  </a:lnTo>
                  <a:lnTo>
                    <a:pt x="2375154" y="2121408"/>
                  </a:lnTo>
                  <a:lnTo>
                    <a:pt x="0" y="212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765543" y="5383444"/>
            <a:ext cx="8444255" cy="4910090"/>
            <a:chOff x="0" y="0"/>
            <a:chExt cx="11259007" cy="654678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259058" cy="6546850"/>
            </a:xfrm>
            <a:custGeom>
              <a:avLst/>
              <a:gdLst/>
              <a:ahLst/>
              <a:cxnLst/>
              <a:rect l="l" t="t" r="r" b="b"/>
              <a:pathLst>
                <a:path w="11259058" h="6546850">
                  <a:moveTo>
                    <a:pt x="0" y="0"/>
                  </a:moveTo>
                  <a:lnTo>
                    <a:pt x="11259058" y="0"/>
                  </a:lnTo>
                  <a:lnTo>
                    <a:pt x="11259058" y="6546850"/>
                  </a:lnTo>
                  <a:lnTo>
                    <a:pt x="0" y="65468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alphaModFix amt="85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LightScreen/>
                        </a14:imgEffect>
                      </a14:imgLayer>
                    </a14:imgProps>
                  </a:ext>
                </a:extLst>
              </a:blip>
              <a:stretch>
                <a:fillRect l="-1757" r="-1756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775068" y="-55388"/>
            <a:ext cx="8444255" cy="5445357"/>
            <a:chOff x="0" y="0"/>
            <a:chExt cx="11259007" cy="726047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259058" cy="7260463"/>
            </a:xfrm>
            <a:custGeom>
              <a:avLst/>
              <a:gdLst/>
              <a:ahLst/>
              <a:cxnLst/>
              <a:rect l="l" t="t" r="r" b="b"/>
              <a:pathLst>
                <a:path w="11259058" h="7260463">
                  <a:moveTo>
                    <a:pt x="0" y="0"/>
                  </a:moveTo>
                  <a:lnTo>
                    <a:pt x="11259058" y="0"/>
                  </a:lnTo>
                  <a:lnTo>
                    <a:pt x="11259058" y="7260463"/>
                  </a:lnTo>
                  <a:lnTo>
                    <a:pt x="0" y="72604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alphaModFix amt="85000"/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artisticLightScreen/>
                        </a14:imgEffect>
                      </a14:imgLayer>
                    </a14:imgProps>
                  </a:ext>
                </a:extLst>
              </a:blip>
              <a:stretch>
                <a:fillRect t="-1690" b="-1690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9209799" y="5389978"/>
            <a:ext cx="9078201" cy="4897022"/>
            <a:chOff x="0" y="0"/>
            <a:chExt cx="12104268" cy="652936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104243" cy="6529324"/>
            </a:xfrm>
            <a:custGeom>
              <a:avLst/>
              <a:gdLst/>
              <a:ahLst/>
              <a:cxnLst/>
              <a:rect l="l" t="t" r="r" b="b"/>
              <a:pathLst>
                <a:path w="12104243" h="6529324">
                  <a:moveTo>
                    <a:pt x="0" y="0"/>
                  </a:moveTo>
                  <a:lnTo>
                    <a:pt x="12104243" y="0"/>
                  </a:lnTo>
                  <a:lnTo>
                    <a:pt x="12104243" y="6529324"/>
                  </a:lnTo>
                  <a:lnTo>
                    <a:pt x="0" y="6529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alphaModFix amt="85000"/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artisticLightScreen/>
                        </a14:imgEffect>
                      </a14:imgLayer>
                    </a14:imgProps>
                  </a:ext>
                </a:extLst>
              </a:blip>
              <a:stretch>
                <a:fillRect t="-11794" b="-11794"/>
              </a:stretch>
            </a:blipFill>
          </p:spPr>
        </p:sp>
      </p:grpSp>
      <p:sp>
        <p:nvSpPr>
          <p:cNvPr id="18" name="Freeform 18"/>
          <p:cNvSpPr/>
          <p:nvPr/>
        </p:nvSpPr>
        <p:spPr>
          <a:xfrm>
            <a:off x="651243" y="4301033"/>
            <a:ext cx="5693607" cy="2127323"/>
          </a:xfrm>
          <a:custGeom>
            <a:avLst/>
            <a:gdLst/>
            <a:ahLst/>
            <a:cxnLst/>
            <a:rect l="l" t="t" r="r" b="b"/>
            <a:pathLst>
              <a:path w="5693607" h="2127323">
                <a:moveTo>
                  <a:pt x="0" y="0"/>
                </a:moveTo>
                <a:lnTo>
                  <a:pt x="5693607" y="0"/>
                </a:lnTo>
                <a:lnTo>
                  <a:pt x="5693607" y="2127323"/>
                </a:lnTo>
                <a:lnTo>
                  <a:pt x="0" y="212732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756018" y="4351591"/>
            <a:ext cx="4935816" cy="2214493"/>
            <a:chOff x="0" y="0"/>
            <a:chExt cx="6581088" cy="295265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581114" cy="2952695"/>
            </a:xfrm>
            <a:custGeom>
              <a:avLst/>
              <a:gdLst/>
              <a:ahLst/>
              <a:cxnLst/>
              <a:rect l="l" t="t" r="r" b="b"/>
              <a:pathLst>
                <a:path w="6581114" h="2952695">
                  <a:moveTo>
                    <a:pt x="0" y="0"/>
                  </a:moveTo>
                  <a:lnTo>
                    <a:pt x="6581114" y="0"/>
                  </a:lnTo>
                  <a:lnTo>
                    <a:pt x="6581114" y="2952695"/>
                  </a:lnTo>
                  <a:lnTo>
                    <a:pt x="0" y="2952695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23" name="Group 11">
            <a:extLst>
              <a:ext uri="{FF2B5EF4-FFF2-40B4-BE49-F238E27FC236}">
                <a16:creationId xmlns:a16="http://schemas.microsoft.com/office/drawing/2014/main" id="{A99D8B0B-B0B5-EDCF-B0CC-A13003419DD3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7886F9E0-4D45-93DB-2320-DFD085F17FE5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25" name="Group 13">
            <a:extLst>
              <a:ext uri="{FF2B5EF4-FFF2-40B4-BE49-F238E27FC236}">
                <a16:creationId xmlns:a16="http://schemas.microsoft.com/office/drawing/2014/main" id="{673611CF-27DD-5B85-CCDA-7045E4362F96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179FF70D-784F-310B-D3A2-74CB64937158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27" name="Group 15">
            <a:extLst>
              <a:ext uri="{FF2B5EF4-FFF2-40B4-BE49-F238E27FC236}">
                <a16:creationId xmlns:a16="http://schemas.microsoft.com/office/drawing/2014/main" id="{B45B74D8-3A5B-4FEA-91C5-D345850C4BDC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8" name="Freeform 16">
              <a:extLst>
                <a:ext uri="{FF2B5EF4-FFF2-40B4-BE49-F238E27FC236}">
                  <a16:creationId xmlns:a16="http://schemas.microsoft.com/office/drawing/2014/main" id="{E61F4B23-D079-74A0-0A6F-6727577ECDAE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  <p:pic>
        <p:nvPicPr>
          <p:cNvPr id="7" name="Imagem 6">
            <a:extLst>
              <a:ext uri="{FF2B5EF4-FFF2-40B4-BE49-F238E27FC236}">
                <a16:creationId xmlns:a16="http://schemas.microsoft.com/office/drawing/2014/main" id="{76970951-F570-4916-83A6-F1CB4C1FEC9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68" y="4281013"/>
            <a:ext cx="4737704" cy="213021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m 51">
            <a:extLst>
              <a:ext uri="{FF2B5EF4-FFF2-40B4-BE49-F238E27FC236}">
                <a16:creationId xmlns:a16="http://schemas.microsoft.com/office/drawing/2014/main" id="{99AA1755-423F-4FF9-BA91-9C1AF8A737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0809" y="6993092"/>
            <a:ext cx="3575123" cy="2727673"/>
          </a:xfrm>
          <a:prstGeom prst="rect">
            <a:avLst/>
          </a:prstGeom>
        </p:spPr>
      </p:pic>
      <p:grpSp>
        <p:nvGrpSpPr>
          <p:cNvPr id="54" name="Group 38">
            <a:extLst>
              <a:ext uri="{FF2B5EF4-FFF2-40B4-BE49-F238E27FC236}">
                <a16:creationId xmlns:a16="http://schemas.microsoft.com/office/drawing/2014/main" id="{2C8D8EE1-26CC-4395-8B74-83D9E12EBB65}"/>
              </a:ext>
            </a:extLst>
          </p:cNvPr>
          <p:cNvGrpSpPr/>
          <p:nvPr/>
        </p:nvGrpSpPr>
        <p:grpSpPr>
          <a:xfrm>
            <a:off x="14087999" y="8837880"/>
            <a:ext cx="1990201" cy="584997"/>
            <a:chOff x="0" y="0"/>
            <a:chExt cx="2653602" cy="779996"/>
          </a:xfrm>
        </p:grpSpPr>
        <p:sp>
          <p:nvSpPr>
            <p:cNvPr id="55" name="Freeform 39">
              <a:extLst>
                <a:ext uri="{FF2B5EF4-FFF2-40B4-BE49-F238E27FC236}">
                  <a16:creationId xmlns:a16="http://schemas.microsoft.com/office/drawing/2014/main" id="{2300143F-A43B-4DB8-A237-5865F193EB57}"/>
                </a:ext>
              </a:extLst>
            </p:cNvPr>
            <p:cNvSpPr/>
            <p:nvPr/>
          </p:nvSpPr>
          <p:spPr>
            <a:xfrm>
              <a:off x="0" y="0"/>
              <a:ext cx="2653538" cy="780034"/>
            </a:xfrm>
            <a:custGeom>
              <a:avLst/>
              <a:gdLst/>
              <a:ahLst/>
              <a:cxnLst/>
              <a:rect l="l" t="t" r="r" b="b"/>
              <a:pathLst>
                <a:path w="2653538" h="780034">
                  <a:moveTo>
                    <a:pt x="0" y="0"/>
                  </a:moveTo>
                  <a:lnTo>
                    <a:pt x="2653538" y="0"/>
                  </a:lnTo>
                  <a:lnTo>
                    <a:pt x="2653538" y="780034"/>
                  </a:lnTo>
                  <a:lnTo>
                    <a:pt x="0" y="780034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sp>
        <p:nvSpPr>
          <p:cNvPr id="2" name="Freeform 2"/>
          <p:cNvSpPr/>
          <p:nvPr/>
        </p:nvSpPr>
        <p:spPr>
          <a:xfrm>
            <a:off x="1660789" y="8338261"/>
            <a:ext cx="1491529" cy="91650"/>
          </a:xfrm>
          <a:custGeom>
            <a:avLst/>
            <a:gdLst/>
            <a:ahLst/>
            <a:cxnLst/>
            <a:rect l="l" t="t" r="r" b="b"/>
            <a:pathLst>
              <a:path w="1491529" h="91650">
                <a:moveTo>
                  <a:pt x="0" y="0"/>
                </a:moveTo>
                <a:lnTo>
                  <a:pt x="1491529" y="0"/>
                </a:lnTo>
                <a:lnTo>
                  <a:pt x="1491529" y="91650"/>
                </a:lnTo>
                <a:lnTo>
                  <a:pt x="0" y="916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2698" y="0"/>
            <a:ext cx="18310803" cy="3484197"/>
            <a:chOff x="0" y="0"/>
            <a:chExt cx="24414404" cy="46455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414353" cy="4645660"/>
            </a:xfrm>
            <a:custGeom>
              <a:avLst/>
              <a:gdLst/>
              <a:ahLst/>
              <a:cxnLst/>
              <a:rect l="l" t="t" r="r" b="b"/>
              <a:pathLst>
                <a:path w="24414353" h="4645660">
                  <a:moveTo>
                    <a:pt x="0" y="0"/>
                  </a:moveTo>
                  <a:lnTo>
                    <a:pt x="24414353" y="0"/>
                  </a:lnTo>
                  <a:lnTo>
                    <a:pt x="24414353" y="4645660"/>
                  </a:lnTo>
                  <a:lnTo>
                    <a:pt x="0" y="4645660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391998" y="738642"/>
            <a:ext cx="9231601" cy="2258466"/>
            <a:chOff x="0" y="0"/>
            <a:chExt cx="12308802" cy="30112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308800" cy="3011292"/>
            </a:xfrm>
            <a:custGeom>
              <a:avLst/>
              <a:gdLst/>
              <a:ahLst/>
              <a:cxnLst/>
              <a:rect l="l" t="t" r="r" b="b"/>
              <a:pathLst>
                <a:path w="12308800" h="3011292">
                  <a:moveTo>
                    <a:pt x="0" y="0"/>
                  </a:moveTo>
                  <a:lnTo>
                    <a:pt x="12308800" y="0"/>
                  </a:lnTo>
                  <a:lnTo>
                    <a:pt x="12308800" y="3011292"/>
                  </a:lnTo>
                  <a:lnTo>
                    <a:pt x="0" y="3011292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41323" b="-17968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2308802" cy="302081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80"/>
                </a:lnSpc>
              </a:pPr>
              <a:r>
                <a:rPr lang="en-US" sz="48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Centro Intercultural Internacional de la USP 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26196" y="-1495"/>
            <a:ext cx="318002" cy="3484197"/>
            <a:chOff x="0" y="0"/>
            <a:chExt cx="424002" cy="46455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24053" cy="4645660"/>
            </a:xfrm>
            <a:custGeom>
              <a:avLst/>
              <a:gdLst/>
              <a:ahLst/>
              <a:cxnLst/>
              <a:rect l="l" t="t" r="r" b="b"/>
              <a:pathLst>
                <a:path w="424053" h="4645660">
                  <a:moveTo>
                    <a:pt x="0" y="0"/>
                  </a:moveTo>
                  <a:lnTo>
                    <a:pt x="424053" y="0"/>
                  </a:lnTo>
                  <a:lnTo>
                    <a:pt x="424053" y="4645660"/>
                  </a:lnTo>
                  <a:lnTo>
                    <a:pt x="0" y="4645660"/>
                  </a:lnTo>
                  <a:close/>
                </a:path>
              </a:pathLst>
            </a:custGeom>
            <a:solidFill>
              <a:srgbClr val="64C4D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-22698" y="-1495"/>
            <a:ext cx="448694" cy="3484197"/>
            <a:chOff x="0" y="0"/>
            <a:chExt cx="598259" cy="464559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98205" cy="4645660"/>
            </a:xfrm>
            <a:custGeom>
              <a:avLst/>
              <a:gdLst/>
              <a:ahLst/>
              <a:cxnLst/>
              <a:rect l="l" t="t" r="r" b="b"/>
              <a:pathLst>
                <a:path w="598205" h="4645660">
                  <a:moveTo>
                    <a:pt x="0" y="0"/>
                  </a:moveTo>
                  <a:lnTo>
                    <a:pt x="598205" y="0"/>
                  </a:lnTo>
                  <a:lnTo>
                    <a:pt x="598205" y="4645660"/>
                  </a:lnTo>
                  <a:lnTo>
                    <a:pt x="0" y="4645660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9561976" y="6993093"/>
            <a:ext cx="4191524" cy="2727693"/>
            <a:chOff x="0" y="0"/>
            <a:chExt cx="5588698" cy="363692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588762" cy="3636899"/>
            </a:xfrm>
            <a:custGeom>
              <a:avLst/>
              <a:gdLst/>
              <a:ahLst/>
              <a:cxnLst/>
              <a:rect l="l" t="t" r="r" b="b"/>
              <a:pathLst>
                <a:path w="5588762" h="3636899">
                  <a:moveTo>
                    <a:pt x="0" y="0"/>
                  </a:moveTo>
                  <a:lnTo>
                    <a:pt x="5588762" y="0"/>
                  </a:lnTo>
                  <a:lnTo>
                    <a:pt x="5588762" y="3636899"/>
                  </a:lnTo>
                  <a:lnTo>
                    <a:pt x="0" y="3636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960" r="1" b="-13289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5012684" y="3881228"/>
            <a:ext cx="4191514" cy="2775166"/>
            <a:chOff x="0" y="0"/>
            <a:chExt cx="5588686" cy="370022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588635" cy="3700272"/>
            </a:xfrm>
            <a:custGeom>
              <a:avLst/>
              <a:gdLst/>
              <a:ahLst/>
              <a:cxnLst/>
              <a:rect l="l" t="t" r="r" b="b"/>
              <a:pathLst>
                <a:path w="5588635" h="3700272">
                  <a:moveTo>
                    <a:pt x="0" y="0"/>
                  </a:moveTo>
                  <a:lnTo>
                    <a:pt x="5588635" y="0"/>
                  </a:lnTo>
                  <a:lnTo>
                    <a:pt x="5588635" y="3700272"/>
                  </a:lnTo>
                  <a:lnTo>
                    <a:pt x="0" y="3700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"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1008002" y="3816258"/>
            <a:ext cx="3702882" cy="2775175"/>
            <a:chOff x="0" y="0"/>
            <a:chExt cx="4937176" cy="370023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937125" cy="3700272"/>
            </a:xfrm>
            <a:custGeom>
              <a:avLst/>
              <a:gdLst/>
              <a:ahLst/>
              <a:cxnLst/>
              <a:rect l="l" t="t" r="r" b="b"/>
              <a:pathLst>
                <a:path w="4937125" h="3700272">
                  <a:moveTo>
                    <a:pt x="0" y="0"/>
                  </a:moveTo>
                  <a:lnTo>
                    <a:pt x="4937125" y="0"/>
                  </a:lnTo>
                  <a:lnTo>
                    <a:pt x="4937125" y="3700272"/>
                  </a:lnTo>
                  <a:lnTo>
                    <a:pt x="0" y="3700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14111297" y="3816248"/>
            <a:ext cx="3564598" cy="2850404"/>
            <a:chOff x="0" y="0"/>
            <a:chExt cx="4752797" cy="380053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752848" cy="3800475"/>
            </a:xfrm>
            <a:custGeom>
              <a:avLst/>
              <a:gdLst/>
              <a:ahLst/>
              <a:cxnLst/>
              <a:rect l="l" t="t" r="r" b="b"/>
              <a:pathLst>
                <a:path w="4752848" h="3800475">
                  <a:moveTo>
                    <a:pt x="0" y="0"/>
                  </a:moveTo>
                  <a:lnTo>
                    <a:pt x="4752848" y="0"/>
                  </a:lnTo>
                  <a:lnTo>
                    <a:pt x="4752848" y="3800475"/>
                  </a:lnTo>
                  <a:lnTo>
                    <a:pt x="0" y="3800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3309" r="-3308" b="-1"/>
              </a:stretch>
            </a:blipFill>
          </p:spPr>
        </p:sp>
      </p:grpSp>
      <p:grpSp>
        <p:nvGrpSpPr>
          <p:cNvPr id="20" name="Group 20"/>
          <p:cNvGrpSpPr/>
          <p:nvPr/>
        </p:nvGrpSpPr>
        <p:grpSpPr>
          <a:xfrm>
            <a:off x="9561986" y="3870970"/>
            <a:ext cx="4191505" cy="2795673"/>
            <a:chOff x="0" y="0"/>
            <a:chExt cx="5588673" cy="372756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588635" cy="3727577"/>
            </a:xfrm>
            <a:custGeom>
              <a:avLst/>
              <a:gdLst/>
              <a:ahLst/>
              <a:cxnLst/>
              <a:rect l="l" t="t" r="r" b="b"/>
              <a:pathLst>
                <a:path w="5588635" h="3727577">
                  <a:moveTo>
                    <a:pt x="0" y="0"/>
                  </a:moveTo>
                  <a:lnTo>
                    <a:pt x="5588635" y="0"/>
                  </a:lnTo>
                  <a:lnTo>
                    <a:pt x="5588635" y="3727577"/>
                  </a:lnTo>
                  <a:lnTo>
                    <a:pt x="0" y="3727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1008002" y="6932800"/>
            <a:ext cx="3700196" cy="2850404"/>
            <a:chOff x="0" y="0"/>
            <a:chExt cx="4933594" cy="380053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933569" cy="3800475"/>
            </a:xfrm>
            <a:custGeom>
              <a:avLst/>
              <a:gdLst/>
              <a:ahLst/>
              <a:cxnLst/>
              <a:rect l="l" t="t" r="r" b="b"/>
              <a:pathLst>
                <a:path w="4933569" h="3800475">
                  <a:moveTo>
                    <a:pt x="0" y="0"/>
                  </a:moveTo>
                  <a:lnTo>
                    <a:pt x="4933569" y="0"/>
                  </a:lnTo>
                  <a:lnTo>
                    <a:pt x="4933569" y="3800475"/>
                  </a:lnTo>
                  <a:lnTo>
                    <a:pt x="0" y="3800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7747" r="-7747" b="-1"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5012684" y="6993093"/>
            <a:ext cx="4191524" cy="2727693"/>
            <a:chOff x="0" y="0"/>
            <a:chExt cx="5588698" cy="363692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588762" cy="3636899"/>
            </a:xfrm>
            <a:custGeom>
              <a:avLst/>
              <a:gdLst/>
              <a:ahLst/>
              <a:cxnLst/>
              <a:rect l="l" t="t" r="r" b="b"/>
              <a:pathLst>
                <a:path w="5588762" h="3636899">
                  <a:moveTo>
                    <a:pt x="0" y="0"/>
                  </a:moveTo>
                  <a:lnTo>
                    <a:pt x="5588762" y="0"/>
                  </a:lnTo>
                  <a:lnTo>
                    <a:pt x="5588762" y="3636899"/>
                  </a:lnTo>
                  <a:lnTo>
                    <a:pt x="0" y="3636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11915" r="-11914"/>
              </a:stretch>
            </a:blipFill>
          </p:spPr>
        </p:sp>
      </p:grpSp>
      <p:grpSp>
        <p:nvGrpSpPr>
          <p:cNvPr id="26" name="Group 26"/>
          <p:cNvGrpSpPr/>
          <p:nvPr/>
        </p:nvGrpSpPr>
        <p:grpSpPr>
          <a:xfrm>
            <a:off x="1008002" y="5798153"/>
            <a:ext cx="1990201" cy="584997"/>
            <a:chOff x="0" y="0"/>
            <a:chExt cx="2653602" cy="77999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653538" cy="780034"/>
            </a:xfrm>
            <a:custGeom>
              <a:avLst/>
              <a:gdLst/>
              <a:ahLst/>
              <a:cxnLst/>
              <a:rect l="l" t="t" r="r" b="b"/>
              <a:pathLst>
                <a:path w="2653538" h="780034">
                  <a:moveTo>
                    <a:pt x="0" y="0"/>
                  </a:moveTo>
                  <a:lnTo>
                    <a:pt x="2653538" y="0"/>
                  </a:lnTo>
                  <a:lnTo>
                    <a:pt x="2653538" y="780034"/>
                  </a:lnTo>
                  <a:lnTo>
                    <a:pt x="0" y="780034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28" name="Group 28"/>
          <p:cNvGrpSpPr/>
          <p:nvPr/>
        </p:nvGrpSpPr>
        <p:grpSpPr>
          <a:xfrm>
            <a:off x="5012703" y="5798153"/>
            <a:ext cx="1990201" cy="584997"/>
            <a:chOff x="0" y="0"/>
            <a:chExt cx="2653602" cy="77999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653538" cy="780034"/>
            </a:xfrm>
            <a:custGeom>
              <a:avLst/>
              <a:gdLst/>
              <a:ahLst/>
              <a:cxnLst/>
              <a:rect l="l" t="t" r="r" b="b"/>
              <a:pathLst>
                <a:path w="2653538" h="780034">
                  <a:moveTo>
                    <a:pt x="0" y="0"/>
                  </a:moveTo>
                  <a:lnTo>
                    <a:pt x="2653538" y="0"/>
                  </a:lnTo>
                  <a:lnTo>
                    <a:pt x="2653538" y="780034"/>
                  </a:lnTo>
                  <a:lnTo>
                    <a:pt x="0" y="780034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9562005" y="5798153"/>
            <a:ext cx="2506199" cy="584997"/>
            <a:chOff x="0" y="0"/>
            <a:chExt cx="3341599" cy="77999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341624" cy="780034"/>
            </a:xfrm>
            <a:custGeom>
              <a:avLst/>
              <a:gdLst/>
              <a:ahLst/>
              <a:cxnLst/>
              <a:rect l="l" t="t" r="r" b="b"/>
              <a:pathLst>
                <a:path w="3341624" h="780034">
                  <a:moveTo>
                    <a:pt x="0" y="0"/>
                  </a:moveTo>
                  <a:lnTo>
                    <a:pt x="3341624" y="0"/>
                  </a:lnTo>
                  <a:lnTo>
                    <a:pt x="3341624" y="780034"/>
                  </a:lnTo>
                  <a:lnTo>
                    <a:pt x="0" y="780034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4111297" y="5798153"/>
            <a:ext cx="1990201" cy="584997"/>
            <a:chOff x="0" y="0"/>
            <a:chExt cx="2653602" cy="77999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653538" cy="780034"/>
            </a:xfrm>
            <a:custGeom>
              <a:avLst/>
              <a:gdLst/>
              <a:ahLst/>
              <a:cxnLst/>
              <a:rect l="l" t="t" r="r" b="b"/>
              <a:pathLst>
                <a:path w="2653538" h="780034">
                  <a:moveTo>
                    <a:pt x="0" y="0"/>
                  </a:moveTo>
                  <a:lnTo>
                    <a:pt x="2653538" y="0"/>
                  </a:lnTo>
                  <a:lnTo>
                    <a:pt x="2653538" y="780034"/>
                  </a:lnTo>
                  <a:lnTo>
                    <a:pt x="0" y="780034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008002" y="8824798"/>
            <a:ext cx="1990201" cy="584997"/>
            <a:chOff x="0" y="0"/>
            <a:chExt cx="2653602" cy="77999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653538" cy="780034"/>
            </a:xfrm>
            <a:custGeom>
              <a:avLst/>
              <a:gdLst/>
              <a:ahLst/>
              <a:cxnLst/>
              <a:rect l="l" t="t" r="r" b="b"/>
              <a:pathLst>
                <a:path w="2653538" h="780034">
                  <a:moveTo>
                    <a:pt x="0" y="0"/>
                  </a:moveTo>
                  <a:lnTo>
                    <a:pt x="2653538" y="0"/>
                  </a:lnTo>
                  <a:lnTo>
                    <a:pt x="2653538" y="780034"/>
                  </a:lnTo>
                  <a:lnTo>
                    <a:pt x="0" y="780034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5012703" y="8824798"/>
            <a:ext cx="1990201" cy="584997"/>
            <a:chOff x="0" y="0"/>
            <a:chExt cx="2653602" cy="779996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653538" cy="780034"/>
            </a:xfrm>
            <a:custGeom>
              <a:avLst/>
              <a:gdLst/>
              <a:ahLst/>
              <a:cxnLst/>
              <a:rect l="l" t="t" r="r" b="b"/>
              <a:pathLst>
                <a:path w="2653538" h="780034">
                  <a:moveTo>
                    <a:pt x="0" y="0"/>
                  </a:moveTo>
                  <a:lnTo>
                    <a:pt x="2653538" y="0"/>
                  </a:lnTo>
                  <a:lnTo>
                    <a:pt x="2653538" y="780034"/>
                  </a:lnTo>
                  <a:lnTo>
                    <a:pt x="0" y="780034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9562005" y="8824798"/>
            <a:ext cx="1990201" cy="584997"/>
            <a:chOff x="0" y="0"/>
            <a:chExt cx="2653602" cy="77999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653538" cy="780034"/>
            </a:xfrm>
            <a:custGeom>
              <a:avLst/>
              <a:gdLst/>
              <a:ahLst/>
              <a:cxnLst/>
              <a:rect l="l" t="t" r="r" b="b"/>
              <a:pathLst>
                <a:path w="2653538" h="780034">
                  <a:moveTo>
                    <a:pt x="0" y="0"/>
                  </a:moveTo>
                  <a:lnTo>
                    <a:pt x="2653538" y="0"/>
                  </a:lnTo>
                  <a:lnTo>
                    <a:pt x="2653538" y="780034"/>
                  </a:lnTo>
                  <a:lnTo>
                    <a:pt x="0" y="780034"/>
                  </a:lnTo>
                  <a:close/>
                </a:path>
              </a:pathLst>
            </a:custGeom>
            <a:solidFill>
              <a:srgbClr val="FCB421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17072600" y="9499702"/>
            <a:ext cx="1097404" cy="787203"/>
            <a:chOff x="0" y="0"/>
            <a:chExt cx="1463205" cy="1049604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463200" cy="1049600"/>
            </a:xfrm>
            <a:custGeom>
              <a:avLst/>
              <a:gdLst/>
              <a:ahLst/>
              <a:cxnLst/>
              <a:rect l="l" t="t" r="r" b="b"/>
              <a:pathLst>
                <a:path w="1463200" h="1049600">
                  <a:moveTo>
                    <a:pt x="0" y="0"/>
                  </a:moveTo>
                  <a:lnTo>
                    <a:pt x="1463200" y="0"/>
                  </a:lnTo>
                  <a:lnTo>
                    <a:pt x="1463200" y="1049600"/>
                  </a:lnTo>
                  <a:lnTo>
                    <a:pt x="0" y="104960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42036" r="-42036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1463205" cy="105912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00"/>
                </a:lnSpc>
              </a:pPr>
              <a:r>
                <a:rPr lang="en-US" sz="2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‹#›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9448800" y="962025"/>
            <a:ext cx="76238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s-ES" sz="3200" dirty="0">
                <a:solidFill>
                  <a:schemeClr val="bg1"/>
                </a:solidFill>
                <a:latin typeface="Raleway" pitchFamily="2" charset="0"/>
              </a:rPr>
              <a:t>La USP fomenta el intercambio cultural a través de centros internacionales y asociaciones con múltiples países.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135123" y="5903376"/>
            <a:ext cx="173595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COREA DEL SUR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5139823" y="5903376"/>
            <a:ext cx="173595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QUÉBEC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9689125" y="5903376"/>
            <a:ext cx="2366553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ALEMANIA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4238427" y="5903376"/>
            <a:ext cx="173595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FRANCIA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135123" y="8930021"/>
            <a:ext cx="173595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IRLANDA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5139823" y="8930021"/>
            <a:ext cx="173595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INDIA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9689125" y="8930021"/>
            <a:ext cx="173595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ISRAEL</a:t>
            </a:r>
          </a:p>
        </p:txBody>
      </p:sp>
      <p:sp>
        <p:nvSpPr>
          <p:cNvPr id="53" name="TextBox 51">
            <a:extLst>
              <a:ext uri="{FF2B5EF4-FFF2-40B4-BE49-F238E27FC236}">
                <a16:creationId xmlns:a16="http://schemas.microsoft.com/office/drawing/2014/main" id="{5CC404CF-D426-4945-BCA1-7EDFCE1FD585}"/>
              </a:ext>
            </a:extLst>
          </p:cNvPr>
          <p:cNvSpPr txBox="1"/>
          <p:nvPr/>
        </p:nvSpPr>
        <p:spPr>
          <a:xfrm>
            <a:off x="14238373" y="8920829"/>
            <a:ext cx="1735950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399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ESTADOS UNIDOS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7418" y="-64169"/>
            <a:ext cx="17760582" cy="10341339"/>
            <a:chOff x="0" y="0"/>
            <a:chExt cx="23961941" cy="161676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61979" cy="16167608"/>
            </a:xfrm>
            <a:custGeom>
              <a:avLst/>
              <a:gdLst/>
              <a:ahLst/>
              <a:cxnLst/>
              <a:rect l="l" t="t" r="r" b="b"/>
              <a:pathLst>
                <a:path w="23961979" h="16167608">
                  <a:moveTo>
                    <a:pt x="0" y="0"/>
                  </a:moveTo>
                  <a:lnTo>
                    <a:pt x="23961979" y="0"/>
                  </a:lnTo>
                  <a:lnTo>
                    <a:pt x="23961979" y="16167608"/>
                  </a:lnTo>
                  <a:lnTo>
                    <a:pt x="0" y="161676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34" r="-934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6132635" y="8488490"/>
            <a:ext cx="1781346" cy="1591075"/>
            <a:chOff x="0" y="0"/>
            <a:chExt cx="2375129" cy="21214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75154" cy="2121408"/>
            </a:xfrm>
            <a:custGeom>
              <a:avLst/>
              <a:gdLst/>
              <a:ahLst/>
              <a:cxnLst/>
              <a:rect l="l" t="t" r="r" b="b"/>
              <a:pathLst>
                <a:path w="2375154" h="2121408">
                  <a:moveTo>
                    <a:pt x="0" y="0"/>
                  </a:moveTo>
                  <a:lnTo>
                    <a:pt x="2375154" y="0"/>
                  </a:lnTo>
                  <a:lnTo>
                    <a:pt x="2375154" y="2121408"/>
                  </a:lnTo>
                  <a:lnTo>
                    <a:pt x="0" y="212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4573934" y="685800"/>
            <a:ext cx="10361266" cy="1487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COMUNICACIÓN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90624" y="2705100"/>
            <a:ext cx="6886575" cy="28157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s-ES" sz="4000" dirty="0">
                <a:solidFill>
                  <a:schemeClr val="bg1"/>
                </a:solidFill>
                <a:latin typeface="Raleway Bold" panose="020B0604020202020204" charset="0"/>
              </a:rPr>
              <a:t>La USP promueve sus actividades a escala global mediante plataformas y canales institucionales.</a:t>
            </a:r>
            <a:endParaRPr lang="en-US" sz="4000" b="1" dirty="0">
              <a:solidFill>
                <a:schemeClr val="bg1"/>
              </a:solidFill>
              <a:latin typeface="Raleway Bold" panose="020B0604020202020204" charset="0"/>
              <a:ea typeface="Raleway Medium"/>
              <a:cs typeface="Raleway Medium"/>
              <a:sym typeface="Raleway Medium"/>
            </a:endParaRPr>
          </a:p>
        </p:txBody>
      </p:sp>
      <p:grpSp>
        <p:nvGrpSpPr>
          <p:cNvPr id="15" name="Group 11">
            <a:extLst>
              <a:ext uri="{FF2B5EF4-FFF2-40B4-BE49-F238E27FC236}">
                <a16:creationId xmlns:a16="http://schemas.microsoft.com/office/drawing/2014/main" id="{A93179B2-54FA-2ED5-F0EC-F4BB1FB09D51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D4823CD7-4BE0-F6CE-CB68-C1C98E39F89B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17" name="Group 13">
            <a:extLst>
              <a:ext uri="{FF2B5EF4-FFF2-40B4-BE49-F238E27FC236}">
                <a16:creationId xmlns:a16="http://schemas.microsoft.com/office/drawing/2014/main" id="{300EA641-B223-7D4F-5989-E0405F172881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0DEC2D60-C936-8B5C-27F1-472FD4939D14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19" name="Group 15">
            <a:extLst>
              <a:ext uri="{FF2B5EF4-FFF2-40B4-BE49-F238E27FC236}">
                <a16:creationId xmlns:a16="http://schemas.microsoft.com/office/drawing/2014/main" id="{D73DB089-6AAA-FFD5-29FC-D5682A1A214C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FD515CB2-D7A6-B8C3-61EE-EEDE64C96BDA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132635" y="8488490"/>
            <a:ext cx="1781346" cy="1591075"/>
            <a:chOff x="0" y="0"/>
            <a:chExt cx="2375129" cy="21214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75154" cy="2121408"/>
            </a:xfrm>
            <a:custGeom>
              <a:avLst/>
              <a:gdLst/>
              <a:ahLst/>
              <a:cxnLst/>
              <a:rect l="l" t="t" r="r" b="b"/>
              <a:pathLst>
                <a:path w="2375154" h="2121408">
                  <a:moveTo>
                    <a:pt x="0" y="0"/>
                  </a:moveTo>
                  <a:lnTo>
                    <a:pt x="2375154" y="0"/>
                  </a:lnTo>
                  <a:lnTo>
                    <a:pt x="2375154" y="2121408"/>
                  </a:lnTo>
                  <a:lnTo>
                    <a:pt x="0" y="21214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759257" y="1"/>
            <a:ext cx="17528743" cy="10287000"/>
            <a:chOff x="0" y="0"/>
            <a:chExt cx="23582224" cy="1437895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582249" cy="14378939"/>
            </a:xfrm>
            <a:custGeom>
              <a:avLst/>
              <a:gdLst/>
              <a:ahLst/>
              <a:cxnLst/>
              <a:rect l="l" t="t" r="r" b="b"/>
              <a:pathLst>
                <a:path w="23582249" h="14378939">
                  <a:moveTo>
                    <a:pt x="0" y="0"/>
                  </a:moveTo>
                  <a:lnTo>
                    <a:pt x="23582249" y="0"/>
                  </a:lnTo>
                  <a:lnTo>
                    <a:pt x="23582249" y="14378939"/>
                  </a:lnTo>
                  <a:lnTo>
                    <a:pt x="0" y="14378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2649200" y="4027789"/>
            <a:ext cx="5796715" cy="4460710"/>
          </a:xfrm>
          <a:custGeom>
            <a:avLst/>
            <a:gdLst/>
            <a:ahLst/>
            <a:cxnLst/>
            <a:rect l="l" t="t" r="r" b="b"/>
            <a:pathLst>
              <a:path w="5796715" h="4460710">
                <a:moveTo>
                  <a:pt x="0" y="0"/>
                </a:moveTo>
                <a:lnTo>
                  <a:pt x="5796715" y="0"/>
                </a:lnTo>
                <a:lnTo>
                  <a:pt x="5796715" y="4460710"/>
                </a:lnTo>
                <a:lnTo>
                  <a:pt x="0" y="44607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9677400" y="3868996"/>
            <a:ext cx="8768515" cy="4778296"/>
            <a:chOff x="0" y="0"/>
            <a:chExt cx="8194745" cy="637106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94771" cy="6371099"/>
            </a:xfrm>
            <a:custGeom>
              <a:avLst/>
              <a:gdLst/>
              <a:ahLst/>
              <a:cxnLst/>
              <a:rect l="l" t="t" r="r" b="b"/>
              <a:pathLst>
                <a:path w="8194771" h="6371099">
                  <a:moveTo>
                    <a:pt x="0" y="0"/>
                  </a:moveTo>
                  <a:lnTo>
                    <a:pt x="8194771" y="0"/>
                  </a:lnTo>
                  <a:lnTo>
                    <a:pt x="8194771" y="6371099"/>
                  </a:lnTo>
                  <a:lnTo>
                    <a:pt x="0" y="6371099"/>
                  </a:lnTo>
                  <a:close/>
                </a:path>
              </a:pathLst>
            </a:custGeom>
            <a:solidFill>
              <a:srgbClr val="1094AB"/>
            </a:solidFill>
          </p:spPr>
        </p:sp>
      </p:grpSp>
      <p:sp>
        <p:nvSpPr>
          <p:cNvPr id="15" name="TextBox 15"/>
          <p:cNvSpPr txBox="1"/>
          <p:nvPr/>
        </p:nvSpPr>
        <p:spPr>
          <a:xfrm>
            <a:off x="10439400" y="3491027"/>
            <a:ext cx="7848600" cy="47977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10"/>
              </a:lnSpc>
            </a:pPr>
            <a:endParaRPr dirty="0"/>
          </a:p>
          <a:p>
            <a:pPr algn="l">
              <a:lnSpc>
                <a:spcPts val="4610"/>
              </a:lnSpc>
            </a:pPr>
            <a:r>
              <a:rPr lang="es-ES" sz="3600" dirty="0">
                <a:solidFill>
                  <a:srgbClr val="FFC000"/>
                </a:solidFill>
                <a:latin typeface="Raleway Bold" panose="020B0604020202020204" charset="0"/>
              </a:rPr>
              <a:t>CONOZCA MÁS ACERCA DE LA USP</a:t>
            </a:r>
            <a:endParaRPr lang="en-US" sz="3293" b="1" dirty="0">
              <a:solidFill>
                <a:srgbClr val="FFC000"/>
              </a:solidFill>
              <a:latin typeface="Raleway Bold" panose="020B0604020202020204" charset="0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4610"/>
              </a:lnSpc>
            </a:pPr>
            <a:r>
              <a:rPr lang="en-US" sz="3293" b="1" i="1" dirty="0">
                <a:solidFill>
                  <a:srgbClr val="FFFFFF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usp.br</a:t>
            </a:r>
          </a:p>
          <a:p>
            <a:pPr algn="l">
              <a:lnSpc>
                <a:spcPts val="4610"/>
              </a:lnSpc>
            </a:pPr>
            <a:r>
              <a:rPr lang="en-US" sz="3293" b="1" i="1" dirty="0">
                <a:solidFill>
                  <a:srgbClr val="FFFFFF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internationaloffice.usp.br</a:t>
            </a:r>
          </a:p>
          <a:p>
            <a:pPr algn="l">
              <a:lnSpc>
                <a:spcPts val="4610"/>
              </a:lnSpc>
            </a:pPr>
            <a:endParaRPr lang="en-US" sz="3293" b="1" i="1" dirty="0">
              <a:solidFill>
                <a:srgbClr val="FFFFFF"/>
              </a:solidFill>
              <a:latin typeface="Raleway Bold Italics"/>
              <a:ea typeface="Raleway Bold Italics"/>
              <a:cs typeface="Raleway Bold Italics"/>
              <a:sym typeface="Raleway Bold Italics"/>
            </a:endParaRPr>
          </a:p>
          <a:p>
            <a:pPr algn="l">
              <a:lnSpc>
                <a:spcPts val="4610"/>
              </a:lnSpc>
            </a:pPr>
            <a:r>
              <a:rPr lang="en-US" sz="3293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usp.oficial</a:t>
            </a:r>
            <a:endParaRPr lang="en-US" sz="3293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4610"/>
              </a:lnSpc>
            </a:pPr>
            <a:r>
              <a:rPr lang="en-US" sz="3293" b="1" dirty="0" err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usp.international</a:t>
            </a:r>
            <a:endParaRPr lang="en-US" sz="3293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5868"/>
              </a:lnSpc>
            </a:pPr>
            <a:endParaRPr lang="en-US" sz="3293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9723727" y="6966269"/>
            <a:ext cx="776554" cy="776554"/>
            <a:chOff x="0" y="0"/>
            <a:chExt cx="1035406" cy="103540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35431" cy="1035431"/>
            </a:xfrm>
            <a:custGeom>
              <a:avLst/>
              <a:gdLst/>
              <a:ahLst/>
              <a:cxnLst/>
              <a:rect l="l" t="t" r="r" b="b"/>
              <a:pathLst>
                <a:path w="1035431" h="1035431">
                  <a:moveTo>
                    <a:pt x="0" y="0"/>
                  </a:moveTo>
                  <a:lnTo>
                    <a:pt x="1035431" y="0"/>
                  </a:lnTo>
                  <a:lnTo>
                    <a:pt x="1035431" y="1035431"/>
                  </a:lnTo>
                  <a:lnTo>
                    <a:pt x="0" y="1035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</p:sp>
      </p:grpSp>
      <p:grpSp>
        <p:nvGrpSpPr>
          <p:cNvPr id="18" name="Group 11">
            <a:extLst>
              <a:ext uri="{FF2B5EF4-FFF2-40B4-BE49-F238E27FC236}">
                <a16:creationId xmlns:a16="http://schemas.microsoft.com/office/drawing/2014/main" id="{46D280DC-2E40-6CFF-455D-292D5B52183A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99F5F20F-94AB-A520-1BE1-6888940B6C9B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20" name="Group 13">
            <a:extLst>
              <a:ext uri="{FF2B5EF4-FFF2-40B4-BE49-F238E27FC236}">
                <a16:creationId xmlns:a16="http://schemas.microsoft.com/office/drawing/2014/main" id="{0ED92C67-E62A-8358-626B-630411D95B55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A785471D-14FC-C2BE-BA2C-9E2AC7911483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22" name="Group 15">
            <a:extLst>
              <a:ext uri="{FF2B5EF4-FFF2-40B4-BE49-F238E27FC236}">
                <a16:creationId xmlns:a16="http://schemas.microsoft.com/office/drawing/2014/main" id="{B68330CE-C5DD-EBCC-B175-EA81BA231271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43F9FCA6-4C17-82B9-6475-9B3114B73A08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  <p:grpSp>
        <p:nvGrpSpPr>
          <p:cNvPr id="24" name="Group 16">
            <a:extLst>
              <a:ext uri="{FF2B5EF4-FFF2-40B4-BE49-F238E27FC236}">
                <a16:creationId xmlns:a16="http://schemas.microsoft.com/office/drawing/2014/main" id="{1D774627-1060-41C4-AFA7-94188AB8A314}"/>
              </a:ext>
            </a:extLst>
          </p:cNvPr>
          <p:cNvGrpSpPr/>
          <p:nvPr/>
        </p:nvGrpSpPr>
        <p:grpSpPr>
          <a:xfrm>
            <a:off x="9723755" y="6258144"/>
            <a:ext cx="776554" cy="776554"/>
            <a:chOff x="0" y="0"/>
            <a:chExt cx="1035406" cy="1035406"/>
          </a:xfrm>
        </p:grpSpPr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FAB46CE8-A3C2-479A-AFB5-6734426CCCBC}"/>
                </a:ext>
              </a:extLst>
            </p:cNvPr>
            <p:cNvSpPr/>
            <p:nvPr/>
          </p:nvSpPr>
          <p:spPr>
            <a:xfrm>
              <a:off x="0" y="0"/>
              <a:ext cx="1035431" cy="1035431"/>
            </a:xfrm>
            <a:custGeom>
              <a:avLst/>
              <a:gdLst/>
              <a:ahLst/>
              <a:cxnLst/>
              <a:rect l="l" t="t" r="r" b="b"/>
              <a:pathLst>
                <a:path w="1035431" h="1035431">
                  <a:moveTo>
                    <a:pt x="0" y="0"/>
                  </a:moveTo>
                  <a:lnTo>
                    <a:pt x="1035431" y="0"/>
                  </a:lnTo>
                  <a:lnTo>
                    <a:pt x="1035431" y="1035431"/>
                  </a:lnTo>
                  <a:lnTo>
                    <a:pt x="0" y="10354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</p:sp>
      </p:grp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46481" y="-1"/>
            <a:ext cx="17641519" cy="10287001"/>
            <a:chOff x="0" y="0"/>
            <a:chExt cx="23668812" cy="156807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668862" cy="15680689"/>
            </a:xfrm>
            <a:custGeom>
              <a:avLst/>
              <a:gdLst/>
              <a:ahLst/>
              <a:cxnLst/>
              <a:rect l="l" t="t" r="r" b="b"/>
              <a:pathLst>
                <a:path w="23668862" h="15680689">
                  <a:moveTo>
                    <a:pt x="0" y="0"/>
                  </a:moveTo>
                  <a:lnTo>
                    <a:pt x="23668862" y="0"/>
                  </a:lnTo>
                  <a:lnTo>
                    <a:pt x="23668862" y="15680689"/>
                  </a:lnTo>
                  <a:lnTo>
                    <a:pt x="0" y="156806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39" b="-339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2176982" y="2002719"/>
            <a:ext cx="13934037" cy="419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2000" b="1" dirty="0">
                <a:solidFill>
                  <a:srgbClr val="FBB914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¡BIENVENIDOS</a:t>
            </a:r>
            <a:r>
              <a:rPr lang="en-US" sz="12000" b="1" dirty="0">
                <a:solidFill>
                  <a:srgbClr val="1194AB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12000" b="1" dirty="0">
                <a:solidFill>
                  <a:srgbClr val="64C4D2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</a:p>
          <a:p>
            <a:pPr algn="ctr">
              <a:lnSpc>
                <a:spcPts val="16800"/>
              </a:lnSpc>
            </a:pPr>
            <a:r>
              <a:rPr lang="en-US" sz="12000" b="1" dirty="0">
                <a:solidFill>
                  <a:srgbClr val="64C4D2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 LA USP!</a:t>
            </a:r>
          </a:p>
        </p:txBody>
      </p:sp>
      <p:grpSp>
        <p:nvGrpSpPr>
          <p:cNvPr id="13" name="Group 11">
            <a:extLst>
              <a:ext uri="{FF2B5EF4-FFF2-40B4-BE49-F238E27FC236}">
                <a16:creationId xmlns:a16="http://schemas.microsoft.com/office/drawing/2014/main" id="{C005B52C-271B-B014-9420-DA11BCE2E075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94A04047-61F0-9105-8C37-ABD6CB887B0D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15" name="Group 13">
            <a:extLst>
              <a:ext uri="{FF2B5EF4-FFF2-40B4-BE49-F238E27FC236}">
                <a16:creationId xmlns:a16="http://schemas.microsoft.com/office/drawing/2014/main" id="{976C1B2D-9370-5A3D-0DB8-4A2A56DBB701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AB38767D-DA4C-C3C7-9F7C-38400DA55DB9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17" name="Group 15">
            <a:extLst>
              <a:ext uri="{FF2B5EF4-FFF2-40B4-BE49-F238E27FC236}">
                <a16:creationId xmlns:a16="http://schemas.microsoft.com/office/drawing/2014/main" id="{D90F8A10-DFD8-AD55-7D5C-620BE2B558FC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C5BCE550-3632-6C13-AAA1-9D7E9FABD212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56006" y="-27941"/>
            <a:ext cx="17631994" cy="10607929"/>
            <a:chOff x="0" y="0"/>
            <a:chExt cx="23545521" cy="156970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545546" cy="15697073"/>
            </a:xfrm>
            <a:custGeom>
              <a:avLst/>
              <a:gdLst/>
              <a:ahLst/>
              <a:cxnLst/>
              <a:rect l="l" t="t" r="r" b="b"/>
              <a:pathLst>
                <a:path w="23545546" h="15697073">
                  <a:moveTo>
                    <a:pt x="0" y="0"/>
                  </a:moveTo>
                  <a:lnTo>
                    <a:pt x="23545546" y="0"/>
                  </a:lnTo>
                  <a:lnTo>
                    <a:pt x="23545546" y="15697073"/>
                  </a:lnTo>
                  <a:lnTo>
                    <a:pt x="0" y="156970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1028700" y="47692"/>
            <a:ext cx="8964349" cy="9985277"/>
          </a:xfrm>
          <a:custGeom>
            <a:avLst/>
            <a:gdLst/>
            <a:ahLst/>
            <a:cxnLst/>
            <a:rect l="l" t="t" r="r" b="b"/>
            <a:pathLst>
              <a:path w="8964349" h="9985277">
                <a:moveTo>
                  <a:pt x="0" y="0"/>
                </a:moveTo>
                <a:lnTo>
                  <a:pt x="8964349" y="0"/>
                </a:lnTo>
                <a:lnTo>
                  <a:pt x="8964349" y="9985276"/>
                </a:lnTo>
                <a:lnTo>
                  <a:pt x="0" y="9985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93590" y="342725"/>
            <a:ext cx="8506725" cy="10518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3200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CRÉDITOS</a:t>
            </a:r>
          </a:p>
          <a:p>
            <a:pPr algn="l">
              <a:lnSpc>
                <a:spcPts val="3500"/>
              </a:lnSpc>
            </a:pPr>
            <a:endParaRPr lang="en-US" sz="3200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3500"/>
              </a:lnSpc>
            </a:pPr>
            <a:r>
              <a:rPr lang="en-US" sz="2499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PRODUCCIÓN</a:t>
            </a:r>
          </a:p>
          <a:p>
            <a:pPr algn="l">
              <a:lnSpc>
                <a:spcPts val="3500"/>
              </a:lnSpc>
            </a:pPr>
            <a:endParaRPr lang="en-US" sz="2499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3500"/>
              </a:lnSpc>
            </a:pPr>
            <a:r>
              <a:rPr lang="en-US" sz="2499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AUCANI USP</a:t>
            </a:r>
            <a:r>
              <a:rPr lang="en-US" sz="2499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- ÁREA DE COMUNICACIÓN</a:t>
            </a:r>
          </a:p>
          <a:p>
            <a:pPr algn="l">
              <a:lnSpc>
                <a:spcPts val="3500"/>
              </a:lnSpc>
            </a:pPr>
            <a:endParaRPr lang="en-US" sz="2499" b="1" dirty="0">
              <a:solidFill>
                <a:srgbClr val="FFFFFF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algn="l">
              <a:lnSpc>
                <a:spcPts val="3500"/>
              </a:lnSpc>
            </a:pPr>
            <a:r>
              <a:rPr lang="en-US" sz="2499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FOTOS</a:t>
            </a:r>
          </a:p>
          <a:p>
            <a:pPr algn="l">
              <a:lnSpc>
                <a:spcPts val="3500"/>
              </a:lnSpc>
            </a:pPr>
            <a:endParaRPr lang="en-US" sz="2499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3080"/>
              </a:lnSpc>
            </a:pPr>
            <a:r>
              <a:rPr lang="en-US" sz="2200" b="1" dirty="0" err="1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Ader</a:t>
            </a:r>
            <a:r>
              <a:rPr lang="en-US" sz="22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Gotardo</a:t>
            </a:r>
            <a:endParaRPr lang="en-US" sz="2200" b="1" dirty="0">
              <a:solidFill>
                <a:srgbClr val="FFFFFF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algn="l">
              <a:lnSpc>
                <a:spcPts val="3080"/>
              </a:lnSpc>
            </a:pPr>
            <a:r>
              <a:rPr lang="en-US" sz="22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Alan Petrillo</a:t>
            </a:r>
          </a:p>
          <a:p>
            <a:pPr algn="l">
              <a:lnSpc>
                <a:spcPts val="3080"/>
              </a:lnSpc>
            </a:pPr>
            <a:r>
              <a:rPr lang="en-US" sz="2200" b="1" dirty="0" err="1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Cecília</a:t>
            </a:r>
            <a:r>
              <a:rPr lang="en-US" sz="22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Bastos</a:t>
            </a:r>
          </a:p>
          <a:p>
            <a:pPr algn="l">
              <a:lnSpc>
                <a:spcPts val="3080"/>
              </a:lnSpc>
            </a:pPr>
            <a:r>
              <a:rPr lang="en-US" sz="22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Eduardo </a:t>
            </a:r>
            <a:r>
              <a:rPr lang="en-US" sz="2200" b="1" dirty="0" err="1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Morettin</a:t>
            </a:r>
            <a:endParaRPr lang="en-US" sz="2200" b="1" dirty="0">
              <a:solidFill>
                <a:srgbClr val="FFFFFF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algn="l">
              <a:lnSpc>
                <a:spcPts val="3080"/>
              </a:lnSpc>
            </a:pPr>
            <a:r>
              <a:rPr lang="en-US" sz="2200" b="1" dirty="0" err="1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Fábio</a:t>
            </a:r>
            <a:r>
              <a:rPr lang="en-US" sz="22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Durand</a:t>
            </a:r>
          </a:p>
          <a:p>
            <a:pPr algn="l">
              <a:lnSpc>
                <a:spcPts val="3080"/>
              </a:lnSpc>
            </a:pPr>
            <a:r>
              <a:rPr lang="en-US" sz="22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Francisco </a:t>
            </a:r>
            <a:r>
              <a:rPr lang="en-US" sz="2200" b="1" dirty="0" err="1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Emolo</a:t>
            </a:r>
            <a:endParaRPr lang="en-US" sz="2200" b="1" dirty="0">
              <a:solidFill>
                <a:srgbClr val="FFFFFF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algn="l">
              <a:lnSpc>
                <a:spcPts val="3080"/>
              </a:lnSpc>
            </a:pPr>
            <a:r>
              <a:rPr lang="en-US" sz="22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George Campos</a:t>
            </a:r>
          </a:p>
          <a:p>
            <a:pPr algn="l">
              <a:lnSpc>
                <a:spcPts val="3080"/>
              </a:lnSpc>
            </a:pPr>
            <a:r>
              <a:rPr lang="en-US" sz="22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Jonathas Carvalho</a:t>
            </a:r>
          </a:p>
          <a:p>
            <a:pPr algn="l">
              <a:lnSpc>
                <a:spcPts val="3080"/>
              </a:lnSpc>
            </a:pPr>
            <a:r>
              <a:rPr lang="en-US" sz="22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Julio Cesar </a:t>
            </a:r>
            <a:r>
              <a:rPr lang="en-US" sz="2200" b="1" dirty="0" err="1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Bazanini</a:t>
            </a:r>
            <a:endParaRPr lang="en-US" sz="2200" b="1" dirty="0">
              <a:solidFill>
                <a:srgbClr val="FFFFFF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algn="l">
              <a:lnSpc>
                <a:spcPts val="3080"/>
              </a:lnSpc>
            </a:pPr>
            <a:r>
              <a:rPr lang="en-US" sz="22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Marcos Santos</a:t>
            </a:r>
          </a:p>
          <a:p>
            <a:pPr algn="l">
              <a:lnSpc>
                <a:spcPts val="3080"/>
              </a:lnSpc>
            </a:pPr>
            <a:r>
              <a:rPr lang="en-US" sz="22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Raquel Guedes</a:t>
            </a:r>
          </a:p>
          <a:p>
            <a:pPr algn="l">
              <a:lnSpc>
                <a:spcPts val="3080"/>
              </a:lnSpc>
            </a:pPr>
            <a:r>
              <a:rPr lang="en-US" sz="22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Ricardo </a:t>
            </a:r>
            <a:r>
              <a:rPr lang="en-US" sz="2200" b="1" dirty="0" err="1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Stuckert</a:t>
            </a:r>
            <a:endParaRPr lang="en-US" sz="2200" b="1" dirty="0">
              <a:solidFill>
                <a:srgbClr val="FFFFFF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algn="l">
              <a:lnSpc>
                <a:spcPts val="3080"/>
              </a:lnSpc>
            </a:pPr>
            <a:r>
              <a:rPr lang="en-US" sz="2200" b="1" dirty="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Vladimir </a:t>
            </a:r>
            <a:r>
              <a:rPr lang="en-US" sz="2200" b="1" dirty="0" err="1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Tasca</a:t>
            </a:r>
            <a:endParaRPr lang="en-US" sz="2200" b="1" dirty="0">
              <a:solidFill>
                <a:srgbClr val="FFFFFF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algn="l">
              <a:lnSpc>
                <a:spcPts val="3500"/>
              </a:lnSpc>
            </a:pPr>
            <a:endParaRPr lang="en-US" sz="2200" b="1" dirty="0">
              <a:solidFill>
                <a:srgbClr val="FFFFFF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algn="l">
              <a:lnSpc>
                <a:spcPts val="3500"/>
              </a:lnSpc>
            </a:pPr>
            <a:r>
              <a:rPr lang="en-US" sz="2499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OCTUBRE, 2026</a:t>
            </a:r>
          </a:p>
          <a:p>
            <a:pPr algn="l">
              <a:lnSpc>
                <a:spcPts val="3500"/>
              </a:lnSpc>
            </a:pPr>
            <a:endParaRPr lang="en-US" sz="2499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3500"/>
              </a:lnSpc>
            </a:pPr>
            <a:endParaRPr lang="en-US" sz="2499" b="1" dirty="0">
              <a:solidFill>
                <a:srgbClr val="FFFFFF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5DDD340-C974-653C-5BFD-054AF7426C40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F8F2CEE-63EB-B8B4-D7AB-D10F89CBF980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5C4DD28-8585-3539-F3B0-84B10939C776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0C6D754-FF2A-7E48-27D8-FCB46A98BD97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DDAC099-4441-EE07-0BC6-49BDB5F00E0A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1F7C4A61-CFAD-00D8-0DA8-890F0B724EFF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70852" y="0"/>
            <a:ext cx="17717148" cy="10400370"/>
            <a:chOff x="0" y="0"/>
            <a:chExt cx="23697463" cy="1590022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697437" cy="15900273"/>
            </a:xfrm>
            <a:custGeom>
              <a:avLst/>
              <a:gdLst/>
              <a:ahLst/>
              <a:cxnLst/>
              <a:rect l="l" t="t" r="r" b="b"/>
              <a:pathLst>
                <a:path w="23697437" h="15900273">
                  <a:moveTo>
                    <a:pt x="0" y="0"/>
                  </a:moveTo>
                  <a:lnTo>
                    <a:pt x="23697437" y="0"/>
                  </a:lnTo>
                  <a:lnTo>
                    <a:pt x="23697437" y="15900273"/>
                  </a:lnTo>
                  <a:lnTo>
                    <a:pt x="0" y="15900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1970" b="-61969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5245756" y="3491099"/>
            <a:ext cx="8063188" cy="3459317"/>
          </a:xfrm>
          <a:custGeom>
            <a:avLst/>
            <a:gdLst/>
            <a:ahLst/>
            <a:cxnLst/>
            <a:rect l="l" t="t" r="r" b="b"/>
            <a:pathLst>
              <a:path w="8063188" h="3459317">
                <a:moveTo>
                  <a:pt x="0" y="0"/>
                </a:moveTo>
                <a:lnTo>
                  <a:pt x="8063188" y="0"/>
                </a:lnTo>
                <a:lnTo>
                  <a:pt x="8063188" y="3459317"/>
                </a:lnTo>
                <a:lnTo>
                  <a:pt x="0" y="34593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95533"/>
            </a:stretch>
          </a:blipFill>
        </p:spPr>
      </p:sp>
      <p:grpSp>
        <p:nvGrpSpPr>
          <p:cNvPr id="13" name="Group 11">
            <a:extLst>
              <a:ext uri="{FF2B5EF4-FFF2-40B4-BE49-F238E27FC236}">
                <a16:creationId xmlns:a16="http://schemas.microsoft.com/office/drawing/2014/main" id="{CD5EC649-1F31-F5F6-1B4F-6AD5C81F9A3D}"/>
              </a:ext>
            </a:extLst>
          </p:cNvPr>
          <p:cNvGrpSpPr/>
          <p:nvPr/>
        </p:nvGrpSpPr>
        <p:grpSpPr>
          <a:xfrm>
            <a:off x="-476250" y="-552317"/>
            <a:ext cx="962025" cy="11334617"/>
            <a:chOff x="0" y="0"/>
            <a:chExt cx="1282700" cy="15394864"/>
          </a:xfrm>
        </p:grpSpPr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7C5C03C9-F6B5-640F-063B-FDAC1784007E}"/>
                </a:ext>
              </a:extLst>
            </p:cNvPr>
            <p:cNvSpPr/>
            <p:nvPr/>
          </p:nvSpPr>
          <p:spPr>
            <a:xfrm>
              <a:off x="0" y="634492"/>
              <a:ext cx="1282700" cy="14125956"/>
            </a:xfrm>
            <a:custGeom>
              <a:avLst/>
              <a:gdLst/>
              <a:ahLst/>
              <a:cxnLst/>
              <a:rect l="l" t="t" r="r" b="b"/>
              <a:pathLst>
                <a:path w="1282700" h="14125956">
                  <a:moveTo>
                    <a:pt x="0" y="14124813"/>
                  </a:moveTo>
                  <a:lnTo>
                    <a:pt x="12700" y="0"/>
                  </a:lnTo>
                  <a:lnTo>
                    <a:pt x="1282700" y="1143"/>
                  </a:lnTo>
                  <a:lnTo>
                    <a:pt x="1270000" y="14125956"/>
                  </a:lnTo>
                  <a:close/>
                </a:path>
              </a:pathLst>
            </a:custGeom>
            <a:solidFill>
              <a:srgbClr val="1194AB"/>
            </a:solidFill>
          </p:spPr>
        </p:sp>
      </p:grpSp>
      <p:grpSp>
        <p:nvGrpSpPr>
          <p:cNvPr id="15" name="Group 13">
            <a:extLst>
              <a:ext uri="{FF2B5EF4-FFF2-40B4-BE49-F238E27FC236}">
                <a16:creationId xmlns:a16="http://schemas.microsoft.com/office/drawing/2014/main" id="{0C224B9D-76D9-4518-DADB-7C644369C6FF}"/>
              </a:ext>
            </a:extLst>
          </p:cNvPr>
          <p:cNvGrpSpPr/>
          <p:nvPr/>
        </p:nvGrpSpPr>
        <p:grpSpPr>
          <a:xfrm>
            <a:off x="228600" y="-313974"/>
            <a:ext cx="555993" cy="10852243"/>
            <a:chOff x="0" y="0"/>
            <a:chExt cx="647700" cy="14759864"/>
          </a:xfrm>
        </p:grpSpPr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E7D03E4B-C9D3-B23D-B874-1371D4EF82A9}"/>
                </a:ext>
              </a:extLst>
            </p:cNvPr>
            <p:cNvSpPr/>
            <p:nvPr/>
          </p:nvSpPr>
          <p:spPr>
            <a:xfrm>
              <a:off x="0" y="317246"/>
              <a:ext cx="647700" cy="14125321"/>
            </a:xfrm>
            <a:custGeom>
              <a:avLst/>
              <a:gdLst/>
              <a:ahLst/>
              <a:cxnLst/>
              <a:rect l="l" t="t" r="r" b="b"/>
              <a:pathLst>
                <a:path w="647700" h="14125321">
                  <a:moveTo>
                    <a:pt x="0" y="14124814"/>
                  </a:moveTo>
                  <a:lnTo>
                    <a:pt x="12700" y="0"/>
                  </a:lnTo>
                  <a:lnTo>
                    <a:pt x="647700" y="508"/>
                  </a:lnTo>
                  <a:lnTo>
                    <a:pt x="635000" y="14125321"/>
                  </a:lnTo>
                  <a:close/>
                </a:path>
              </a:pathLst>
            </a:custGeom>
            <a:solidFill>
              <a:srgbClr val="64C4D1"/>
            </a:solidFill>
          </p:spPr>
        </p:sp>
      </p:grpSp>
      <p:grpSp>
        <p:nvGrpSpPr>
          <p:cNvPr id="17" name="Group 15">
            <a:extLst>
              <a:ext uri="{FF2B5EF4-FFF2-40B4-BE49-F238E27FC236}">
                <a16:creationId xmlns:a16="http://schemas.microsoft.com/office/drawing/2014/main" id="{38DAE775-F57A-6160-E6DD-E86C6834AC17}"/>
              </a:ext>
            </a:extLst>
          </p:cNvPr>
          <p:cNvGrpSpPr/>
          <p:nvPr/>
        </p:nvGrpSpPr>
        <p:grpSpPr>
          <a:xfrm>
            <a:off x="498843" y="-191111"/>
            <a:ext cx="395706" cy="10610737"/>
            <a:chOff x="0" y="0"/>
            <a:chExt cx="381000" cy="14493164"/>
          </a:xfrm>
        </p:grpSpPr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92D0F36D-ACD4-63D7-6DC4-9B12CCBBE961}"/>
                </a:ext>
              </a:extLst>
            </p:cNvPr>
            <p:cNvSpPr/>
            <p:nvPr/>
          </p:nvSpPr>
          <p:spPr>
            <a:xfrm>
              <a:off x="0" y="184023"/>
              <a:ext cx="381000" cy="14125194"/>
            </a:xfrm>
            <a:custGeom>
              <a:avLst/>
              <a:gdLst/>
              <a:ahLst/>
              <a:cxnLst/>
              <a:rect l="l" t="t" r="r" b="b"/>
              <a:pathLst>
                <a:path w="381000" h="14125194">
                  <a:moveTo>
                    <a:pt x="0" y="14124814"/>
                  </a:moveTo>
                  <a:lnTo>
                    <a:pt x="12700" y="0"/>
                  </a:lnTo>
                  <a:lnTo>
                    <a:pt x="381000" y="381"/>
                  </a:lnTo>
                  <a:lnTo>
                    <a:pt x="368300" y="14125194"/>
                  </a:lnTo>
                  <a:close/>
                </a:path>
              </a:pathLst>
            </a:custGeom>
            <a:solidFill>
              <a:srgbClr val="FBB914"/>
            </a:solidFill>
          </p:spPr>
        </p:sp>
      </p:grp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60789" y="8338261"/>
            <a:ext cx="1491529" cy="91650"/>
            <a:chOff x="0" y="0"/>
            <a:chExt cx="1988706" cy="12219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88693" cy="122174"/>
            </a:xfrm>
            <a:custGeom>
              <a:avLst/>
              <a:gdLst/>
              <a:ahLst/>
              <a:cxnLst/>
              <a:rect l="l" t="t" r="r" b="b"/>
              <a:pathLst>
                <a:path w="1988693" h="122174">
                  <a:moveTo>
                    <a:pt x="0" y="0"/>
                  </a:moveTo>
                  <a:lnTo>
                    <a:pt x="1988693" y="0"/>
                  </a:lnTo>
                  <a:lnTo>
                    <a:pt x="1988693" y="122174"/>
                  </a:lnTo>
                  <a:lnTo>
                    <a:pt x="0" y="1221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4CC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" y="0"/>
            <a:ext cx="18288000" cy="10287000"/>
            <a:chOff x="0" y="0"/>
            <a:chExt cx="24541988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541987" cy="13716000"/>
            </a:xfrm>
            <a:custGeom>
              <a:avLst/>
              <a:gdLst/>
              <a:ahLst/>
              <a:cxnLst/>
              <a:rect l="l" t="t" r="r" b="b"/>
              <a:pathLst>
                <a:path w="24541987" h="13716000">
                  <a:moveTo>
                    <a:pt x="0" y="0"/>
                  </a:moveTo>
                  <a:lnTo>
                    <a:pt x="24541987" y="0"/>
                  </a:lnTo>
                  <a:lnTo>
                    <a:pt x="24541987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672" b="-9672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352236" y="4191991"/>
            <a:ext cx="15312600" cy="2781005"/>
            <a:chOff x="0" y="0"/>
            <a:chExt cx="20416799" cy="370800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416774" cy="3708019"/>
            </a:xfrm>
            <a:custGeom>
              <a:avLst/>
              <a:gdLst/>
              <a:ahLst/>
              <a:cxnLst/>
              <a:rect l="l" t="t" r="r" b="b"/>
              <a:pathLst>
                <a:path w="20416774" h="3708019">
                  <a:moveTo>
                    <a:pt x="0" y="0"/>
                  </a:moveTo>
                  <a:lnTo>
                    <a:pt x="20416774" y="0"/>
                  </a:lnTo>
                  <a:lnTo>
                    <a:pt x="20416774" y="3708019"/>
                  </a:lnTo>
                  <a:lnTo>
                    <a:pt x="0" y="370801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7212" b="-57212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19200" y="3177919"/>
            <a:ext cx="19122601" cy="3059808"/>
            <a:chOff x="1549819" y="-1706235"/>
            <a:chExt cx="25496799" cy="4079745"/>
          </a:xfrm>
        </p:grpSpPr>
        <p:sp>
          <p:nvSpPr>
            <p:cNvPr id="11" name="Freeform 11"/>
            <p:cNvSpPr/>
            <p:nvPr/>
          </p:nvSpPr>
          <p:spPr>
            <a:xfrm>
              <a:off x="1549819" y="-1344023"/>
              <a:ext cx="20416800" cy="3717533"/>
            </a:xfrm>
            <a:custGeom>
              <a:avLst/>
              <a:gdLst/>
              <a:ahLst/>
              <a:cxnLst/>
              <a:rect l="l" t="t" r="r" b="b"/>
              <a:pathLst>
                <a:path w="20416800" h="3717532">
                  <a:moveTo>
                    <a:pt x="0" y="0"/>
                  </a:moveTo>
                  <a:lnTo>
                    <a:pt x="20416800" y="0"/>
                  </a:lnTo>
                  <a:lnTo>
                    <a:pt x="20416800" y="3717532"/>
                  </a:lnTo>
                  <a:lnTo>
                    <a:pt x="0" y="371753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7012" b="-57012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7137818" y="-1706235"/>
              <a:ext cx="19908800" cy="37270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9600"/>
                </a:lnSpc>
              </a:pPr>
              <a:r>
                <a:rPr lang="en-US" sz="11500" b="1" dirty="0">
                  <a:solidFill>
                    <a:srgbClr val="FCB421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GRACIAS</a:t>
              </a:r>
              <a:r>
                <a:rPr lang="en-US" sz="11500" b="1" dirty="0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!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5681</Words>
  <Application>Microsoft Office PowerPoint</Application>
  <PresentationFormat>Personalizar</PresentationFormat>
  <Paragraphs>1236</Paragraphs>
  <Slides>92</Slides>
  <Notes>75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92</vt:i4>
      </vt:variant>
    </vt:vector>
  </HeadingPairs>
  <TitlesOfParts>
    <vt:vector size="105" baseType="lpstr">
      <vt:lpstr>Raleway Medium</vt:lpstr>
      <vt:lpstr>Raleway Italics</vt:lpstr>
      <vt:lpstr>Raleway Bold</vt:lpstr>
      <vt:lpstr>Arial Rounded MT Bold</vt:lpstr>
      <vt:lpstr>Arial</vt:lpstr>
      <vt:lpstr>Calibri (MS)</vt:lpstr>
      <vt:lpstr>Calibri</vt:lpstr>
      <vt:lpstr>Open Sans</vt:lpstr>
      <vt:lpstr>Raleway</vt:lpstr>
      <vt:lpstr>Raleway Bold Italics</vt:lpstr>
      <vt:lpstr>Open Sans 1 Bold</vt:lpstr>
      <vt:lpstr>Lato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USP Presentation 2026 - April, 14</dc:title>
  <dc:creator>Juliana de Moraes Leme Basso</dc:creator>
  <cp:lastModifiedBy>Jonathas Miranda de Carvalho</cp:lastModifiedBy>
  <cp:revision>75</cp:revision>
  <dcterms:created xsi:type="dcterms:W3CDTF">2006-08-16T00:00:00Z</dcterms:created>
  <dcterms:modified xsi:type="dcterms:W3CDTF">2026-10-09T15:14:29Z</dcterms:modified>
  <dc:identifier>DAHFikwWgO8</dc:identifier>
</cp:coreProperties>
</file>