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15" r:id="rId9"/>
    <p:sldId id="263" r:id="rId10"/>
    <p:sldId id="264" r:id="rId11"/>
    <p:sldId id="265" r:id="rId12"/>
    <p:sldId id="266" r:id="rId13"/>
    <p:sldId id="267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(MS)" panose="020B0604020202020204" charset="0"/>
      <p:regular r:id="rId20"/>
    </p:embeddedFont>
    <p:embeddedFont>
      <p:font typeface="Calibri (MS) Bold" panose="020B0604020202020204" charset="0"/>
      <p:regular r:id="rId21"/>
    </p:embeddedFont>
    <p:embeddedFont>
      <p:font typeface="Lato" panose="020F0502020204030203" pitchFamily="34" charset="0"/>
      <p:regular r:id="rId22"/>
      <p:bold r:id="rId23"/>
      <p:italic r:id="rId24"/>
      <p:boldItalic r:id="rId25"/>
    </p:embeddedFont>
    <p:embeddedFont>
      <p:font typeface="Open Sans 1" panose="020B0604020202020204" charset="0"/>
      <p:regular r:id="rId26"/>
    </p:embeddedFont>
    <p:embeddedFont>
      <p:font typeface="Open Sans 1 Bold" panose="020B0604020202020204" charset="0"/>
      <p:regular r:id="rId27"/>
    </p:embeddedFont>
    <p:embeddedFont>
      <p:font typeface="Open Sans 2 Bold" panose="020B0604020202020204" charset="0"/>
      <p:regular r:id="rId28"/>
    </p:embeddedFont>
    <p:embeddedFont>
      <p:font typeface="Raleway" pitchFamily="2" charset="0"/>
      <p:regular r:id="rId29"/>
      <p:bold r:id="rId30"/>
      <p:italic r:id="rId31"/>
      <p:boldItalic r:id="rId32"/>
    </p:embeddedFont>
    <p:embeddedFont>
      <p:font typeface="Raleway Bold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8367" autoAdjust="0"/>
  </p:normalViewPr>
  <p:slideViewPr>
    <p:cSldViewPr>
      <p:cViewPr varScale="1">
        <p:scale>
          <a:sx n="67" d="100"/>
          <a:sy n="67" d="100"/>
        </p:scale>
        <p:origin x="9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1.7.2013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1.7.2013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17.jpeg"/><Relationship Id="rId4" Type="http://schemas.openxmlformats.org/officeDocument/2006/relationships/image" Target="../media/image16.sv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3037287" y="8748836"/>
            <a:ext cx="4731753" cy="74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00"/>
              </a:lnSpc>
            </a:pPr>
            <a:r>
              <a:rPr lang="en-US" sz="4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2026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09419" y="1"/>
            <a:ext cx="17678581" cy="10287000"/>
            <a:chOff x="0" y="0"/>
            <a:chExt cx="24101641" cy="144259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01679" cy="14426020"/>
            </a:xfrm>
            <a:custGeom>
              <a:avLst/>
              <a:gdLst/>
              <a:ahLst/>
              <a:cxnLst/>
              <a:rect l="l" t="t" r="r" b="b"/>
              <a:pathLst>
                <a:path w="24101679" h="14426020">
                  <a:moveTo>
                    <a:pt x="0" y="0"/>
                  </a:moveTo>
                  <a:lnTo>
                    <a:pt x="24101679" y="0"/>
                  </a:lnTo>
                  <a:lnTo>
                    <a:pt x="24101679" y="14426020"/>
                  </a:lnTo>
                  <a:lnTo>
                    <a:pt x="0" y="144260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 t="-5717" b="-5717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101641" cy="1446408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\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76219" y="4533900"/>
            <a:ext cx="8739462" cy="2731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12"/>
              </a:lnSpc>
            </a:pPr>
            <a:r>
              <a:rPr lang="en-US" sz="7200" b="1" spc="-157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UNIVERSIDAD DE</a:t>
            </a:r>
          </a:p>
          <a:p>
            <a:pPr algn="ctr">
              <a:lnSpc>
                <a:spcPts val="12098"/>
              </a:lnSpc>
            </a:pPr>
            <a:r>
              <a:rPr lang="en-US" sz="10500" b="1" spc="-217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PAULO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097324" y="882356"/>
            <a:ext cx="7656276" cy="3114249"/>
            <a:chOff x="0" y="0"/>
            <a:chExt cx="6077090" cy="24719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grpSp>
        <p:nvGrpSpPr>
          <p:cNvPr id="8" name="Group 10">
            <a:extLst>
              <a:ext uri="{FF2B5EF4-FFF2-40B4-BE49-F238E27FC236}">
                <a16:creationId xmlns:a16="http://schemas.microsoft.com/office/drawing/2014/main" id="{2EA42394-C59B-4814-9DD3-1767A4BB327C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46D6C82A-172D-86B8-000B-812CA99FA391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3" name="Group 10">
            <a:extLst>
              <a:ext uri="{FF2B5EF4-FFF2-40B4-BE49-F238E27FC236}">
                <a16:creationId xmlns:a16="http://schemas.microsoft.com/office/drawing/2014/main" id="{A367F729-8F7B-278B-40B8-44708DE905B6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9574580-0CF1-9206-9ECE-BD8B2FBC9166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21" name="Group 10">
            <a:extLst>
              <a:ext uri="{FF2B5EF4-FFF2-40B4-BE49-F238E27FC236}">
                <a16:creationId xmlns:a16="http://schemas.microsoft.com/office/drawing/2014/main" id="{264C40EE-3475-32D7-1E8A-051E5560C445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5B95E69-BDD0-D274-610C-5A28FAFCC833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790700" y="1943100"/>
            <a:ext cx="54102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dirty="0">
                <a:solidFill>
                  <a:srgbClr val="1094A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SOBRE LA USP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90700" y="3238500"/>
            <a:ext cx="8572500" cy="4973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Fundada en 1934, la USP es una de las principales universidades públicas de Brasil, dedicada a la </a:t>
            </a:r>
            <a:r>
              <a:rPr lang="es-ES" sz="4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excelencia en educación, investigación, extensión e innovación.</a:t>
            </a:r>
            <a:endParaRPr 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820400" y="-38100"/>
            <a:ext cx="7467600" cy="10325100"/>
            <a:chOff x="0" y="0"/>
            <a:chExt cx="16276556" cy="1524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276582" cy="15240000"/>
            </a:xfrm>
            <a:custGeom>
              <a:avLst/>
              <a:gdLst/>
              <a:ahLst/>
              <a:cxnLst/>
              <a:rect l="l" t="t" r="r" b="b"/>
              <a:pathLst>
                <a:path w="16276582" h="15240000">
                  <a:moveTo>
                    <a:pt x="0" y="0"/>
                  </a:moveTo>
                  <a:lnTo>
                    <a:pt x="16276582" y="0"/>
                  </a:lnTo>
                  <a:lnTo>
                    <a:pt x="16276582" y="15240000"/>
                  </a:lnTo>
                  <a:lnTo>
                    <a:pt x="0" y="1524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2394" r="-1239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5993419" y="342900"/>
            <a:ext cx="1761181" cy="716374"/>
            <a:chOff x="0" y="0"/>
            <a:chExt cx="6077090" cy="24719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41" b="-40"/>
              </a:stretch>
            </a:blipFill>
          </p:spPr>
        </p:sp>
      </p:grpSp>
      <p:grpSp>
        <p:nvGrpSpPr>
          <p:cNvPr id="21" name="Group 10">
            <a:extLst>
              <a:ext uri="{FF2B5EF4-FFF2-40B4-BE49-F238E27FC236}">
                <a16:creationId xmlns:a16="http://schemas.microsoft.com/office/drawing/2014/main" id="{B304DC8C-3589-F4C4-7A52-79A60A6F17BC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2BF5E4AE-9F10-C529-D03D-83708F387BF3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3" name="Group 10">
            <a:extLst>
              <a:ext uri="{FF2B5EF4-FFF2-40B4-BE49-F238E27FC236}">
                <a16:creationId xmlns:a16="http://schemas.microsoft.com/office/drawing/2014/main" id="{56E92C34-ED9C-D10E-6464-30F8744E41C6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F6CF880C-9EEA-88F7-1C72-1E84F6FC14B5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25" name="Group 10">
            <a:extLst>
              <a:ext uri="{FF2B5EF4-FFF2-40B4-BE49-F238E27FC236}">
                <a16:creationId xmlns:a16="http://schemas.microsoft.com/office/drawing/2014/main" id="{44AD9B32-D60B-BB2E-A128-0438785BA885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62338BEC-091D-15F7-241D-E2800B314D48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6323" y="4455"/>
            <a:ext cx="17607877" cy="10278090"/>
            <a:chOff x="0" y="0"/>
            <a:chExt cx="23463225" cy="152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63250" cy="15240000"/>
            </a:xfrm>
            <a:custGeom>
              <a:avLst/>
              <a:gdLst/>
              <a:ahLst/>
              <a:cxnLst/>
              <a:rect l="l" t="t" r="r" b="b"/>
              <a:pathLst>
                <a:path w="23463250" h="15240000">
                  <a:moveTo>
                    <a:pt x="0" y="0"/>
                  </a:moveTo>
                  <a:lnTo>
                    <a:pt x="23463250" y="0"/>
                  </a:lnTo>
                  <a:lnTo>
                    <a:pt x="23463250" y="15240000"/>
                  </a:lnTo>
                  <a:lnTo>
                    <a:pt x="0" y="1524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805" r="-780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676400" y="418537"/>
            <a:ext cx="16687819" cy="1010164"/>
            <a:chOff x="0" y="0"/>
            <a:chExt cx="24384000" cy="1346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756323" y="670302"/>
            <a:ext cx="14414664" cy="598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ECOSISTEMA</a:t>
            </a:r>
            <a:r>
              <a:rPr lang="en-US" sz="5000" b="1" spc="-99" dirty="0">
                <a:solidFill>
                  <a:srgbClr val="FFC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DEL ESTADO DE SÃO PAULO</a:t>
            </a:r>
            <a:endParaRPr lang="en-US" sz="5000" b="1" spc="-9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841502" y="8043969"/>
            <a:ext cx="10243314" cy="1239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Centro líder de innovación en Brasil</a:t>
            </a:r>
          </a:p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Hogar de la USP, la UNICAMP y la UNESP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D8EBA786-31A8-5B89-E340-3A321DD802E5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D8E5FEB-AB32-3B3C-637C-AB9D4840D7EE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9" name="Group 10">
            <a:extLst>
              <a:ext uri="{FF2B5EF4-FFF2-40B4-BE49-F238E27FC236}">
                <a16:creationId xmlns:a16="http://schemas.microsoft.com/office/drawing/2014/main" id="{E2313C15-CDC8-565D-CDE4-076B375F0B0D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695D9D81-8F60-351A-BD04-955C58B8FA04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21" name="Group 10">
            <a:extLst>
              <a:ext uri="{FF2B5EF4-FFF2-40B4-BE49-F238E27FC236}">
                <a16:creationId xmlns:a16="http://schemas.microsoft.com/office/drawing/2014/main" id="{01EF1E1C-457B-2729-5B4A-91EBC54E65CC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E6C71FF5-28FA-739F-E294-B52A7B8B9C21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3" name="Group 6">
            <a:extLst>
              <a:ext uri="{FF2B5EF4-FFF2-40B4-BE49-F238E27FC236}">
                <a16:creationId xmlns:a16="http://schemas.microsoft.com/office/drawing/2014/main" id="{BCB019B9-8158-73C8-0E85-5259C4496448}"/>
              </a:ext>
            </a:extLst>
          </p:cNvPr>
          <p:cNvGrpSpPr/>
          <p:nvPr/>
        </p:nvGrpSpPr>
        <p:grpSpPr>
          <a:xfrm>
            <a:off x="2438400" y="2990159"/>
            <a:ext cx="15316200" cy="3847865"/>
            <a:chOff x="0" y="0"/>
            <a:chExt cx="24384000" cy="1346886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3151C410-EBA8-700B-DD40-8ECE5C7B1A4D}"/>
                </a:ext>
              </a:extLst>
            </p:cNvPr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00137" y="3094476"/>
            <a:ext cx="18050787" cy="526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00"/>
              </a:lnSpc>
            </a:pPr>
            <a:r>
              <a:rPr lang="en-US" sz="10400" b="1" spc="-285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32% del PIB de Brasil</a:t>
            </a:r>
          </a:p>
          <a:p>
            <a:pPr algn="ctr">
              <a:lnSpc>
                <a:spcPts val="13500"/>
              </a:lnSpc>
            </a:pPr>
            <a:r>
              <a:rPr lang="en-US" sz="10400" b="1" spc="-299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22% de la población de Brasil</a:t>
            </a:r>
            <a:endParaRPr lang="en-US" sz="12500" b="1" spc="-299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13499"/>
              </a:lnSpc>
            </a:pPr>
            <a:endParaRPr lang="en-US" sz="12500" b="1" spc="-299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4899" y="0"/>
            <a:ext cx="17643101" cy="10287000"/>
            <a:chOff x="0" y="0"/>
            <a:chExt cx="23972717" cy="152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72741" cy="15240000"/>
            </a:xfrm>
            <a:custGeom>
              <a:avLst/>
              <a:gdLst/>
              <a:ahLst/>
              <a:cxnLst/>
              <a:rect l="l" t="t" r="r" b="b"/>
              <a:pathLst>
                <a:path w="23972741" h="15240000">
                  <a:moveTo>
                    <a:pt x="0" y="0"/>
                  </a:moveTo>
                  <a:lnTo>
                    <a:pt x="23972741" y="0"/>
                  </a:lnTo>
                  <a:lnTo>
                    <a:pt x="23972741" y="15240000"/>
                  </a:lnTo>
                  <a:lnTo>
                    <a:pt x="0" y="1524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79000"/>
                        </a14:imgEffect>
                      </a14:imgLayer>
                    </a14:imgProps>
                  </a:ext>
                </a:extLst>
              </a:blip>
              <a:stretch>
                <a:fillRect l="-6033" r="-603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389816"/>
            <a:ext cx="18288000" cy="1010164"/>
            <a:chOff x="0" y="0"/>
            <a:chExt cx="24384000" cy="1346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-3505200" y="660637"/>
            <a:ext cx="16999787" cy="59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USP EN RESUMEN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1" b="-40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1253519" y="2065152"/>
            <a:ext cx="5023093" cy="3103327"/>
          </a:xfrm>
          <a:custGeom>
            <a:avLst/>
            <a:gdLst/>
            <a:ahLst/>
            <a:cxnLst/>
            <a:rect l="l" t="t" r="r" b="b"/>
            <a:pathLst>
              <a:path w="5023093" h="3103327">
                <a:moveTo>
                  <a:pt x="0" y="0"/>
                </a:moveTo>
                <a:lnTo>
                  <a:pt x="5023092" y="0"/>
                </a:lnTo>
                <a:lnTo>
                  <a:pt x="5023092" y="3103327"/>
                </a:lnTo>
                <a:lnTo>
                  <a:pt x="0" y="31033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4712" y="2842275"/>
            <a:ext cx="7480706" cy="182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4400" b="1" spc="-19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97.561</a:t>
            </a:r>
          </a:p>
          <a:p>
            <a:pPr algn="ctr">
              <a:lnSpc>
                <a:spcPts val="5234"/>
              </a:lnSpc>
            </a:pPr>
            <a:r>
              <a:rPr lang="en-US" sz="4000" b="1" spc="-116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ESTUDIANTES</a:t>
            </a:r>
          </a:p>
        </p:txBody>
      </p:sp>
      <p:sp>
        <p:nvSpPr>
          <p:cNvPr id="17" name="Freeform 17"/>
          <p:cNvSpPr/>
          <p:nvPr/>
        </p:nvSpPr>
        <p:spPr>
          <a:xfrm>
            <a:off x="7089901" y="2117430"/>
            <a:ext cx="5023093" cy="3103327"/>
          </a:xfrm>
          <a:custGeom>
            <a:avLst/>
            <a:gdLst/>
            <a:ahLst/>
            <a:cxnLst/>
            <a:rect l="l" t="t" r="r" b="b"/>
            <a:pathLst>
              <a:path w="5023093" h="3103327">
                <a:moveTo>
                  <a:pt x="0" y="0"/>
                </a:moveTo>
                <a:lnTo>
                  <a:pt x="5023093" y="0"/>
                </a:lnTo>
                <a:lnTo>
                  <a:pt x="5023093" y="3103327"/>
                </a:lnTo>
                <a:lnTo>
                  <a:pt x="0" y="31033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922619" y="2117430"/>
            <a:ext cx="5023093" cy="3103327"/>
          </a:xfrm>
          <a:custGeom>
            <a:avLst/>
            <a:gdLst/>
            <a:ahLst/>
            <a:cxnLst/>
            <a:rect l="l" t="t" r="r" b="b"/>
            <a:pathLst>
              <a:path w="5023093" h="3103327">
                <a:moveTo>
                  <a:pt x="0" y="0"/>
                </a:moveTo>
                <a:lnTo>
                  <a:pt x="5023092" y="0"/>
                </a:lnTo>
                <a:lnTo>
                  <a:pt x="5023092" y="3103327"/>
                </a:lnTo>
                <a:lnTo>
                  <a:pt x="0" y="31033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53519" y="5894386"/>
            <a:ext cx="5023093" cy="3103327"/>
          </a:xfrm>
          <a:custGeom>
            <a:avLst/>
            <a:gdLst/>
            <a:ahLst/>
            <a:cxnLst/>
            <a:rect l="l" t="t" r="r" b="b"/>
            <a:pathLst>
              <a:path w="5023093" h="3103327">
                <a:moveTo>
                  <a:pt x="0" y="0"/>
                </a:moveTo>
                <a:lnTo>
                  <a:pt x="5023092" y="0"/>
                </a:lnTo>
                <a:lnTo>
                  <a:pt x="5023092" y="3103327"/>
                </a:lnTo>
                <a:lnTo>
                  <a:pt x="0" y="31033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12616" y="5894386"/>
            <a:ext cx="5023093" cy="3103327"/>
          </a:xfrm>
          <a:custGeom>
            <a:avLst/>
            <a:gdLst/>
            <a:ahLst/>
            <a:cxnLst/>
            <a:rect l="l" t="t" r="r" b="b"/>
            <a:pathLst>
              <a:path w="5023093" h="3103327">
                <a:moveTo>
                  <a:pt x="0" y="0"/>
                </a:moveTo>
                <a:lnTo>
                  <a:pt x="5023092" y="0"/>
                </a:lnTo>
                <a:lnTo>
                  <a:pt x="5023092" y="3103327"/>
                </a:lnTo>
                <a:lnTo>
                  <a:pt x="0" y="31033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922619" y="5935132"/>
            <a:ext cx="5023093" cy="3103327"/>
          </a:xfrm>
          <a:custGeom>
            <a:avLst/>
            <a:gdLst/>
            <a:ahLst/>
            <a:cxnLst/>
            <a:rect l="l" t="t" r="r" b="b"/>
            <a:pathLst>
              <a:path w="5023093" h="3103327">
                <a:moveTo>
                  <a:pt x="0" y="0"/>
                </a:moveTo>
                <a:lnTo>
                  <a:pt x="5023092" y="0"/>
                </a:lnTo>
                <a:lnTo>
                  <a:pt x="5023092" y="3103327"/>
                </a:lnTo>
                <a:lnTo>
                  <a:pt x="0" y="31033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1789357" y="2894554"/>
            <a:ext cx="7480706" cy="1825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4400" b="1" spc="-19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+ de 6.000</a:t>
            </a:r>
          </a:p>
          <a:p>
            <a:pPr algn="ctr">
              <a:lnSpc>
                <a:spcPts val="5234"/>
              </a:lnSpc>
            </a:pPr>
            <a:r>
              <a:rPr lang="en-US" sz="4400" b="1" spc="-116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PROFESORES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773655" y="2831397"/>
            <a:ext cx="3673396" cy="1011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4400" b="1" spc="-19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43  </a:t>
            </a:r>
            <a:r>
              <a:rPr lang="en-US" sz="4400" b="1" spc="-116" dirty="0">
                <a:solidFill>
                  <a:srgbClr val="FFC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UNIDADES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-134531" y="6342897"/>
            <a:ext cx="7480706" cy="248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4400" b="1" spc="-19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4</a:t>
            </a:r>
          </a:p>
          <a:p>
            <a:pPr algn="ctr">
              <a:lnSpc>
                <a:spcPts val="5234"/>
              </a:lnSpc>
            </a:pPr>
            <a:r>
              <a:rPr lang="en-US" sz="4400" b="1" spc="-116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HOSPITALES</a:t>
            </a:r>
          </a:p>
          <a:p>
            <a:pPr algn="ctr">
              <a:lnSpc>
                <a:spcPts val="5234"/>
              </a:lnSpc>
            </a:pPr>
            <a:r>
              <a:rPr lang="en-US" sz="4400" b="1" spc="-116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AFILIADOS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867400" y="6515100"/>
            <a:ext cx="7480706" cy="2021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spc="-17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325 (GRADO)</a:t>
            </a:r>
          </a:p>
          <a:p>
            <a:pPr algn="ctr"/>
            <a:r>
              <a:rPr lang="en-US" sz="4400" b="1" spc="-17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260 (POSGRADO)</a:t>
            </a:r>
          </a:p>
          <a:p>
            <a:pPr algn="ctr">
              <a:lnSpc>
                <a:spcPts val="5234"/>
              </a:lnSpc>
            </a:pPr>
            <a:r>
              <a:rPr lang="en-US" sz="4400" b="1" spc="-116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PROGRAMAS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697227" y="5921613"/>
            <a:ext cx="7480706" cy="288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4400" b="1" spc="-19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89%</a:t>
            </a:r>
          </a:p>
          <a:p>
            <a:pPr algn="ctr">
              <a:lnSpc>
                <a:spcPts val="4509"/>
              </a:lnSpc>
            </a:pPr>
            <a:r>
              <a:rPr lang="en-US" sz="4400" b="1" spc="-95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PROFESORADO</a:t>
            </a:r>
          </a:p>
          <a:p>
            <a:pPr algn="ctr">
              <a:lnSpc>
                <a:spcPts val="4509"/>
              </a:lnSpc>
            </a:pPr>
            <a:r>
              <a:rPr lang="en-US" sz="4400" b="1" spc="-95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 TIEMPO</a:t>
            </a:r>
          </a:p>
          <a:p>
            <a:pPr algn="ctr">
              <a:lnSpc>
                <a:spcPts val="4509"/>
              </a:lnSpc>
            </a:pPr>
            <a:r>
              <a:rPr lang="en-US" sz="4400" b="1" spc="-95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COMPLETO</a:t>
            </a:r>
            <a:endParaRPr lang="en-US" sz="4400" b="1" spc="-100" dirty="0">
              <a:solidFill>
                <a:srgbClr val="FBB421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27" name="TextBox 23">
            <a:extLst>
              <a:ext uri="{FF2B5EF4-FFF2-40B4-BE49-F238E27FC236}">
                <a16:creationId xmlns:a16="http://schemas.microsoft.com/office/drawing/2014/main" id="{DBB9473C-578D-07A4-202B-DD8A6731CA2A}"/>
              </a:ext>
            </a:extLst>
          </p:cNvPr>
          <p:cNvSpPr txBox="1"/>
          <p:nvPr/>
        </p:nvSpPr>
        <p:spPr>
          <a:xfrm>
            <a:off x="7384036" y="3614324"/>
            <a:ext cx="4542733" cy="1011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4400" b="1" spc="-19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5 </a:t>
            </a:r>
            <a:r>
              <a:rPr lang="en-US" sz="4400" b="1" spc="-199" dirty="0">
                <a:solidFill>
                  <a:srgbClr val="FFC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INSTITUTOS</a:t>
            </a:r>
          </a:p>
        </p:txBody>
      </p:sp>
      <p:grpSp>
        <p:nvGrpSpPr>
          <p:cNvPr id="28" name="Group 10">
            <a:extLst>
              <a:ext uri="{FF2B5EF4-FFF2-40B4-BE49-F238E27FC236}">
                <a16:creationId xmlns:a16="http://schemas.microsoft.com/office/drawing/2014/main" id="{3BCDA3BD-B358-32DD-77BF-6665E2484C5A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F200A28B-F693-9D27-6F10-654D5CCF7A73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30" name="Group 10">
            <a:extLst>
              <a:ext uri="{FF2B5EF4-FFF2-40B4-BE49-F238E27FC236}">
                <a16:creationId xmlns:a16="http://schemas.microsoft.com/office/drawing/2014/main" id="{30E4D34C-2EFB-B9F9-858D-AED04918CA08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1D1FC026-0EDC-9D2E-75B7-A369E5CBCC5B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32" name="Group 10">
            <a:extLst>
              <a:ext uri="{FF2B5EF4-FFF2-40B4-BE49-F238E27FC236}">
                <a16:creationId xmlns:a16="http://schemas.microsoft.com/office/drawing/2014/main" id="{DC2FDEA0-57D0-26F2-0A9D-67A2985AB132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03D0378E-DCC4-A9E4-6418-5DFA9EEB6E25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4394" y="0"/>
            <a:ext cx="17676199" cy="10287000"/>
            <a:chOff x="0" y="0"/>
            <a:chExt cx="23972717" cy="152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72741" cy="15240000"/>
            </a:xfrm>
            <a:custGeom>
              <a:avLst/>
              <a:gdLst/>
              <a:ahLst/>
              <a:cxnLst/>
              <a:rect l="l" t="t" r="r" b="b"/>
              <a:pathLst>
                <a:path w="23972741" h="15240000">
                  <a:moveTo>
                    <a:pt x="0" y="0"/>
                  </a:moveTo>
                  <a:lnTo>
                    <a:pt x="23972741" y="0"/>
                  </a:lnTo>
                  <a:lnTo>
                    <a:pt x="23972741" y="15240000"/>
                  </a:lnTo>
                  <a:lnTo>
                    <a:pt x="0" y="1524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8773" b="-877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22611" y="441799"/>
            <a:ext cx="18288000" cy="1010164"/>
            <a:chOff x="0" y="0"/>
            <a:chExt cx="24384000" cy="1346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-2667000" y="781304"/>
            <a:ext cx="16999787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ES" sz="54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¿QUÉ DEFINE A LA USP?</a:t>
            </a:r>
            <a:endParaRPr lang="en-US" sz="5000" b="1" spc="-99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3899264" y="1790700"/>
            <a:ext cx="11721736" cy="8054501"/>
          </a:xfrm>
          <a:custGeom>
            <a:avLst/>
            <a:gdLst/>
            <a:ahLst/>
            <a:cxnLst/>
            <a:rect l="l" t="t" r="r" b="b"/>
            <a:pathLst>
              <a:path w="11761540" h="7266421">
                <a:moveTo>
                  <a:pt x="0" y="0"/>
                </a:moveTo>
                <a:lnTo>
                  <a:pt x="11761540" y="0"/>
                </a:lnTo>
                <a:lnTo>
                  <a:pt x="11761540" y="7266421"/>
                </a:lnTo>
                <a:lnTo>
                  <a:pt x="0" y="72664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469109" y="2142328"/>
            <a:ext cx="10972593" cy="735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71600" indent="-1371600">
              <a:lnSpc>
                <a:spcPts val="9699"/>
              </a:lnSpc>
              <a:buFont typeface="Wingdings" panose="05000000000000000000" pitchFamily="2" charset="2"/>
              <a:buChar char="ü"/>
            </a:pPr>
            <a:r>
              <a:rPr lang="en-US" sz="6000" b="1" spc="-189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AMPLIA</a:t>
            </a:r>
          </a:p>
          <a:p>
            <a:pPr marL="1371600" indent="-1371600">
              <a:lnSpc>
                <a:spcPts val="9699"/>
              </a:lnSpc>
              <a:buFont typeface="Wingdings" panose="05000000000000000000" pitchFamily="2" charset="2"/>
              <a:buChar char="ü"/>
            </a:pPr>
            <a:r>
              <a:rPr lang="en-US" sz="6000" b="1" spc="-189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LÍDER EN INVESTIGACIÓN</a:t>
            </a:r>
          </a:p>
          <a:p>
            <a:pPr marL="1371600" indent="-1371600">
              <a:lnSpc>
                <a:spcPts val="9699"/>
              </a:lnSpc>
              <a:buFont typeface="Wingdings" panose="05000000000000000000" pitchFamily="2" charset="2"/>
              <a:buChar char="ü"/>
            </a:pPr>
            <a:r>
              <a:rPr lang="en-US" sz="6000" b="1" spc="-189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LÍDER EN ENSEÑANZA</a:t>
            </a:r>
          </a:p>
          <a:p>
            <a:pPr marL="1371600" indent="-1371600">
              <a:lnSpc>
                <a:spcPts val="9699"/>
              </a:lnSpc>
              <a:buFont typeface="Wingdings" panose="05000000000000000000" pitchFamily="2" charset="2"/>
              <a:buChar char="ü"/>
            </a:pPr>
            <a:r>
              <a:rPr lang="en-US" sz="6000" b="1" spc="-189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GRATUITA</a:t>
            </a:r>
          </a:p>
          <a:p>
            <a:pPr marL="1371600" indent="-1371600">
              <a:lnSpc>
                <a:spcPts val="9699"/>
              </a:lnSpc>
              <a:buFont typeface="Wingdings" panose="05000000000000000000" pitchFamily="2" charset="2"/>
              <a:buChar char="ü"/>
            </a:pPr>
            <a:r>
              <a:rPr lang="en-US" sz="6000" b="1" spc="-189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AUTÓNOMA</a:t>
            </a:r>
          </a:p>
          <a:p>
            <a:pPr marL="1371600" indent="-1371600">
              <a:lnSpc>
                <a:spcPts val="9699"/>
              </a:lnSpc>
              <a:buFont typeface="Wingdings" panose="05000000000000000000" pitchFamily="2" charset="2"/>
              <a:buChar char="ü"/>
            </a:pPr>
            <a:r>
              <a:rPr lang="en-US" sz="6000" b="1" spc="-199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MULTICAMPUS</a:t>
            </a:r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AD9110E5-DBD8-2E29-3161-EB4CF81E298C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DFB58758-5895-22D4-52F5-D6BA0BBDE0D6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0" name="Group 10"/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11" name="Freeform 11"/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19" name="Group 10">
            <a:extLst>
              <a:ext uri="{FF2B5EF4-FFF2-40B4-BE49-F238E27FC236}">
                <a16:creationId xmlns:a16="http://schemas.microsoft.com/office/drawing/2014/main" id="{86892F59-D82C-D13A-C202-EFC3E4815BB7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E5DAC3FD-BD65-E700-B0D7-7CD13F2D9CBA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7967" y="0"/>
            <a:ext cx="16700033" cy="10287000"/>
            <a:chOff x="0" y="0"/>
            <a:chExt cx="23972717" cy="196069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72741" cy="19606902"/>
            </a:xfrm>
            <a:custGeom>
              <a:avLst/>
              <a:gdLst/>
              <a:ahLst/>
              <a:cxnLst/>
              <a:rect l="l" t="t" r="r" b="b"/>
              <a:pathLst>
                <a:path w="23972741" h="19606902">
                  <a:moveTo>
                    <a:pt x="0" y="0"/>
                  </a:moveTo>
                  <a:lnTo>
                    <a:pt x="23972741" y="0"/>
                  </a:lnTo>
                  <a:lnTo>
                    <a:pt x="23972741" y="19606902"/>
                  </a:lnTo>
                  <a:lnTo>
                    <a:pt x="0" y="19606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13560" b="-1356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389816"/>
            <a:ext cx="18288000" cy="1010164"/>
            <a:chOff x="0" y="0"/>
            <a:chExt cx="24384000" cy="1346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151631" y="2532053"/>
            <a:ext cx="16681652" cy="1830397"/>
            <a:chOff x="0" y="0"/>
            <a:chExt cx="2603568" cy="28567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03568" cy="285677"/>
            </a:xfrm>
            <a:custGeom>
              <a:avLst/>
              <a:gdLst/>
              <a:ahLst/>
              <a:cxnLst/>
              <a:rect l="l" t="t" r="r" b="b"/>
              <a:pathLst>
                <a:path w="2603568" h="285677">
                  <a:moveTo>
                    <a:pt x="21813" y="0"/>
                  </a:moveTo>
                  <a:lnTo>
                    <a:pt x="2581756" y="0"/>
                  </a:lnTo>
                  <a:cubicBezTo>
                    <a:pt x="2593802" y="0"/>
                    <a:pt x="2603568" y="9766"/>
                    <a:pt x="2603568" y="21813"/>
                  </a:cubicBezTo>
                  <a:lnTo>
                    <a:pt x="2603568" y="263864"/>
                  </a:lnTo>
                  <a:cubicBezTo>
                    <a:pt x="2603568" y="269649"/>
                    <a:pt x="2601270" y="275197"/>
                    <a:pt x="2597179" y="279288"/>
                  </a:cubicBezTo>
                  <a:cubicBezTo>
                    <a:pt x="2593089" y="283379"/>
                    <a:pt x="2587541" y="285677"/>
                    <a:pt x="2581756" y="285677"/>
                  </a:cubicBezTo>
                  <a:lnTo>
                    <a:pt x="21813" y="285677"/>
                  </a:lnTo>
                  <a:cubicBezTo>
                    <a:pt x="9766" y="285677"/>
                    <a:pt x="0" y="275911"/>
                    <a:pt x="0" y="263864"/>
                  </a:cubicBezTo>
                  <a:lnTo>
                    <a:pt x="0" y="21813"/>
                  </a:lnTo>
                  <a:cubicBezTo>
                    <a:pt x="0" y="16028"/>
                    <a:pt x="2298" y="10479"/>
                    <a:pt x="6389" y="6389"/>
                  </a:cubicBezTo>
                  <a:cubicBezTo>
                    <a:pt x="10479" y="2298"/>
                    <a:pt x="16028" y="0"/>
                    <a:pt x="21813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2603568" cy="295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676400" y="647700"/>
            <a:ext cx="7696307" cy="598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EDUCACIÓN &amp; TALENTO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09156" y="3199602"/>
            <a:ext cx="15474677" cy="59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SOLICITUDES            SELECCIÓN          ESTUDIANTES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661420" y="3198134"/>
            <a:ext cx="745733" cy="498236"/>
            <a:chOff x="0" y="0"/>
            <a:chExt cx="770860" cy="51502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70860" cy="515023"/>
            </a:xfrm>
            <a:custGeom>
              <a:avLst/>
              <a:gdLst/>
              <a:ahLst/>
              <a:cxnLst/>
              <a:rect l="l" t="t" r="r" b="b"/>
              <a:pathLst>
                <a:path w="770860" h="515023">
                  <a:moveTo>
                    <a:pt x="770860" y="257512"/>
                  </a:moveTo>
                  <a:lnTo>
                    <a:pt x="364460" y="0"/>
                  </a:lnTo>
                  <a:lnTo>
                    <a:pt x="364460" y="203200"/>
                  </a:lnTo>
                  <a:lnTo>
                    <a:pt x="0" y="203200"/>
                  </a:lnTo>
                  <a:lnTo>
                    <a:pt x="0" y="311823"/>
                  </a:lnTo>
                  <a:lnTo>
                    <a:pt x="364460" y="311823"/>
                  </a:lnTo>
                  <a:lnTo>
                    <a:pt x="364460" y="515023"/>
                  </a:lnTo>
                  <a:lnTo>
                    <a:pt x="770860" y="257512"/>
                  </a:lnTo>
                  <a:close/>
                </a:path>
              </a:pathLst>
            </a:custGeom>
            <a:solidFill>
              <a:srgbClr val="FBB42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193675"/>
              <a:ext cx="669260" cy="11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591093" y="3198134"/>
            <a:ext cx="745733" cy="498236"/>
            <a:chOff x="0" y="0"/>
            <a:chExt cx="770860" cy="5150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70860" cy="515023"/>
            </a:xfrm>
            <a:custGeom>
              <a:avLst/>
              <a:gdLst/>
              <a:ahLst/>
              <a:cxnLst/>
              <a:rect l="l" t="t" r="r" b="b"/>
              <a:pathLst>
                <a:path w="770860" h="515023">
                  <a:moveTo>
                    <a:pt x="770860" y="257512"/>
                  </a:moveTo>
                  <a:lnTo>
                    <a:pt x="364460" y="0"/>
                  </a:lnTo>
                  <a:lnTo>
                    <a:pt x="364460" y="203200"/>
                  </a:lnTo>
                  <a:lnTo>
                    <a:pt x="0" y="203200"/>
                  </a:lnTo>
                  <a:lnTo>
                    <a:pt x="0" y="311823"/>
                  </a:lnTo>
                  <a:lnTo>
                    <a:pt x="364460" y="311823"/>
                  </a:lnTo>
                  <a:lnTo>
                    <a:pt x="364460" y="515023"/>
                  </a:lnTo>
                  <a:lnTo>
                    <a:pt x="770860" y="257512"/>
                  </a:lnTo>
                  <a:close/>
                </a:path>
              </a:pathLst>
            </a:custGeom>
            <a:solidFill>
              <a:srgbClr val="FBB42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193675"/>
              <a:ext cx="669260" cy="11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51631" y="5495925"/>
            <a:ext cx="5124272" cy="3533775"/>
            <a:chOff x="0" y="0"/>
            <a:chExt cx="799764" cy="39840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99765" cy="398405"/>
            </a:xfrm>
            <a:custGeom>
              <a:avLst/>
              <a:gdLst/>
              <a:ahLst/>
              <a:cxnLst/>
              <a:rect l="l" t="t" r="r" b="b"/>
              <a:pathLst>
                <a:path w="799765" h="398405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327396"/>
                  </a:lnTo>
                  <a:cubicBezTo>
                    <a:pt x="799765" y="346229"/>
                    <a:pt x="792283" y="364290"/>
                    <a:pt x="778966" y="377607"/>
                  </a:cubicBezTo>
                  <a:cubicBezTo>
                    <a:pt x="765650" y="390924"/>
                    <a:pt x="747588" y="398405"/>
                    <a:pt x="728755" y="398405"/>
                  </a:cubicBezTo>
                  <a:lnTo>
                    <a:pt x="71009" y="398405"/>
                  </a:lnTo>
                  <a:cubicBezTo>
                    <a:pt x="52176" y="398405"/>
                    <a:pt x="34115" y="390924"/>
                    <a:pt x="20798" y="377607"/>
                  </a:cubicBezTo>
                  <a:cubicBezTo>
                    <a:pt x="7481" y="364290"/>
                    <a:pt x="0" y="346229"/>
                    <a:pt x="0" y="327396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799764" cy="407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13390" y="5794215"/>
            <a:ext cx="4049322" cy="3099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92"/>
              </a:lnSpc>
            </a:pPr>
            <a:r>
              <a:rPr lang="en-US" sz="8435" b="1" spc="-168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+ de 100 mil</a:t>
            </a:r>
          </a:p>
          <a:p>
            <a:pPr algn="ctr">
              <a:lnSpc>
                <a:spcPts val="4415"/>
              </a:lnSpc>
            </a:pPr>
            <a:r>
              <a:rPr lang="en-US" sz="4906" b="1" spc="-97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CANDIDATOS AL AÑO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930321" y="5495925"/>
            <a:ext cx="5124272" cy="3533775"/>
            <a:chOff x="0" y="0"/>
            <a:chExt cx="799764" cy="39840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99765" cy="398405"/>
            </a:xfrm>
            <a:custGeom>
              <a:avLst/>
              <a:gdLst/>
              <a:ahLst/>
              <a:cxnLst/>
              <a:rect l="l" t="t" r="r" b="b"/>
              <a:pathLst>
                <a:path w="799765" h="398405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327396"/>
                  </a:lnTo>
                  <a:cubicBezTo>
                    <a:pt x="799765" y="346229"/>
                    <a:pt x="792283" y="364290"/>
                    <a:pt x="778966" y="377607"/>
                  </a:cubicBezTo>
                  <a:cubicBezTo>
                    <a:pt x="765650" y="390924"/>
                    <a:pt x="747588" y="398405"/>
                    <a:pt x="728755" y="398405"/>
                  </a:cubicBezTo>
                  <a:lnTo>
                    <a:pt x="71009" y="398405"/>
                  </a:lnTo>
                  <a:cubicBezTo>
                    <a:pt x="52176" y="398405"/>
                    <a:pt x="34115" y="390924"/>
                    <a:pt x="20798" y="377607"/>
                  </a:cubicBezTo>
                  <a:cubicBezTo>
                    <a:pt x="7481" y="364290"/>
                    <a:pt x="0" y="346229"/>
                    <a:pt x="0" y="327396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799764" cy="407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709010" y="5495925"/>
            <a:ext cx="5124272" cy="3459491"/>
            <a:chOff x="0" y="0"/>
            <a:chExt cx="799764" cy="39840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99765" cy="398405"/>
            </a:xfrm>
            <a:custGeom>
              <a:avLst/>
              <a:gdLst/>
              <a:ahLst/>
              <a:cxnLst/>
              <a:rect l="l" t="t" r="r" b="b"/>
              <a:pathLst>
                <a:path w="799765" h="398405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327396"/>
                  </a:lnTo>
                  <a:cubicBezTo>
                    <a:pt x="799765" y="346229"/>
                    <a:pt x="792283" y="364290"/>
                    <a:pt x="778966" y="377607"/>
                  </a:cubicBezTo>
                  <a:cubicBezTo>
                    <a:pt x="765650" y="390924"/>
                    <a:pt x="747588" y="398405"/>
                    <a:pt x="728755" y="398405"/>
                  </a:cubicBezTo>
                  <a:lnTo>
                    <a:pt x="71009" y="398405"/>
                  </a:lnTo>
                  <a:cubicBezTo>
                    <a:pt x="52176" y="398405"/>
                    <a:pt x="34115" y="390924"/>
                    <a:pt x="20798" y="377607"/>
                  </a:cubicBezTo>
                  <a:cubicBezTo>
                    <a:pt x="7481" y="364290"/>
                    <a:pt x="0" y="346229"/>
                    <a:pt x="0" y="327396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799764" cy="407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7371585" y="6405269"/>
            <a:ext cx="4149817" cy="1715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ADMISIÓN</a:t>
            </a:r>
          </a:p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ALTAMENTE</a:t>
            </a:r>
          </a:p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COMPETITIVA</a:t>
            </a:r>
            <a:endParaRPr lang="en-US" sz="4935" b="1" spc="-98" dirty="0">
              <a:solidFill>
                <a:srgbClr val="1094AB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3246485" y="6459169"/>
            <a:ext cx="4049322" cy="171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SÓLIDO</a:t>
            </a:r>
          </a:p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SISTEMA DE</a:t>
            </a:r>
          </a:p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POSGRADO</a:t>
            </a:r>
            <a:endParaRPr lang="en-US" sz="4935" b="1" spc="-98" dirty="0">
              <a:solidFill>
                <a:srgbClr val="FBB421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37" name="Group 10">
            <a:extLst>
              <a:ext uri="{FF2B5EF4-FFF2-40B4-BE49-F238E27FC236}">
                <a16:creationId xmlns:a16="http://schemas.microsoft.com/office/drawing/2014/main" id="{9CC7877A-1545-79D0-81FF-387081C4DBFF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24C58E7C-4047-A17D-3971-BFB3DB2B6324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39" name="Group 10">
            <a:extLst>
              <a:ext uri="{FF2B5EF4-FFF2-40B4-BE49-F238E27FC236}">
                <a16:creationId xmlns:a16="http://schemas.microsoft.com/office/drawing/2014/main" id="{0CEF49ED-E150-DCD0-AAC8-28FEC4DC17C9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A47F3D11-E240-99A2-73BE-CCC564E7A0C2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5A043810-D4F2-5E9B-B475-E14EC3348681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6DFA7AF7-8A08-8557-D209-085BB2C2B57B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2181" y="-1"/>
            <a:ext cx="17755819" cy="10287001"/>
            <a:chOff x="0" y="0"/>
            <a:chExt cx="23972717" cy="196069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72741" cy="19606902"/>
            </a:xfrm>
            <a:custGeom>
              <a:avLst/>
              <a:gdLst/>
              <a:ahLst/>
              <a:cxnLst/>
              <a:rect l="l" t="t" r="r" b="b"/>
              <a:pathLst>
                <a:path w="23972741" h="19606902">
                  <a:moveTo>
                    <a:pt x="0" y="0"/>
                  </a:moveTo>
                  <a:lnTo>
                    <a:pt x="23972741" y="0"/>
                  </a:lnTo>
                  <a:lnTo>
                    <a:pt x="23972741" y="19606902"/>
                  </a:lnTo>
                  <a:lnTo>
                    <a:pt x="0" y="19606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l="-11452" r="-1145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389816"/>
            <a:ext cx="18288000" cy="1010164"/>
            <a:chOff x="0" y="0"/>
            <a:chExt cx="24384000" cy="1346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3733800" y="2270005"/>
            <a:ext cx="11277599" cy="2355897"/>
            <a:chOff x="0" y="0"/>
            <a:chExt cx="1446169" cy="3676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46169" cy="367694"/>
            </a:xfrm>
            <a:custGeom>
              <a:avLst/>
              <a:gdLst/>
              <a:ahLst/>
              <a:cxnLst/>
              <a:rect l="l" t="t" r="r" b="b"/>
              <a:pathLst>
                <a:path w="1446169" h="367694">
                  <a:moveTo>
                    <a:pt x="39270" y="0"/>
                  </a:moveTo>
                  <a:lnTo>
                    <a:pt x="1406899" y="0"/>
                  </a:lnTo>
                  <a:cubicBezTo>
                    <a:pt x="1428588" y="0"/>
                    <a:pt x="1446169" y="17582"/>
                    <a:pt x="1446169" y="39270"/>
                  </a:cubicBezTo>
                  <a:lnTo>
                    <a:pt x="1446169" y="328424"/>
                  </a:lnTo>
                  <a:cubicBezTo>
                    <a:pt x="1446169" y="350112"/>
                    <a:pt x="1428588" y="367694"/>
                    <a:pt x="1406899" y="367694"/>
                  </a:cubicBezTo>
                  <a:lnTo>
                    <a:pt x="39270" y="367694"/>
                  </a:lnTo>
                  <a:cubicBezTo>
                    <a:pt x="17582" y="367694"/>
                    <a:pt x="0" y="350112"/>
                    <a:pt x="0" y="328424"/>
                  </a:cubicBezTo>
                  <a:lnTo>
                    <a:pt x="0" y="39270"/>
                  </a:lnTo>
                  <a:cubicBezTo>
                    <a:pt x="0" y="17582"/>
                    <a:pt x="17582" y="0"/>
                    <a:pt x="39270" y="0"/>
                  </a:cubicBezTo>
                  <a:close/>
                </a:path>
              </a:pathLst>
            </a:custGeom>
            <a:solidFill>
              <a:srgbClr val="FBB421">
                <a:alpha val="80000"/>
              </a:srgbClr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446169" cy="377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17263" y="649384"/>
            <a:ext cx="11144220" cy="598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EXCELENCIA EN INVESTIGACIÓN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87967" y="2724054"/>
            <a:ext cx="15474677" cy="1645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 b="1" spc="-132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18% DE LA </a:t>
            </a:r>
          </a:p>
          <a:p>
            <a:pPr algn="ctr">
              <a:lnSpc>
                <a:spcPts val="6299"/>
              </a:lnSpc>
            </a:pPr>
            <a:r>
              <a:rPr lang="en-US" sz="6999" b="1" spc="-132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PRODUCCIÓN DE BRASIL</a:t>
            </a:r>
            <a:endParaRPr lang="en-US" sz="6999" b="1" spc="-139" dirty="0">
              <a:solidFill>
                <a:srgbClr val="FFFFFF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774678" y="5495925"/>
            <a:ext cx="5007121" cy="2795724"/>
            <a:chOff x="0" y="0"/>
            <a:chExt cx="799764" cy="39840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99765" cy="398405"/>
            </a:xfrm>
            <a:custGeom>
              <a:avLst/>
              <a:gdLst/>
              <a:ahLst/>
              <a:cxnLst/>
              <a:rect l="l" t="t" r="r" b="b"/>
              <a:pathLst>
                <a:path w="799765" h="398405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327396"/>
                  </a:lnTo>
                  <a:cubicBezTo>
                    <a:pt x="799765" y="346229"/>
                    <a:pt x="792283" y="364290"/>
                    <a:pt x="778966" y="377607"/>
                  </a:cubicBezTo>
                  <a:cubicBezTo>
                    <a:pt x="765650" y="390924"/>
                    <a:pt x="747588" y="398405"/>
                    <a:pt x="728755" y="398405"/>
                  </a:cubicBezTo>
                  <a:lnTo>
                    <a:pt x="71009" y="398405"/>
                  </a:lnTo>
                  <a:cubicBezTo>
                    <a:pt x="52176" y="398405"/>
                    <a:pt x="34115" y="390924"/>
                    <a:pt x="20798" y="377607"/>
                  </a:cubicBezTo>
                  <a:cubicBezTo>
                    <a:pt x="7481" y="364290"/>
                    <a:pt x="0" y="346229"/>
                    <a:pt x="0" y="327396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799764" cy="407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752600" y="5753100"/>
            <a:ext cx="5067313" cy="2484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92"/>
              </a:lnSpc>
            </a:pPr>
            <a:r>
              <a:rPr lang="en-US" sz="8435" b="1" spc="-168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+17.000</a:t>
            </a:r>
          </a:p>
          <a:p>
            <a:pPr algn="ctr"/>
            <a:r>
              <a:rPr lang="en-US" sz="4906" b="1" spc="-97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PUBLICACIONES AL AÑO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7137210" y="5495925"/>
            <a:ext cx="5418807" cy="2795724"/>
            <a:chOff x="0" y="0"/>
            <a:chExt cx="799764" cy="39840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99765" cy="398405"/>
            </a:xfrm>
            <a:custGeom>
              <a:avLst/>
              <a:gdLst/>
              <a:ahLst/>
              <a:cxnLst/>
              <a:rect l="l" t="t" r="r" b="b"/>
              <a:pathLst>
                <a:path w="799765" h="398405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327396"/>
                  </a:lnTo>
                  <a:cubicBezTo>
                    <a:pt x="799765" y="346229"/>
                    <a:pt x="792283" y="364290"/>
                    <a:pt x="778966" y="377607"/>
                  </a:cubicBezTo>
                  <a:cubicBezTo>
                    <a:pt x="765650" y="390924"/>
                    <a:pt x="747588" y="398405"/>
                    <a:pt x="728755" y="398405"/>
                  </a:cubicBezTo>
                  <a:lnTo>
                    <a:pt x="71009" y="398405"/>
                  </a:lnTo>
                  <a:cubicBezTo>
                    <a:pt x="52176" y="398405"/>
                    <a:pt x="34115" y="390924"/>
                    <a:pt x="20798" y="377607"/>
                  </a:cubicBezTo>
                  <a:cubicBezTo>
                    <a:pt x="7481" y="364290"/>
                    <a:pt x="0" y="346229"/>
                    <a:pt x="0" y="327396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799764" cy="407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940260" y="5495925"/>
            <a:ext cx="5124272" cy="2795724"/>
            <a:chOff x="0" y="0"/>
            <a:chExt cx="799764" cy="39840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99765" cy="398405"/>
            </a:xfrm>
            <a:custGeom>
              <a:avLst/>
              <a:gdLst/>
              <a:ahLst/>
              <a:cxnLst/>
              <a:rect l="l" t="t" r="r" b="b"/>
              <a:pathLst>
                <a:path w="799765" h="398405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327396"/>
                  </a:lnTo>
                  <a:cubicBezTo>
                    <a:pt x="799765" y="346229"/>
                    <a:pt x="792283" y="364290"/>
                    <a:pt x="778966" y="377607"/>
                  </a:cubicBezTo>
                  <a:cubicBezTo>
                    <a:pt x="765650" y="390924"/>
                    <a:pt x="747588" y="398405"/>
                    <a:pt x="728755" y="398405"/>
                  </a:cubicBezTo>
                  <a:lnTo>
                    <a:pt x="71009" y="398405"/>
                  </a:lnTo>
                  <a:cubicBezTo>
                    <a:pt x="52176" y="398405"/>
                    <a:pt x="34115" y="390924"/>
                    <a:pt x="20798" y="377607"/>
                  </a:cubicBezTo>
                  <a:cubicBezTo>
                    <a:pt x="7481" y="364290"/>
                    <a:pt x="0" y="346229"/>
                    <a:pt x="0" y="327396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799764" cy="407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6962731" y="6183830"/>
            <a:ext cx="5785407" cy="1715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ALTO IMPACTO</a:t>
            </a:r>
          </a:p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GLOBAL DE</a:t>
            </a:r>
          </a:p>
          <a:p>
            <a:pPr algn="ctr">
              <a:lnSpc>
                <a:spcPts val="4442"/>
              </a:lnSpc>
            </a:pPr>
            <a:r>
              <a:rPr lang="en-US" sz="4935" b="1" spc="-93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CITAS</a:t>
            </a:r>
            <a:endParaRPr lang="en-US" sz="4935" b="1" spc="-98" dirty="0">
              <a:solidFill>
                <a:srgbClr val="FFFFFF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2793664" y="6147346"/>
            <a:ext cx="5418807" cy="163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2"/>
              </a:lnSpc>
            </a:pPr>
            <a:r>
              <a:rPr lang="en-US" sz="4635" b="1" spc="-88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SÓLIDA</a:t>
            </a:r>
          </a:p>
          <a:p>
            <a:pPr algn="ctr">
              <a:lnSpc>
                <a:spcPts val="4172"/>
              </a:lnSpc>
            </a:pPr>
            <a:r>
              <a:rPr lang="en-US" sz="4635" b="1" spc="-88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COOPERACIÓN</a:t>
            </a:r>
          </a:p>
          <a:p>
            <a:pPr algn="ctr">
              <a:lnSpc>
                <a:spcPts val="4172"/>
              </a:lnSpc>
            </a:pPr>
            <a:r>
              <a:rPr lang="en-US" sz="4635" b="1" spc="-88" dirty="0">
                <a:solidFill>
                  <a:srgbClr val="1094AB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INTERNACIONAL</a:t>
            </a:r>
            <a:endParaRPr lang="en-US" sz="4635" b="1" spc="-92" dirty="0">
              <a:solidFill>
                <a:srgbClr val="1094AB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31" name="Group 10">
            <a:extLst>
              <a:ext uri="{FF2B5EF4-FFF2-40B4-BE49-F238E27FC236}">
                <a16:creationId xmlns:a16="http://schemas.microsoft.com/office/drawing/2014/main" id="{8D6080C2-1C81-DC9E-BD6D-F466E56D4B91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C7971D3B-62F0-307E-C5DE-727F999291B3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33" name="Group 10">
            <a:extLst>
              <a:ext uri="{FF2B5EF4-FFF2-40B4-BE49-F238E27FC236}">
                <a16:creationId xmlns:a16="http://schemas.microsoft.com/office/drawing/2014/main" id="{2FB5DAC2-1893-B8ED-D7D5-020301E96757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A8B28270-8AE1-D389-3960-078346AD15F6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35" name="Group 10">
            <a:extLst>
              <a:ext uri="{FF2B5EF4-FFF2-40B4-BE49-F238E27FC236}">
                <a16:creationId xmlns:a16="http://schemas.microsoft.com/office/drawing/2014/main" id="{69016367-BE5D-7F0D-E790-451C1C2A7EF0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A60DF547-30DD-39FB-E9EE-B16DAC8B1463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310698" cy="4420429"/>
            <a:chOff x="0" y="0"/>
            <a:chExt cx="25699744" cy="58939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699769" cy="5893943"/>
            </a:xfrm>
            <a:custGeom>
              <a:avLst/>
              <a:gdLst/>
              <a:ahLst/>
              <a:cxnLst/>
              <a:rect l="l" t="t" r="r" b="b"/>
              <a:pathLst>
                <a:path w="25699769" h="5893943">
                  <a:moveTo>
                    <a:pt x="0" y="0"/>
                  </a:moveTo>
                  <a:lnTo>
                    <a:pt x="25699769" y="0"/>
                  </a:lnTo>
                  <a:lnTo>
                    <a:pt x="25699769" y="5893943"/>
                  </a:lnTo>
                  <a:lnTo>
                    <a:pt x="0" y="58939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60781" y="0"/>
            <a:ext cx="11427219" cy="4420428"/>
            <a:chOff x="0" y="0"/>
            <a:chExt cx="15816751" cy="60414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816686" cy="6041514"/>
            </a:xfrm>
            <a:custGeom>
              <a:avLst/>
              <a:gdLst/>
              <a:ahLst/>
              <a:cxnLst/>
              <a:rect l="l" t="t" r="r" b="b"/>
              <a:pathLst>
                <a:path w="15816686" h="6041514">
                  <a:moveTo>
                    <a:pt x="0" y="0"/>
                  </a:moveTo>
                  <a:lnTo>
                    <a:pt x="15816686" y="0"/>
                  </a:lnTo>
                  <a:lnTo>
                    <a:pt x="15816686" y="6041514"/>
                  </a:lnTo>
                  <a:lnTo>
                    <a:pt x="0" y="6041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359" t="-22332" b="-7022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078787" y="1228607"/>
            <a:ext cx="5582117" cy="2265610"/>
            <a:chOff x="0" y="-9525"/>
            <a:chExt cx="7442822" cy="30208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263200" cy="3011286"/>
            </a:xfrm>
            <a:custGeom>
              <a:avLst/>
              <a:gdLst/>
              <a:ahLst/>
              <a:cxnLst/>
              <a:rect l="l" t="t" r="r" b="b"/>
              <a:pathLst>
                <a:path w="7263200" h="3011286">
                  <a:moveTo>
                    <a:pt x="0" y="0"/>
                  </a:moveTo>
                  <a:lnTo>
                    <a:pt x="7263200" y="0"/>
                  </a:lnTo>
                  <a:lnTo>
                    <a:pt x="7263200" y="3011286"/>
                  </a:lnTo>
                  <a:lnTo>
                    <a:pt x="0" y="30112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6419" b="22423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7442822" cy="30208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pt-BR" sz="5500" dirty="0" err="1">
                  <a:solidFill>
                    <a:schemeClr val="bg1"/>
                  </a:solidFill>
                  <a:latin typeface="Raleway Bold" panose="020B0604020202020204" charset="0"/>
                </a:rPr>
                <a:t>Reconocimiento</a:t>
              </a:r>
              <a:r>
                <a:rPr lang="pt-BR" sz="5500" dirty="0">
                  <a:solidFill>
                    <a:schemeClr val="bg1"/>
                  </a:solidFill>
                  <a:latin typeface="Raleway Bold" panose="020B0604020202020204" charset="0"/>
                </a:rPr>
                <a:t> Internacional</a:t>
              </a:r>
              <a:endParaRPr lang="en-US" sz="55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56556" y="-1495"/>
            <a:ext cx="318002" cy="4421924"/>
            <a:chOff x="0" y="0"/>
            <a:chExt cx="424002" cy="58958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4053" cy="5895949"/>
            </a:xfrm>
            <a:custGeom>
              <a:avLst/>
              <a:gdLst/>
              <a:ahLst/>
              <a:cxnLst/>
              <a:rect l="l" t="t" r="r" b="b"/>
              <a:pathLst>
                <a:path w="424053" h="5895949">
                  <a:moveTo>
                    <a:pt x="0" y="0"/>
                  </a:moveTo>
                  <a:lnTo>
                    <a:pt x="424053" y="0"/>
                  </a:lnTo>
                  <a:lnTo>
                    <a:pt x="424053" y="5895949"/>
                  </a:lnTo>
                  <a:lnTo>
                    <a:pt x="0" y="589594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-27622" y="-1495"/>
            <a:ext cx="683978" cy="4421924"/>
            <a:chOff x="0" y="0"/>
            <a:chExt cx="911971" cy="589589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11889" cy="5895949"/>
            </a:xfrm>
            <a:custGeom>
              <a:avLst/>
              <a:gdLst/>
              <a:ahLst/>
              <a:cxnLst/>
              <a:rect l="l" t="t" r="r" b="b"/>
              <a:pathLst>
                <a:path w="911889" h="5895949">
                  <a:moveTo>
                    <a:pt x="0" y="0"/>
                  </a:moveTo>
                  <a:lnTo>
                    <a:pt x="911889" y="0"/>
                  </a:lnTo>
                  <a:lnTo>
                    <a:pt x="911889" y="5895949"/>
                  </a:lnTo>
                  <a:lnTo>
                    <a:pt x="0" y="5895949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475728" y="4943543"/>
            <a:ext cx="5957038" cy="1777183"/>
          </a:xfrm>
          <a:custGeom>
            <a:avLst/>
            <a:gdLst/>
            <a:ahLst/>
            <a:cxnLst/>
            <a:rect l="l" t="t" r="r" b="b"/>
            <a:pathLst>
              <a:path w="5957038" h="1777183">
                <a:moveTo>
                  <a:pt x="0" y="0"/>
                </a:moveTo>
                <a:lnTo>
                  <a:pt x="5957038" y="0"/>
                </a:lnTo>
                <a:lnTo>
                  <a:pt x="5957038" y="1777183"/>
                </a:lnTo>
                <a:lnTo>
                  <a:pt x="0" y="17771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1" name="TextBox 61"/>
          <p:cNvSpPr txBox="1"/>
          <p:nvPr/>
        </p:nvSpPr>
        <p:spPr>
          <a:xfrm>
            <a:off x="697334" y="6851027"/>
            <a:ext cx="5414362" cy="21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71"/>
              </a:lnSpc>
            </a:pPr>
            <a:r>
              <a:rPr lang="en-US" sz="4399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Edición</a:t>
            </a:r>
            <a:r>
              <a:rPr lang="en-US" sz="4399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2027 </a:t>
            </a:r>
          </a:p>
          <a:p>
            <a:pPr algn="l">
              <a:lnSpc>
                <a:spcPts val="6071"/>
              </a:lnSpc>
            </a:pP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133.</a:t>
            </a:r>
            <a:r>
              <a:rPr lang="en-US" sz="44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ª</a:t>
            </a: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en el Mundo</a:t>
            </a:r>
          </a:p>
          <a:p>
            <a:pPr algn="l">
              <a:lnSpc>
                <a:spcPts val="4415"/>
              </a:lnSpc>
            </a:pPr>
            <a:endParaRPr lang="en-US" sz="4399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86" name="Rectangle 1">
            <a:extLst>
              <a:ext uri="{FF2B5EF4-FFF2-40B4-BE49-F238E27FC236}">
                <a16:creationId xmlns:a16="http://schemas.microsoft.com/office/drawing/2014/main" id="{A8905106-B28A-4D0D-94A1-6112DC9CA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90" name="Imagem 89">
            <a:extLst>
              <a:ext uri="{FF2B5EF4-FFF2-40B4-BE49-F238E27FC236}">
                <a16:creationId xmlns:a16="http://schemas.microsoft.com/office/drawing/2014/main" id="{0682ED34-0F17-45B9-B97F-AB2B8D64F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8489" y="4986840"/>
            <a:ext cx="10488248" cy="51096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6537615" y="0"/>
            <a:ext cx="5928431" cy="10286905"/>
          </a:xfrm>
          <a:custGeom>
            <a:avLst/>
            <a:gdLst/>
            <a:ahLst/>
            <a:cxnLst/>
            <a:rect l="l" t="t" r="r" b="b"/>
            <a:pathLst>
              <a:path w="5928431" h="10286905">
                <a:moveTo>
                  <a:pt x="0" y="0"/>
                </a:moveTo>
                <a:lnTo>
                  <a:pt x="5928431" y="0"/>
                </a:lnTo>
                <a:lnTo>
                  <a:pt x="5928431" y="10286905"/>
                </a:lnTo>
                <a:lnTo>
                  <a:pt x="0" y="102869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967" r="-18740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01764" y="0"/>
            <a:ext cx="6184836" cy="10282545"/>
            <a:chOff x="209325" y="0"/>
            <a:chExt cx="7749905" cy="13977620"/>
          </a:xfrm>
        </p:grpSpPr>
        <p:sp>
          <p:nvSpPr>
            <p:cNvPr id="5" name="Freeform 5"/>
            <p:cNvSpPr/>
            <p:nvPr/>
          </p:nvSpPr>
          <p:spPr>
            <a:xfrm>
              <a:off x="209325" y="0"/>
              <a:ext cx="7749905" cy="13977620"/>
            </a:xfrm>
            <a:custGeom>
              <a:avLst/>
              <a:gdLst/>
              <a:ahLst/>
              <a:cxnLst/>
              <a:rect l="l" t="t" r="r" b="b"/>
              <a:pathLst>
                <a:path w="7749905" h="13977620">
                  <a:moveTo>
                    <a:pt x="0" y="0"/>
                  </a:moveTo>
                  <a:lnTo>
                    <a:pt x="7749905" y="0"/>
                  </a:lnTo>
                  <a:lnTo>
                    <a:pt x="7749905" y="13977620"/>
                  </a:lnTo>
                  <a:lnTo>
                    <a:pt x="0" y="13977620"/>
                  </a:lnTo>
                  <a:close/>
                </a:path>
              </a:pathLst>
            </a:custGeom>
            <a:blipFill>
              <a:blip r:embed="rId4"/>
              <a:stretch>
                <a:fillRect l="-85146" r="-8514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316328" y="0"/>
            <a:ext cx="5971672" cy="10282545"/>
            <a:chOff x="0" y="0"/>
            <a:chExt cx="7962229" cy="139776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962229" cy="13977620"/>
            </a:xfrm>
            <a:custGeom>
              <a:avLst/>
              <a:gdLst/>
              <a:ahLst/>
              <a:cxnLst/>
              <a:rect l="l" t="t" r="r" b="b"/>
              <a:pathLst>
                <a:path w="7962229" h="13977620">
                  <a:moveTo>
                    <a:pt x="0" y="0"/>
                  </a:moveTo>
                  <a:lnTo>
                    <a:pt x="7962229" y="0"/>
                  </a:lnTo>
                  <a:lnTo>
                    <a:pt x="7962229" y="13977620"/>
                  </a:lnTo>
                  <a:lnTo>
                    <a:pt x="0" y="13977620"/>
                  </a:lnTo>
                  <a:close/>
                </a:path>
              </a:pathLst>
            </a:custGeom>
            <a:blipFill>
              <a:blip r:embed="rId5"/>
              <a:stretch>
                <a:fillRect l="-81901" r="-8190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" y="389816"/>
            <a:ext cx="18288000" cy="1010164"/>
            <a:chOff x="0" y="0"/>
            <a:chExt cx="24511394" cy="13468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511394" cy="1346882"/>
            </a:xfrm>
            <a:custGeom>
              <a:avLst/>
              <a:gdLst/>
              <a:ahLst/>
              <a:cxnLst/>
              <a:rect l="l" t="t" r="r" b="b"/>
              <a:pathLst>
                <a:path w="24511394" h="1346882">
                  <a:moveTo>
                    <a:pt x="0" y="0"/>
                  </a:moveTo>
                  <a:lnTo>
                    <a:pt x="24511394" y="0"/>
                  </a:lnTo>
                  <a:lnTo>
                    <a:pt x="24511394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1" b="-40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1974884" y="647249"/>
            <a:ext cx="9531316" cy="59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INNOVACIÓN &amp; ASOCIACIONES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699879" y="8204695"/>
            <a:ext cx="5124272" cy="1688627"/>
            <a:chOff x="0" y="0"/>
            <a:chExt cx="799764" cy="21492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99765" cy="214929"/>
            </a:xfrm>
            <a:custGeom>
              <a:avLst/>
              <a:gdLst/>
              <a:ahLst/>
              <a:cxnLst/>
              <a:rect l="l" t="t" r="r" b="b"/>
              <a:pathLst>
                <a:path w="799765" h="214929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143920"/>
                  </a:lnTo>
                  <a:cubicBezTo>
                    <a:pt x="799765" y="162752"/>
                    <a:pt x="792283" y="180814"/>
                    <a:pt x="778966" y="194131"/>
                  </a:cubicBezTo>
                  <a:cubicBezTo>
                    <a:pt x="765650" y="207447"/>
                    <a:pt x="747588" y="214929"/>
                    <a:pt x="728755" y="214929"/>
                  </a:cubicBezTo>
                  <a:lnTo>
                    <a:pt x="71009" y="214929"/>
                  </a:lnTo>
                  <a:cubicBezTo>
                    <a:pt x="52176" y="214929"/>
                    <a:pt x="34115" y="207447"/>
                    <a:pt x="20798" y="194131"/>
                  </a:cubicBezTo>
                  <a:cubicBezTo>
                    <a:pt x="7481" y="180814"/>
                    <a:pt x="0" y="162752"/>
                    <a:pt x="0" y="143920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799764" cy="224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73908" y="8430199"/>
            <a:ext cx="5019218" cy="140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CENTROS DE INVESTIGACIÓN - INCUBADORAS</a:t>
            </a:r>
            <a:endParaRPr lang="en-US" sz="3999" b="1" spc="-79" dirty="0">
              <a:solidFill>
                <a:srgbClr val="FFFFFF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7093081" y="8212361"/>
            <a:ext cx="5124272" cy="1680961"/>
            <a:chOff x="0" y="0"/>
            <a:chExt cx="799764" cy="21492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99765" cy="214929"/>
            </a:xfrm>
            <a:custGeom>
              <a:avLst/>
              <a:gdLst/>
              <a:ahLst/>
              <a:cxnLst/>
              <a:rect l="l" t="t" r="r" b="b"/>
              <a:pathLst>
                <a:path w="799765" h="214929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143920"/>
                  </a:lnTo>
                  <a:cubicBezTo>
                    <a:pt x="799765" y="162752"/>
                    <a:pt x="792283" y="180814"/>
                    <a:pt x="778966" y="194131"/>
                  </a:cubicBezTo>
                  <a:cubicBezTo>
                    <a:pt x="765650" y="207447"/>
                    <a:pt x="747588" y="214929"/>
                    <a:pt x="728755" y="214929"/>
                  </a:cubicBezTo>
                  <a:lnTo>
                    <a:pt x="71009" y="214929"/>
                  </a:lnTo>
                  <a:cubicBezTo>
                    <a:pt x="52176" y="214929"/>
                    <a:pt x="34115" y="207447"/>
                    <a:pt x="20798" y="194131"/>
                  </a:cubicBezTo>
                  <a:cubicBezTo>
                    <a:pt x="7481" y="180814"/>
                    <a:pt x="0" y="162752"/>
                    <a:pt x="0" y="143920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799764" cy="224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165637" y="8726472"/>
            <a:ext cx="5019218" cy="94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ASOCIACIONES CON LAS INDUSTRIAS</a:t>
            </a:r>
            <a:endParaRPr lang="en-US" sz="3999" b="1" spc="-79" dirty="0">
              <a:solidFill>
                <a:srgbClr val="FFFFFF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12675596" y="8228482"/>
            <a:ext cx="5267590" cy="2022229"/>
            <a:chOff x="0" y="0"/>
            <a:chExt cx="822133" cy="22416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22133" cy="224163"/>
            </a:xfrm>
            <a:custGeom>
              <a:avLst/>
              <a:gdLst/>
              <a:ahLst/>
              <a:cxnLst/>
              <a:rect l="l" t="t" r="r" b="b"/>
              <a:pathLst>
                <a:path w="822133" h="224163">
                  <a:moveTo>
                    <a:pt x="69077" y="0"/>
                  </a:moveTo>
                  <a:lnTo>
                    <a:pt x="753055" y="0"/>
                  </a:lnTo>
                  <a:cubicBezTo>
                    <a:pt x="791206" y="0"/>
                    <a:pt x="822133" y="30927"/>
                    <a:pt x="822133" y="69077"/>
                  </a:cubicBezTo>
                  <a:lnTo>
                    <a:pt x="822133" y="155086"/>
                  </a:lnTo>
                  <a:cubicBezTo>
                    <a:pt x="822133" y="173406"/>
                    <a:pt x="814855" y="190976"/>
                    <a:pt x="801900" y="203930"/>
                  </a:cubicBezTo>
                  <a:cubicBezTo>
                    <a:pt x="788946" y="216885"/>
                    <a:pt x="771376" y="224163"/>
                    <a:pt x="753055" y="224163"/>
                  </a:cubicBezTo>
                  <a:lnTo>
                    <a:pt x="69077" y="224163"/>
                  </a:lnTo>
                  <a:cubicBezTo>
                    <a:pt x="50757" y="224163"/>
                    <a:pt x="33187" y="216885"/>
                    <a:pt x="20232" y="203930"/>
                  </a:cubicBezTo>
                  <a:cubicBezTo>
                    <a:pt x="7278" y="190976"/>
                    <a:pt x="0" y="173406"/>
                    <a:pt x="0" y="155086"/>
                  </a:cubicBezTo>
                  <a:lnTo>
                    <a:pt x="0" y="69077"/>
                  </a:lnTo>
                  <a:cubicBezTo>
                    <a:pt x="0" y="50757"/>
                    <a:pt x="7278" y="33187"/>
                    <a:pt x="20232" y="20232"/>
                  </a:cubicBezTo>
                  <a:cubicBezTo>
                    <a:pt x="33187" y="7278"/>
                    <a:pt x="50757" y="0"/>
                    <a:pt x="69077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822133" cy="233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2897044" y="8398179"/>
            <a:ext cx="5019218" cy="1863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START-UPS</a:t>
            </a:r>
          </a:p>
          <a:p>
            <a:pPr algn="ctr">
              <a:lnSpc>
                <a:spcPts val="3599"/>
              </a:lnSpc>
            </a:pPr>
            <a:r>
              <a:rPr lang="en-US" sz="3999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TRANSFERENCIA DE TECNOLOGÍA</a:t>
            </a:r>
          </a:p>
          <a:p>
            <a:pPr algn="ctr">
              <a:lnSpc>
                <a:spcPts val="359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EMPRENDIMIENTO</a:t>
            </a:r>
          </a:p>
        </p:txBody>
      </p:sp>
      <p:grpSp>
        <p:nvGrpSpPr>
          <p:cNvPr id="32" name="Group 10">
            <a:extLst>
              <a:ext uri="{FF2B5EF4-FFF2-40B4-BE49-F238E27FC236}">
                <a16:creationId xmlns:a16="http://schemas.microsoft.com/office/drawing/2014/main" id="{82943C06-AD57-5FC3-2D87-8AE37566F917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8893CDDE-7B30-2095-0CCC-000B4D47BF88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34" name="Group 10">
            <a:extLst>
              <a:ext uri="{FF2B5EF4-FFF2-40B4-BE49-F238E27FC236}">
                <a16:creationId xmlns:a16="http://schemas.microsoft.com/office/drawing/2014/main" id="{545A0F7D-63E0-2325-77B7-3C909D741AFE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28365BA0-C42B-6408-7B92-E7DEC3056F7A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36" name="Group 10">
            <a:extLst>
              <a:ext uri="{FF2B5EF4-FFF2-40B4-BE49-F238E27FC236}">
                <a16:creationId xmlns:a16="http://schemas.microsoft.com/office/drawing/2014/main" id="{588C03BF-E29F-857E-DFE5-E2AF800086BB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13ADD536-D06C-C2BA-B2EB-E8C3A368F2B8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34711" y="0"/>
            <a:ext cx="5812429" cy="10282545"/>
            <a:chOff x="0" y="0"/>
            <a:chExt cx="7749905" cy="139776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749905" cy="13977620"/>
            </a:xfrm>
            <a:custGeom>
              <a:avLst/>
              <a:gdLst/>
              <a:ahLst/>
              <a:cxnLst/>
              <a:rect l="l" t="t" r="r" b="b"/>
              <a:pathLst>
                <a:path w="7749905" h="13977620">
                  <a:moveTo>
                    <a:pt x="0" y="0"/>
                  </a:moveTo>
                  <a:lnTo>
                    <a:pt x="7749905" y="0"/>
                  </a:lnTo>
                  <a:lnTo>
                    <a:pt x="7749905" y="13977620"/>
                  </a:lnTo>
                  <a:lnTo>
                    <a:pt x="0" y="13977620"/>
                  </a:lnTo>
                  <a:close/>
                </a:path>
              </a:pathLst>
            </a:custGeom>
            <a:blipFill>
              <a:blip r:embed="rId3"/>
              <a:stretch>
                <a:fillRect l="-160452" r="-61616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2290407" y="0"/>
            <a:ext cx="6178687" cy="10282545"/>
            <a:chOff x="0" y="0"/>
            <a:chExt cx="8238249" cy="139776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238249" cy="13977620"/>
            </a:xfrm>
            <a:custGeom>
              <a:avLst/>
              <a:gdLst/>
              <a:ahLst/>
              <a:cxnLst/>
              <a:rect l="l" t="t" r="r" b="b"/>
              <a:pathLst>
                <a:path w="8238249" h="13977620">
                  <a:moveTo>
                    <a:pt x="0" y="0"/>
                  </a:moveTo>
                  <a:lnTo>
                    <a:pt x="8238249" y="0"/>
                  </a:lnTo>
                  <a:lnTo>
                    <a:pt x="8238249" y="13977620"/>
                  </a:lnTo>
                  <a:lnTo>
                    <a:pt x="0" y="13977620"/>
                  </a:lnTo>
                  <a:close/>
                </a:path>
              </a:pathLst>
            </a:custGeom>
            <a:blipFill>
              <a:blip r:embed="rId4"/>
              <a:stretch>
                <a:fillRect l="-217574" r="-6443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6537615" y="-1495"/>
            <a:ext cx="5909924" cy="10288400"/>
          </a:xfrm>
          <a:custGeom>
            <a:avLst/>
            <a:gdLst/>
            <a:ahLst/>
            <a:cxnLst/>
            <a:rect l="l" t="t" r="r" b="b"/>
            <a:pathLst>
              <a:path w="5801077" h="10288400">
                <a:moveTo>
                  <a:pt x="0" y="0"/>
                </a:moveTo>
                <a:lnTo>
                  <a:pt x="5801077" y="0"/>
                </a:lnTo>
                <a:lnTo>
                  <a:pt x="5801077" y="10288400"/>
                </a:lnTo>
                <a:lnTo>
                  <a:pt x="0" y="102884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3823" t="-5431" r="-66741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0" y="389816"/>
            <a:ext cx="18383545" cy="1010164"/>
            <a:chOff x="0" y="0"/>
            <a:chExt cx="24511394" cy="13468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511394" cy="1346882"/>
            </a:xfrm>
            <a:custGeom>
              <a:avLst/>
              <a:gdLst/>
              <a:ahLst/>
              <a:cxnLst/>
              <a:rect l="l" t="t" r="r" b="b"/>
              <a:pathLst>
                <a:path w="24511394" h="1346882">
                  <a:moveTo>
                    <a:pt x="0" y="0"/>
                  </a:moveTo>
                  <a:lnTo>
                    <a:pt x="24511394" y="0"/>
                  </a:lnTo>
                  <a:lnTo>
                    <a:pt x="24511394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1" b="-40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741452" y="8569751"/>
            <a:ext cx="4687316" cy="1377097"/>
            <a:chOff x="0" y="0"/>
            <a:chExt cx="799764" cy="21492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99765" cy="214929"/>
            </a:xfrm>
            <a:custGeom>
              <a:avLst/>
              <a:gdLst/>
              <a:ahLst/>
              <a:cxnLst/>
              <a:rect l="l" t="t" r="r" b="b"/>
              <a:pathLst>
                <a:path w="799765" h="214929">
                  <a:moveTo>
                    <a:pt x="71009" y="0"/>
                  </a:moveTo>
                  <a:lnTo>
                    <a:pt x="728755" y="0"/>
                  </a:lnTo>
                  <a:cubicBezTo>
                    <a:pt x="747588" y="0"/>
                    <a:pt x="765650" y="7481"/>
                    <a:pt x="778966" y="20798"/>
                  </a:cubicBezTo>
                  <a:cubicBezTo>
                    <a:pt x="792283" y="34115"/>
                    <a:pt x="799765" y="52176"/>
                    <a:pt x="799765" y="71009"/>
                  </a:cubicBezTo>
                  <a:lnTo>
                    <a:pt x="799765" y="143920"/>
                  </a:lnTo>
                  <a:cubicBezTo>
                    <a:pt x="799765" y="162752"/>
                    <a:pt x="792283" y="180814"/>
                    <a:pt x="778966" y="194131"/>
                  </a:cubicBezTo>
                  <a:cubicBezTo>
                    <a:pt x="765650" y="207447"/>
                    <a:pt x="747588" y="214929"/>
                    <a:pt x="728755" y="214929"/>
                  </a:cubicBezTo>
                  <a:lnTo>
                    <a:pt x="71009" y="214929"/>
                  </a:lnTo>
                  <a:cubicBezTo>
                    <a:pt x="52176" y="214929"/>
                    <a:pt x="34115" y="207447"/>
                    <a:pt x="20798" y="194131"/>
                  </a:cubicBezTo>
                  <a:cubicBezTo>
                    <a:pt x="7481" y="180814"/>
                    <a:pt x="0" y="162752"/>
                    <a:pt x="0" y="143920"/>
                  </a:cubicBezTo>
                  <a:lnTo>
                    <a:pt x="0" y="71009"/>
                  </a:lnTo>
                  <a:cubicBezTo>
                    <a:pt x="0" y="52176"/>
                    <a:pt x="7481" y="34115"/>
                    <a:pt x="20798" y="20798"/>
                  </a:cubicBezTo>
                  <a:cubicBezTo>
                    <a:pt x="34115" y="7481"/>
                    <a:pt x="52176" y="0"/>
                    <a:pt x="71009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799764" cy="224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524381" y="8569751"/>
            <a:ext cx="5923157" cy="1377097"/>
            <a:chOff x="0" y="0"/>
            <a:chExt cx="887543" cy="21492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87543" cy="214929"/>
            </a:xfrm>
            <a:custGeom>
              <a:avLst/>
              <a:gdLst/>
              <a:ahLst/>
              <a:cxnLst/>
              <a:rect l="l" t="t" r="r" b="b"/>
              <a:pathLst>
                <a:path w="887543" h="214929">
                  <a:moveTo>
                    <a:pt x="63986" y="0"/>
                  </a:moveTo>
                  <a:lnTo>
                    <a:pt x="823557" y="0"/>
                  </a:lnTo>
                  <a:cubicBezTo>
                    <a:pt x="858896" y="0"/>
                    <a:pt x="887543" y="28648"/>
                    <a:pt x="887543" y="63986"/>
                  </a:cubicBezTo>
                  <a:lnTo>
                    <a:pt x="887543" y="150943"/>
                  </a:lnTo>
                  <a:cubicBezTo>
                    <a:pt x="887543" y="186281"/>
                    <a:pt x="858896" y="214929"/>
                    <a:pt x="823557" y="214929"/>
                  </a:cubicBezTo>
                  <a:lnTo>
                    <a:pt x="63986" y="214929"/>
                  </a:lnTo>
                  <a:cubicBezTo>
                    <a:pt x="28648" y="214929"/>
                    <a:pt x="0" y="186281"/>
                    <a:pt x="0" y="150943"/>
                  </a:cubicBezTo>
                  <a:lnTo>
                    <a:pt x="0" y="63986"/>
                  </a:lnTo>
                  <a:cubicBezTo>
                    <a:pt x="0" y="28648"/>
                    <a:pt x="28648" y="0"/>
                    <a:pt x="63986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887543" cy="2244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562326" y="8569751"/>
            <a:ext cx="5686692" cy="1552264"/>
            <a:chOff x="0" y="0"/>
            <a:chExt cx="887543" cy="24226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87543" cy="242268"/>
            </a:xfrm>
            <a:custGeom>
              <a:avLst/>
              <a:gdLst/>
              <a:ahLst/>
              <a:cxnLst/>
              <a:rect l="l" t="t" r="r" b="b"/>
              <a:pathLst>
                <a:path w="887543" h="242268">
                  <a:moveTo>
                    <a:pt x="63986" y="0"/>
                  </a:moveTo>
                  <a:lnTo>
                    <a:pt x="823557" y="0"/>
                  </a:lnTo>
                  <a:cubicBezTo>
                    <a:pt x="858896" y="0"/>
                    <a:pt x="887543" y="28648"/>
                    <a:pt x="887543" y="63986"/>
                  </a:cubicBezTo>
                  <a:lnTo>
                    <a:pt x="887543" y="178281"/>
                  </a:lnTo>
                  <a:cubicBezTo>
                    <a:pt x="887543" y="213620"/>
                    <a:pt x="858896" y="242268"/>
                    <a:pt x="823557" y="242268"/>
                  </a:cubicBezTo>
                  <a:lnTo>
                    <a:pt x="63986" y="242268"/>
                  </a:lnTo>
                  <a:cubicBezTo>
                    <a:pt x="28648" y="242268"/>
                    <a:pt x="0" y="213620"/>
                    <a:pt x="0" y="178281"/>
                  </a:cubicBezTo>
                  <a:lnTo>
                    <a:pt x="0" y="63986"/>
                  </a:lnTo>
                  <a:cubicBezTo>
                    <a:pt x="0" y="28648"/>
                    <a:pt x="28648" y="0"/>
                    <a:pt x="63986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887543" cy="2517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626666" y="647249"/>
            <a:ext cx="9193734" cy="598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SOSTENIBILIDAD &amp; IMPACTO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05164" y="8848725"/>
            <a:ext cx="5019218" cy="94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ENERGÍA</a:t>
            </a:r>
          </a:p>
          <a:p>
            <a:pPr algn="ctr">
              <a:lnSpc>
                <a:spcPts val="3599"/>
              </a:lnSpc>
            </a:pPr>
            <a:r>
              <a:rPr lang="en-US" sz="3999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RENOVABLE</a:t>
            </a:r>
            <a:endParaRPr lang="en-US" sz="3999" b="1" spc="-79" dirty="0">
              <a:solidFill>
                <a:srgbClr val="FFFFFF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6511149" y="8848725"/>
            <a:ext cx="5909924" cy="940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2800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+ DE </a:t>
            </a:r>
            <a:r>
              <a:rPr lang="en-US" sz="4000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2.200</a:t>
            </a:r>
            <a:r>
              <a:rPr lang="en-US" sz="3999" b="1" spc="-75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HECTARES DE</a:t>
            </a:r>
          </a:p>
          <a:p>
            <a:pPr algn="ctr">
              <a:lnSpc>
                <a:spcPts val="359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RESERVAS ECOLÓGICAS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96063" y="8848725"/>
            <a:ext cx="5019218" cy="942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s-ES" sz="4000" dirty="0">
                <a:solidFill>
                  <a:schemeClr val="bg1"/>
                </a:solidFill>
                <a:latin typeface="Open Sans 2 Bold" panose="020B0604020202020204" charset="0"/>
                <a:ea typeface="Open Sans 2 Bold" panose="020B0604020202020204" charset="0"/>
                <a:cs typeface="Open Sans 2 Bold" panose="020B0604020202020204" charset="0"/>
              </a:rPr>
              <a:t>SISTEMAS DE SALUD &amp; EXTENSIÓN</a:t>
            </a:r>
            <a:endParaRPr lang="en-US" sz="3999" b="1" spc="-79" dirty="0">
              <a:solidFill>
                <a:schemeClr val="bg1"/>
              </a:solidFill>
              <a:latin typeface="Open Sans 2 Bold" panose="020B0604020202020204" charset="0"/>
              <a:ea typeface="Open Sans 2 Bold" panose="020B0604020202020204" charset="0"/>
              <a:cs typeface="Open Sans 2 Bold" panose="020B0604020202020204" charset="0"/>
              <a:sym typeface="Open Sans 2 Bold"/>
            </a:endParaRPr>
          </a:p>
        </p:txBody>
      </p:sp>
      <p:grpSp>
        <p:nvGrpSpPr>
          <p:cNvPr id="32" name="Group 10">
            <a:extLst>
              <a:ext uri="{FF2B5EF4-FFF2-40B4-BE49-F238E27FC236}">
                <a16:creationId xmlns:a16="http://schemas.microsoft.com/office/drawing/2014/main" id="{8E1A96ED-E666-0F50-07F0-3BD11D2A2AB5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E8005A32-C240-E918-1D8C-9B07336FD664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34" name="Group 10">
            <a:extLst>
              <a:ext uri="{FF2B5EF4-FFF2-40B4-BE49-F238E27FC236}">
                <a16:creationId xmlns:a16="http://schemas.microsoft.com/office/drawing/2014/main" id="{552A1689-CA54-CC9F-BE2C-0B863AE6B251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BC243CC5-B2E7-B7CE-E471-AE348F967BA9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36" name="Group 10">
            <a:extLst>
              <a:ext uri="{FF2B5EF4-FFF2-40B4-BE49-F238E27FC236}">
                <a16:creationId xmlns:a16="http://schemas.microsoft.com/office/drawing/2014/main" id="{F8DB0DE0-2356-40D5-07E2-64F040B6A616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58E64D22-33DA-65A0-DD2F-9A08E9577170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0" y="389816"/>
            <a:ext cx="18288000" cy="1010164"/>
            <a:chOff x="0" y="0"/>
            <a:chExt cx="24384000" cy="13468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941418" y="647249"/>
            <a:ext cx="6440582" cy="598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LA USP ES GLOBAL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392546" y="3771900"/>
            <a:ext cx="13983098" cy="5105400"/>
            <a:chOff x="0" y="0"/>
            <a:chExt cx="2182395" cy="52311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82395" cy="523113"/>
            </a:xfrm>
            <a:custGeom>
              <a:avLst/>
              <a:gdLst/>
              <a:ahLst/>
              <a:cxnLst/>
              <a:rect l="l" t="t" r="r" b="b"/>
              <a:pathLst>
                <a:path w="2182395" h="523113">
                  <a:moveTo>
                    <a:pt x="26022" y="0"/>
                  </a:moveTo>
                  <a:lnTo>
                    <a:pt x="2156373" y="0"/>
                  </a:lnTo>
                  <a:cubicBezTo>
                    <a:pt x="2163274" y="0"/>
                    <a:pt x="2169893" y="2742"/>
                    <a:pt x="2174773" y="7622"/>
                  </a:cubicBezTo>
                  <a:cubicBezTo>
                    <a:pt x="2179653" y="12502"/>
                    <a:pt x="2182395" y="19121"/>
                    <a:pt x="2182395" y="26022"/>
                  </a:cubicBezTo>
                  <a:lnTo>
                    <a:pt x="2182395" y="497091"/>
                  </a:lnTo>
                  <a:cubicBezTo>
                    <a:pt x="2182395" y="503992"/>
                    <a:pt x="2179653" y="510611"/>
                    <a:pt x="2174773" y="515491"/>
                  </a:cubicBezTo>
                  <a:cubicBezTo>
                    <a:pt x="2169893" y="520371"/>
                    <a:pt x="2163274" y="523113"/>
                    <a:pt x="2156373" y="523113"/>
                  </a:cubicBezTo>
                  <a:lnTo>
                    <a:pt x="26022" y="523113"/>
                  </a:lnTo>
                  <a:cubicBezTo>
                    <a:pt x="19121" y="523113"/>
                    <a:pt x="12502" y="520371"/>
                    <a:pt x="7622" y="515491"/>
                  </a:cubicBezTo>
                  <a:cubicBezTo>
                    <a:pt x="2742" y="510611"/>
                    <a:pt x="0" y="503992"/>
                    <a:pt x="0" y="497091"/>
                  </a:cubicBezTo>
                  <a:lnTo>
                    <a:pt x="0" y="26022"/>
                  </a:lnTo>
                  <a:cubicBezTo>
                    <a:pt x="0" y="19121"/>
                    <a:pt x="2742" y="12502"/>
                    <a:pt x="7622" y="7622"/>
                  </a:cubicBezTo>
                  <a:cubicBezTo>
                    <a:pt x="12502" y="2742"/>
                    <a:pt x="19121" y="0"/>
                    <a:pt x="26022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2182395" cy="5326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334148" y="4091357"/>
            <a:ext cx="14041495" cy="591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7"/>
              </a:lnSpc>
            </a:pPr>
            <a:r>
              <a:rPr lang="en-US" sz="6399" b="1" spc="-121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+ DE 2,700 </a:t>
            </a:r>
            <a:r>
              <a:rPr lang="en-US" sz="6399" b="1" spc="-121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ESTUDIANTES INTERNACIONALES</a:t>
            </a:r>
          </a:p>
          <a:p>
            <a:pPr algn="ctr">
              <a:lnSpc>
                <a:spcPts val="6207"/>
              </a:lnSpc>
            </a:pPr>
            <a:r>
              <a:rPr lang="en-US" sz="6399" b="1" spc="-121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+ DE 1.800 </a:t>
            </a:r>
            <a:r>
              <a:rPr lang="en-US" sz="6399" b="1" spc="-121" dirty="0">
                <a:solidFill>
                  <a:schemeClr val="bg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EN EL EXTERIOR</a:t>
            </a:r>
          </a:p>
          <a:p>
            <a:pPr algn="ctr">
              <a:lnSpc>
                <a:spcPts val="6207"/>
              </a:lnSpc>
            </a:pPr>
            <a:r>
              <a:rPr lang="en-US" sz="6399" b="1" spc="-121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CIENTOS DE ACUERDOS</a:t>
            </a:r>
          </a:p>
          <a:p>
            <a:pPr algn="ctr">
              <a:lnSpc>
                <a:spcPts val="6207"/>
              </a:lnSpc>
            </a:pPr>
            <a:r>
              <a:rPr lang="en-US" sz="6399" b="1" spc="-121" dirty="0">
                <a:solidFill>
                  <a:srgbClr val="FBB91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TÍTULOS CONJUNTOS &amp; </a:t>
            </a:r>
          </a:p>
          <a:p>
            <a:pPr algn="ctr">
              <a:lnSpc>
                <a:spcPts val="6207"/>
              </a:lnSpc>
            </a:pPr>
            <a:r>
              <a:rPr lang="en-US" sz="6399" b="1" spc="-121" dirty="0">
                <a:solidFill>
                  <a:srgbClr val="FBB91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DOBLES TITULACIONES</a:t>
            </a:r>
          </a:p>
          <a:p>
            <a:pPr algn="ctr">
              <a:lnSpc>
                <a:spcPts val="9699"/>
              </a:lnSpc>
            </a:pPr>
            <a:endParaRPr lang="en-US" sz="6399" b="1" spc="-121" dirty="0">
              <a:solidFill>
                <a:srgbClr val="FBB914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grpSp>
        <p:nvGrpSpPr>
          <p:cNvPr id="21" name="Group 10">
            <a:extLst>
              <a:ext uri="{FF2B5EF4-FFF2-40B4-BE49-F238E27FC236}">
                <a16:creationId xmlns:a16="http://schemas.microsoft.com/office/drawing/2014/main" id="{BDC86B18-463A-4589-4F85-A1C739056B9C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A3AFB35-7B8F-97EB-E316-C4E93BB54587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3" name="Group 10">
            <a:extLst>
              <a:ext uri="{FF2B5EF4-FFF2-40B4-BE49-F238E27FC236}">
                <a16:creationId xmlns:a16="http://schemas.microsoft.com/office/drawing/2014/main" id="{C19F0C25-0044-81BA-5338-8F3F93D07637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81CA915E-0311-896B-CF8B-0D1E04A040FC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25" name="Group 10">
            <a:extLst>
              <a:ext uri="{FF2B5EF4-FFF2-40B4-BE49-F238E27FC236}">
                <a16:creationId xmlns:a16="http://schemas.microsoft.com/office/drawing/2014/main" id="{C0011453-DB9B-89AE-5ACB-F79687BA31F4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98C07B93-24D8-B6ED-D0BA-C98FBF0F781F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6323" y="0"/>
            <a:ext cx="17531678" cy="10287000"/>
            <a:chOff x="0" y="0"/>
            <a:chExt cx="25862477" cy="152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62504" cy="15240000"/>
            </a:xfrm>
            <a:custGeom>
              <a:avLst/>
              <a:gdLst/>
              <a:ahLst/>
              <a:cxnLst/>
              <a:rect l="l" t="t" r="r" b="b"/>
              <a:pathLst>
                <a:path w="25862504" h="15240000">
                  <a:moveTo>
                    <a:pt x="0" y="0"/>
                  </a:moveTo>
                  <a:lnTo>
                    <a:pt x="25862504" y="0"/>
                  </a:lnTo>
                  <a:lnTo>
                    <a:pt x="25862504" y="15240000"/>
                  </a:lnTo>
                  <a:lnTo>
                    <a:pt x="0" y="1524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780" b="-934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389816"/>
            <a:ext cx="18288000" cy="1010164"/>
            <a:chOff x="0" y="0"/>
            <a:chExt cx="24384000" cy="13468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346882"/>
            </a:xfrm>
            <a:custGeom>
              <a:avLst/>
              <a:gdLst/>
              <a:ahLst/>
              <a:cxnLst/>
              <a:rect l="l" t="t" r="r" b="b"/>
              <a:pathLst>
                <a:path w="24384000" h="1346882">
                  <a:moveTo>
                    <a:pt x="0" y="0"/>
                  </a:moveTo>
                  <a:lnTo>
                    <a:pt x="24384000" y="0"/>
                  </a:lnTo>
                  <a:lnTo>
                    <a:pt x="24384000" y="1346882"/>
                  </a:lnTo>
                  <a:lnTo>
                    <a:pt x="0" y="1346882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6072102" y="513899"/>
            <a:ext cx="1761181" cy="716374"/>
            <a:chOff x="0" y="0"/>
            <a:chExt cx="6077090" cy="24719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799593" y="647249"/>
            <a:ext cx="10773407" cy="59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-9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COLABORACIÓN INTERNACIONAL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150454" y="3162299"/>
            <a:ext cx="11574945" cy="3810001"/>
            <a:chOff x="0" y="0"/>
            <a:chExt cx="1311734" cy="12090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11734" cy="1209072"/>
            </a:xfrm>
            <a:custGeom>
              <a:avLst/>
              <a:gdLst/>
              <a:ahLst/>
              <a:cxnLst/>
              <a:rect l="l" t="t" r="r" b="b"/>
              <a:pathLst>
                <a:path w="1311734" h="1209072">
                  <a:moveTo>
                    <a:pt x="43294" y="0"/>
                  </a:moveTo>
                  <a:lnTo>
                    <a:pt x="1268440" y="0"/>
                  </a:lnTo>
                  <a:cubicBezTo>
                    <a:pt x="1292351" y="0"/>
                    <a:pt x="1311734" y="19384"/>
                    <a:pt x="1311734" y="43294"/>
                  </a:cubicBezTo>
                  <a:lnTo>
                    <a:pt x="1311734" y="1165777"/>
                  </a:lnTo>
                  <a:cubicBezTo>
                    <a:pt x="1311734" y="1189688"/>
                    <a:pt x="1292351" y="1209072"/>
                    <a:pt x="1268440" y="1209072"/>
                  </a:cubicBezTo>
                  <a:lnTo>
                    <a:pt x="43294" y="1209072"/>
                  </a:lnTo>
                  <a:cubicBezTo>
                    <a:pt x="19384" y="1209072"/>
                    <a:pt x="0" y="1189688"/>
                    <a:pt x="0" y="1165777"/>
                  </a:cubicBezTo>
                  <a:lnTo>
                    <a:pt x="0" y="43294"/>
                  </a:lnTo>
                  <a:cubicBezTo>
                    <a:pt x="0" y="19384"/>
                    <a:pt x="19384" y="0"/>
                    <a:pt x="43294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311734" cy="12185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40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065878" y="3514322"/>
            <a:ext cx="10735722" cy="3193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07"/>
              </a:lnSpc>
            </a:pPr>
            <a:r>
              <a:rPr lang="en-US" sz="6399" b="1" spc="-121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MOVILIDAD ACADÉMICA</a:t>
            </a:r>
          </a:p>
          <a:p>
            <a:pPr>
              <a:lnSpc>
                <a:spcPts val="6207"/>
              </a:lnSpc>
            </a:pPr>
            <a:r>
              <a:rPr lang="en-US" sz="6399" b="1" spc="-121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INVESTIGACIÓN CONJUNTA</a:t>
            </a:r>
          </a:p>
          <a:p>
            <a:pPr>
              <a:lnSpc>
                <a:spcPts val="6207"/>
              </a:lnSpc>
            </a:pPr>
            <a:r>
              <a:rPr lang="en-US" sz="6399" b="1" spc="-121" dirty="0">
                <a:solidFill>
                  <a:srgbClr val="FBB421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ALIANZAS ESTRATÉGICAS</a:t>
            </a:r>
          </a:p>
          <a:p>
            <a:pPr>
              <a:lnSpc>
                <a:spcPts val="6207"/>
              </a:lnSpc>
            </a:pPr>
            <a:r>
              <a:rPr lang="en-US" sz="6399" b="1" spc="-127" dirty="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PROFESORES VISITANTES</a:t>
            </a:r>
          </a:p>
        </p:txBody>
      </p:sp>
      <p:grpSp>
        <p:nvGrpSpPr>
          <p:cNvPr id="21" name="Group 10">
            <a:extLst>
              <a:ext uri="{FF2B5EF4-FFF2-40B4-BE49-F238E27FC236}">
                <a16:creationId xmlns:a16="http://schemas.microsoft.com/office/drawing/2014/main" id="{94E3258D-00CB-4C00-FE48-C141EE1F9BBC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43878336-219A-BE2E-8B4B-F94F331D5C6A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3" name="Group 10">
            <a:extLst>
              <a:ext uri="{FF2B5EF4-FFF2-40B4-BE49-F238E27FC236}">
                <a16:creationId xmlns:a16="http://schemas.microsoft.com/office/drawing/2014/main" id="{241F542C-5437-0CE4-98E8-28606727E250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DF2379A4-EBAA-8419-F471-3A1344C36386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25" name="Group 10">
            <a:extLst>
              <a:ext uri="{FF2B5EF4-FFF2-40B4-BE49-F238E27FC236}">
                <a16:creationId xmlns:a16="http://schemas.microsoft.com/office/drawing/2014/main" id="{46E3B8A4-7E9A-B13B-F66A-C3B1F5CF6F72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247A5B4D-3979-FE64-42C8-9205B57224DC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6481" y="4455"/>
            <a:ext cx="17641519" cy="10278090"/>
            <a:chOff x="0" y="0"/>
            <a:chExt cx="23668812" cy="15680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68862" cy="15680689"/>
            </a:xfrm>
            <a:custGeom>
              <a:avLst/>
              <a:gdLst/>
              <a:ahLst/>
              <a:cxnLst/>
              <a:rect l="l" t="t" r="r" b="b"/>
              <a:pathLst>
                <a:path w="23668862" h="15680689">
                  <a:moveTo>
                    <a:pt x="0" y="0"/>
                  </a:moveTo>
                  <a:lnTo>
                    <a:pt x="23668862" y="0"/>
                  </a:lnTo>
                  <a:lnTo>
                    <a:pt x="23668862" y="15680689"/>
                  </a:lnTo>
                  <a:lnTo>
                    <a:pt x="0" y="15680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39" b="-339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3276600" y="4746733"/>
            <a:ext cx="12834419" cy="1209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 dirty="0">
                <a:solidFill>
                  <a:srgbClr val="FBB914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UNA UNIVERSIDAD GLOBAL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892719" y="1649350"/>
            <a:ext cx="7602180" cy="3092245"/>
            <a:chOff x="0" y="0"/>
            <a:chExt cx="6077090" cy="24719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1" b="-40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2398636" y="8639559"/>
            <a:ext cx="6745356" cy="1443683"/>
            <a:chOff x="0" y="0"/>
            <a:chExt cx="8993808" cy="19249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3808" cy="1924910"/>
            </a:xfrm>
            <a:custGeom>
              <a:avLst/>
              <a:gdLst/>
              <a:ahLst/>
              <a:cxnLst/>
              <a:rect l="l" t="t" r="r" b="b"/>
              <a:pathLst>
                <a:path w="8993808" h="1924910">
                  <a:moveTo>
                    <a:pt x="0" y="0"/>
                  </a:moveTo>
                  <a:lnTo>
                    <a:pt x="8993808" y="0"/>
                  </a:lnTo>
                  <a:lnTo>
                    <a:pt x="8993808" y="1924910"/>
                  </a:lnTo>
                  <a:lnTo>
                    <a:pt x="0" y="19249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855" r="-127009" b="-146485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8993808" cy="19344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usp.br</a:t>
              </a:r>
            </a:p>
            <a:p>
              <a:pPr algn="l">
                <a:lnSpc>
                  <a:spcPts val="4800"/>
                </a:lnSpc>
              </a:pPr>
              <a:r>
                <a:rPr lang="en-US" sz="4000" b="1" dirty="0">
                  <a:solidFill>
                    <a:srgbClr val="FFFFFF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internationaloffice.usp.br</a:t>
              </a:r>
            </a:p>
          </p:txBody>
        </p:sp>
      </p:grpSp>
      <p:grpSp>
        <p:nvGrpSpPr>
          <p:cNvPr id="18" name="Group 10">
            <a:extLst>
              <a:ext uri="{FF2B5EF4-FFF2-40B4-BE49-F238E27FC236}">
                <a16:creationId xmlns:a16="http://schemas.microsoft.com/office/drawing/2014/main" id="{4472A31A-4FD7-07AB-2096-3E1351EE500C}"/>
              </a:ext>
            </a:extLst>
          </p:cNvPr>
          <p:cNvGrpSpPr/>
          <p:nvPr/>
        </p:nvGrpSpPr>
        <p:grpSpPr>
          <a:xfrm>
            <a:off x="0" y="-136556"/>
            <a:ext cx="533400" cy="10549808"/>
            <a:chOff x="0" y="0"/>
            <a:chExt cx="368300" cy="14860232"/>
          </a:xfrm>
          <a:solidFill>
            <a:schemeClr val="accent5">
              <a:lumMod val="75000"/>
            </a:schemeClr>
          </a:solidFill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709B4C13-FDD5-63DD-4E2A-996F6C184162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0" name="Group 10">
            <a:extLst>
              <a:ext uri="{FF2B5EF4-FFF2-40B4-BE49-F238E27FC236}">
                <a16:creationId xmlns:a16="http://schemas.microsoft.com/office/drawing/2014/main" id="{944E13CA-C5A2-244E-9627-8CDF89916C2B}"/>
              </a:ext>
            </a:extLst>
          </p:cNvPr>
          <p:cNvGrpSpPr/>
          <p:nvPr/>
        </p:nvGrpSpPr>
        <p:grpSpPr>
          <a:xfrm>
            <a:off x="1066800" y="-136556"/>
            <a:ext cx="533400" cy="10549808"/>
            <a:chOff x="0" y="0"/>
            <a:chExt cx="368300" cy="14860232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4CCE1FF7-BF6A-D215-ABF2-3DF7DD65DE3C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22" name="Group 10">
            <a:extLst>
              <a:ext uri="{FF2B5EF4-FFF2-40B4-BE49-F238E27FC236}">
                <a16:creationId xmlns:a16="http://schemas.microsoft.com/office/drawing/2014/main" id="{FC0A731B-A330-7BAF-BBE0-3F7BED3E6F6D}"/>
              </a:ext>
            </a:extLst>
          </p:cNvPr>
          <p:cNvGrpSpPr/>
          <p:nvPr/>
        </p:nvGrpSpPr>
        <p:grpSpPr>
          <a:xfrm>
            <a:off x="533400" y="-136556"/>
            <a:ext cx="533400" cy="10549808"/>
            <a:chOff x="0" y="0"/>
            <a:chExt cx="368300" cy="148602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45F4BC81-9087-25BD-5F39-0B28A733C2AE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300</Words>
  <Application>Microsoft Office PowerPoint</Application>
  <PresentationFormat>Personalizar</PresentationFormat>
  <Paragraphs>166</Paragraphs>
  <Slides>13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5" baseType="lpstr">
      <vt:lpstr>Lato</vt:lpstr>
      <vt:lpstr>Open Sans 2 Bold</vt:lpstr>
      <vt:lpstr>Wingdings</vt:lpstr>
      <vt:lpstr>Open Sans 1 Bold</vt:lpstr>
      <vt:lpstr>Raleway Bold</vt:lpstr>
      <vt:lpstr>Calibri (MS)</vt:lpstr>
      <vt:lpstr>Calibri (MS) Bold</vt:lpstr>
      <vt:lpstr>Calibri</vt:lpstr>
      <vt:lpstr>Raleway</vt:lpstr>
      <vt:lpstr>Arial</vt:lpstr>
      <vt:lpstr>Open Sans 1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 2026 - Resumed - April, 23</dc:title>
  <dc:creator>SAMSUNG</dc:creator>
  <cp:lastModifiedBy>Jonathas Miranda de Carvalho</cp:lastModifiedBy>
  <cp:revision>11</cp:revision>
  <dcterms:created xsi:type="dcterms:W3CDTF">2006-08-16T00:00:00Z</dcterms:created>
  <dcterms:modified xsi:type="dcterms:W3CDTF">2026-10-01T15:04:48Z</dcterms:modified>
  <dc:identifier>DAHHDSwoFyM</dc:identifier>
</cp:coreProperties>
</file>