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8" r:id="rId3"/>
    <p:sldId id="257" r:id="rId4"/>
    <p:sldId id="308" r:id="rId5"/>
    <p:sldId id="316" r:id="rId6"/>
    <p:sldId id="260" r:id="rId7"/>
    <p:sldId id="261" r:id="rId8"/>
    <p:sldId id="262" r:id="rId9"/>
    <p:sldId id="263" r:id="rId10"/>
    <p:sldId id="294" r:id="rId11"/>
    <p:sldId id="307" r:id="rId12"/>
    <p:sldId id="310" r:id="rId13"/>
    <p:sldId id="309" r:id="rId14"/>
    <p:sldId id="271" r:id="rId15"/>
    <p:sldId id="311" r:id="rId16"/>
    <p:sldId id="312" r:id="rId17"/>
    <p:sldId id="313" r:id="rId18"/>
    <p:sldId id="283" r:id="rId19"/>
    <p:sldId id="315" r:id="rId20"/>
    <p:sldId id="314" r:id="rId21"/>
    <p:sldId id="266" r:id="rId22"/>
    <p:sldId id="282" r:id="rId23"/>
    <p:sldId id="290" r:id="rId24"/>
    <p:sldId id="306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Open Sans" pitchFamily="2" charset="0"/>
      <p:regular r:id="rId35"/>
      <p:bold r:id="rId36"/>
      <p:italic r:id="rId37"/>
      <p:boldItalic r:id="rId38"/>
    </p:embeddedFont>
    <p:embeddedFont>
      <p:font typeface="Raleway" pitchFamily="2" charset="0"/>
      <p:regular r:id="rId39"/>
      <p:bold r:id="rId40"/>
      <p:italic r:id="rId41"/>
      <p:boldItalic r:id="rId42"/>
    </p:embeddedFont>
    <p:embeddedFont>
      <p:font typeface="Raleway ExtraBold" pitchFamily="2" charset="0"/>
      <p:bold r:id="rId43"/>
      <p:boldItalic r:id="rId44"/>
    </p:embeddedFont>
    <p:embeddedFont>
      <p:font typeface="Segoe UI Light" panose="020B0502040204020203" pitchFamily="34" charset="0"/>
      <p:regular r:id="rId45"/>
      <p: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ssandra Nishiyam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881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28796914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28796914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609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b641420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b641420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65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28796914e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28796914e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6148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b641420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b641420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660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b641420f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b641420f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b641420f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1b641420f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74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b641420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b641420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089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b641420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b641420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041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228796914e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228796914e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228796914e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228796914e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56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28796914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28796914e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228796914e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228796914e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919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228796914e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228796914e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28796914e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228796914e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1b641420f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1b641420f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1b641420f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11b641420f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6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b641420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b641420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b641420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b641420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53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b641420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b641420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99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28796914e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28796914e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28796914e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28796914e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28796914e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28796914e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28796914e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28796914e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R75mfxV5xo?feature=oembed" TargetMode="Externa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62118" y="3624100"/>
            <a:ext cx="7656300" cy="13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800" b="1" dirty="0">
                <a:solidFill>
                  <a:schemeClr val="bg2"/>
                </a:solidFill>
                <a:effectLst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Experiências Internacionais e Fortalecimento de Parcerias na Comunicação Institucional</a:t>
            </a:r>
            <a:br>
              <a:rPr lang="pt-BR" sz="1800" b="1" dirty="0">
                <a:solidFill>
                  <a:schemeClr val="bg2"/>
                </a:solidFill>
                <a:effectLst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sz="1800" b="1" dirty="0">
                <a:solidFill>
                  <a:schemeClr val="bg2"/>
                </a:solidFill>
                <a:effectLst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400" b="1" dirty="0">
                <a:solidFill>
                  <a:schemeClr val="bg2"/>
                </a:solidFill>
                <a:effectLst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Universitat de Barcelona e Universidad de Málaga (Espanha)</a:t>
            </a:r>
            <a:br>
              <a:rPr lang="pt-BR" sz="14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400" dirty="0">
                <a:solidFill>
                  <a:srgbClr val="FCB421"/>
                </a:solidFill>
              </a:rPr>
              <a:t>Jonathas Carvalho – Comunicação / Aucani</a:t>
            </a:r>
            <a:br>
              <a:rPr lang="pt-BR" sz="2800" dirty="0">
                <a:solidFill>
                  <a:schemeClr val="tx2">
                    <a:lumMod val="25000"/>
                  </a:schemeClr>
                </a:solidFill>
              </a:rPr>
            </a:br>
            <a:endParaRPr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Google Shape;101;p15">
            <a:extLst>
              <a:ext uri="{FF2B5EF4-FFF2-40B4-BE49-F238E27FC236}">
                <a16:creationId xmlns:a16="http://schemas.microsoft.com/office/drawing/2014/main" id="{53B410C9-73BD-40E8-B7E0-9C29E5DDAE15}"/>
              </a:ext>
            </a:extLst>
          </p:cNvPr>
          <p:cNvSpPr/>
          <p:nvPr/>
        </p:nvSpPr>
        <p:spPr>
          <a:xfrm>
            <a:off x="0" y="4885600"/>
            <a:ext cx="9144000" cy="258000"/>
          </a:xfrm>
          <a:prstGeom prst="rect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94AB"/>
              </a:solidFill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BEEDF48-265A-48B9-8049-E66507F42B70}"/>
              </a:ext>
            </a:extLst>
          </p:cNvPr>
          <p:cNvCxnSpPr>
            <a:cxnSpLocks/>
          </p:cNvCxnSpPr>
          <p:nvPr/>
        </p:nvCxnSpPr>
        <p:spPr>
          <a:xfrm>
            <a:off x="-6773" y="4885600"/>
            <a:ext cx="9148267" cy="2963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CAE5C4CE-8963-40C3-8D60-8B1041A4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275" y="651996"/>
            <a:ext cx="2889885" cy="2587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4AB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>
            <a:off x="4126922" y="3420039"/>
            <a:ext cx="4416214" cy="152661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Marketing Institucional</a:t>
            </a:r>
            <a:endParaRPr sz="1600" b="1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4126922" y="1808443"/>
            <a:ext cx="4416214" cy="1526612"/>
          </a:xfrm>
          <a:prstGeom prst="ellipse">
            <a:avLst/>
          </a:prstGeom>
          <a:solidFill>
            <a:srgbClr val="AFDE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Gestão de Parcerias</a:t>
            </a:r>
            <a:endParaRPr lang="en-US"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4057227" y="196847"/>
            <a:ext cx="4416214" cy="1526612"/>
          </a:xfrm>
          <a:prstGeom prst="ellipse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Comunicação Digital</a:t>
            </a:r>
            <a:endParaRPr sz="16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1"/>
          <p:cNvSpPr/>
          <p:nvPr/>
        </p:nvSpPr>
        <p:spPr>
          <a:xfrm>
            <a:off x="600864" y="1241541"/>
            <a:ext cx="3375082" cy="2660417"/>
          </a:xfrm>
          <a:prstGeom prst="ellipse">
            <a:avLst/>
          </a:prstGeom>
          <a:solidFill>
            <a:srgbClr val="FCB4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Gestão Eficiente</a:t>
            </a:r>
            <a:endParaRPr lang="pt-BR" sz="2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56109008-9794-4834-B621-A591DD26B4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28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A34709B-B796-4D3D-BED8-1DA53D5B81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47" y="131550"/>
            <a:ext cx="2627629" cy="48739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DE6F2A2-D37A-4B3D-B0E8-B7C95072A03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91" y="131550"/>
            <a:ext cx="2627629" cy="48739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BE5D1B8-4C94-44BF-ABF2-F819CF154C2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3" y="131551"/>
            <a:ext cx="2627629" cy="487394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3762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0" y="4885600"/>
            <a:ext cx="9144000" cy="258000"/>
          </a:xfrm>
          <a:prstGeom prst="rect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94AB"/>
              </a:solidFill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50855" y="1172150"/>
            <a:ext cx="8546951" cy="372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Intranet e Portais Internos</a:t>
            </a: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E-mail Corporativo </a:t>
            </a:r>
          </a:p>
          <a:p>
            <a:pPr marL="17145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Reuniões e Assembleias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Boletins Informativos: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A UB emite boletins regulares, enquanto a USP usa o Jornal da USP e newsletters semanais em português e mensais em inglês.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altLang="pt-BR" sz="1200" b="1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 Quadros de Avisos e Painéis Digitais</a:t>
            </a:r>
            <a:r>
              <a:rPr lang="pt-BR" altLang="pt-BR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pt-BR" altLang="pt-BR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Ambas utilizam quadros e painéis para divulgar informações de forma rápida e acessível. A UB tem muitos displays por toda a universidade.</a:t>
            </a:r>
          </a:p>
          <a:p>
            <a:pPr marL="171450" lvl="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Redes Sociais:</a:t>
            </a:r>
            <a:r>
              <a:rPr lang="pt-BR" altLang="pt-BR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Plataformas como Facebook, Instagram e X são usadas para comunicação, com autoridades da UB sendo ativas nessas redes.</a:t>
            </a:r>
          </a:p>
          <a:p>
            <a:pPr marL="171450" lvl="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Aplicativos e Gestão Acadêmica:</a:t>
            </a:r>
            <a:r>
              <a:rPr lang="pt-BR" altLang="pt-BR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Sistemas como Moodle facilitam a comunicação entre docentes, discentes e administração nas duas universidades.</a:t>
            </a:r>
          </a:p>
          <a:p>
            <a:pPr marL="171450" lvl="0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pt-BR" altLang="pt-BR" sz="12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Comitês e Grupos de Trabalho:</a:t>
            </a:r>
            <a:r>
              <a:rPr lang="pt-BR" altLang="pt-BR" sz="12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comunicação direcionada e eficaz. </a:t>
            </a:r>
          </a:p>
          <a:p>
            <a:pPr>
              <a:lnSpc>
                <a:spcPct val="115000"/>
              </a:lnSpc>
            </a:pPr>
            <a:endParaRPr lang="pt-BR" sz="1200" b="1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350856" y="511925"/>
            <a:ext cx="8339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rgbClr val="64C4D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COMUNICAÇÃO DIGITAL</a:t>
            </a:r>
            <a:endParaRPr sz="27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205399" y="121025"/>
            <a:ext cx="875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i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Universidade de São Paulo</a:t>
            </a:r>
            <a:endParaRPr sz="1300" i="1" dirty="0">
              <a:solidFill>
                <a:srgbClr val="FCB4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440C603-E730-4111-A507-02899882BE5D}"/>
              </a:ext>
            </a:extLst>
          </p:cNvPr>
          <p:cNvCxnSpPr>
            <a:cxnSpLocks/>
          </p:cNvCxnSpPr>
          <p:nvPr/>
        </p:nvCxnSpPr>
        <p:spPr>
          <a:xfrm>
            <a:off x="-6773" y="4885600"/>
            <a:ext cx="9148267" cy="2963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FF807AC-D053-48EB-9847-BDA4B2110C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99567" y="482567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F1A2626-C449-499F-9343-F72456CE2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776" y="121025"/>
            <a:ext cx="1349031" cy="43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8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0D4287B-53E8-40F6-A6C3-565892D557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" y="161394"/>
            <a:ext cx="3667549" cy="478991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B2109A-8CCC-4B4B-B8AF-224D0D7B51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10" y="161395"/>
            <a:ext cx="3999124" cy="478991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7347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C4D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588064" y="2009564"/>
            <a:ext cx="76563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dirty="0">
                <a:solidFill>
                  <a:srgbClr val="FFC000"/>
                </a:solidFill>
              </a:rPr>
              <a:t>Erasmus+ </a:t>
            </a:r>
            <a:r>
              <a:rPr lang="pt-BR" sz="4000" dirty="0"/>
              <a:t>Staff Week</a:t>
            </a:r>
            <a:br>
              <a:rPr lang="pt-BR" sz="4000" dirty="0"/>
            </a:br>
            <a:r>
              <a:rPr lang="pt-BR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  <a:t>entre os dias 22 e 26 de abril de 2024</a:t>
            </a:r>
            <a:br>
              <a:rPr lang="pt-BR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</a:br>
            <a:br>
              <a:rPr lang="pt-BR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</a:br>
            <a:r>
              <a:rPr lang="pt-BR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"staff </a:t>
            </a:r>
            <a:r>
              <a:rPr lang="pt-BR" sz="1800" dirty="0" err="1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pt-BR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do programa Erasmus+ é uma oportunidade para funcionários de instituições de ensino superior de diferentes países se reunirem, trocarem experiências e desenvolverem suas habilidades profissionais. Essas semanas são projetadas para promover a colaboração internacional e melhorar as práticas educacionais.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</a:br>
            <a:br>
              <a:rPr lang="pt-BR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</a:br>
            <a:b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C53E4A0-4102-44D0-98E5-CFDDCFDA7E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C4D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title"/>
          </p:nvPr>
        </p:nvSpPr>
        <p:spPr>
          <a:xfrm>
            <a:off x="743850" y="837777"/>
            <a:ext cx="76563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br>
              <a:rPr lang="pt-BR" sz="4000" dirty="0">
                <a:solidFill>
                  <a:srgbClr val="FFC000"/>
                </a:solidFill>
              </a:rPr>
            </a:br>
            <a:br>
              <a:rPr lang="pt-BR" sz="4000" dirty="0">
                <a:solidFill>
                  <a:srgbClr val="FFC000"/>
                </a:solidFill>
              </a:rPr>
            </a:br>
            <a:br>
              <a:rPr lang="pt-BR" sz="4000" dirty="0">
                <a:solidFill>
                  <a:srgbClr val="FFC000"/>
                </a:solidFill>
              </a:rPr>
            </a:br>
            <a:br>
              <a:rPr lang="pt-BR" sz="4000" dirty="0">
                <a:solidFill>
                  <a:srgbClr val="FFC000"/>
                </a:solidFill>
              </a:rPr>
            </a:br>
            <a:r>
              <a:rPr lang="pt-BR" sz="4000" dirty="0">
                <a:solidFill>
                  <a:srgbClr val="FFC000"/>
                </a:solidFill>
              </a:rPr>
              <a:t>Erasmus+ </a:t>
            </a:r>
            <a:r>
              <a:rPr lang="pt-BR" sz="4000" dirty="0"/>
              <a:t>Staff Week</a:t>
            </a:r>
            <a:br>
              <a:rPr lang="pt-BR" sz="4000" dirty="0"/>
            </a:br>
            <a:r>
              <a:rPr lang="pt-BR" sz="1600" dirty="0"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  <a:t>1. </a:t>
            </a:r>
            <a:r>
              <a:rPr lang="pt-BR" sz="1600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  <a:t>Desenvolvimento Profissional: Melhorar as competências e conhecimentos dos funcionários participantes.</a:t>
            </a:r>
            <a:br>
              <a:rPr lang="pt-BR" sz="1600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</a:br>
            <a:r>
              <a:rPr lang="pt-BR" sz="1600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  <a:t>2. </a:t>
            </a:r>
            <a:r>
              <a:rPr lang="pt-BR" sz="1600" b="1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  <a:t>Networking Internacional</a:t>
            </a:r>
            <a:r>
              <a:rPr lang="pt-BR" sz="1600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  <a:t>: Criar redes de contato entre instituições de diferentes países.</a:t>
            </a:r>
            <a:br>
              <a:rPr lang="pt-BR" sz="1600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</a:br>
            <a:r>
              <a:rPr lang="pt-BR" sz="1600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  <a:t>3. </a:t>
            </a:r>
            <a:r>
              <a:rPr lang="pt-BR" sz="1600" b="1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  <a:t>Troca de Boas Práticas</a:t>
            </a:r>
            <a:r>
              <a:rPr lang="pt-BR" sz="1600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  <a:t>: Compartilhar experiências e melhores práticas em ensino e administração.</a:t>
            </a:r>
            <a:br>
              <a:rPr lang="pt-BR" sz="1600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</a:br>
            <a:r>
              <a:rPr lang="pt-BR" sz="1600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  <a:t>4. </a:t>
            </a:r>
            <a:r>
              <a:rPr lang="pt-BR" sz="1600" b="1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  <a:t>Promoção da Internacionalização</a:t>
            </a:r>
            <a:r>
              <a:rPr lang="pt-BR" sz="1600" dirty="0">
                <a:effectLst/>
                <a:latin typeface="Segoe UI Light" panose="020B0502040204020203" pitchFamily="34" charset="0"/>
                <a:ea typeface="Open Sans" pitchFamily="2" charset="0"/>
                <a:cs typeface="Segoe UI Light" panose="020B0502040204020203" pitchFamily="34" charset="0"/>
              </a:rPr>
              <a:t>: Incentivar a internacionalização das instituições de ensino superior.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</a:br>
            <a:br>
              <a:rPr lang="pt-BR" sz="1800" dirty="0">
                <a:effectLst/>
                <a:latin typeface="Segoe UI Light" panose="020B0502040204020203" pitchFamily="34" charset="0"/>
                <a:ea typeface="Times New Roman" panose="02020603050405020304" pitchFamily="18" charset="0"/>
              </a:rPr>
            </a:br>
            <a:b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C53E4A0-4102-44D0-98E5-CFDDCFDA7E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50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D2530C1-7E5E-45DC-8640-D98510AD36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8" y="154547"/>
            <a:ext cx="4398472" cy="473942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CB7BE38-F111-40BD-9559-60CD52319D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89" y="154547"/>
            <a:ext cx="4048823" cy="473942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9877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0A909E0-FE67-4C3E-BFDD-79D7B17732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7" y="154547"/>
            <a:ext cx="3231878" cy="47394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CA10AD8-79DF-45EC-AF63-149D7154BA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74" y="154547"/>
            <a:ext cx="1986653" cy="241720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1581380-6AE3-4678-AF6D-94DF7793EFF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7174" y="2476768"/>
            <a:ext cx="1986654" cy="241720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5224758-D39B-4961-8C58-1D0055547F6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0825" y="154547"/>
            <a:ext cx="3054877" cy="473942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1060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>
            <a:spLocks noGrp="1"/>
          </p:cNvSpPr>
          <p:nvPr>
            <p:ph type="title"/>
          </p:nvPr>
        </p:nvSpPr>
        <p:spPr>
          <a:xfrm>
            <a:off x="669343" y="3390434"/>
            <a:ext cx="7656300" cy="8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bg1"/>
                </a:solidFill>
              </a:rPr>
              <a:t>Málaga</a:t>
            </a:r>
            <a:endParaRPr sz="4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asa do Saber - Pablo Picasso">
            <a:extLst>
              <a:ext uri="{FF2B5EF4-FFF2-40B4-BE49-F238E27FC236}">
                <a16:creationId xmlns:a16="http://schemas.microsoft.com/office/drawing/2014/main" id="{7F81625A-8661-43A1-BE58-DDDB2DFC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13" y="360511"/>
            <a:ext cx="3713480" cy="2785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tonio Banderas conta o que está achando mais difícil para se tornar  estilista | Jovem Pan">
            <a:extLst>
              <a:ext uri="{FF2B5EF4-FFF2-40B4-BE49-F238E27FC236}">
                <a16:creationId xmlns:a16="http://schemas.microsoft.com/office/drawing/2014/main" id="{59A551CA-ACC7-4E26-8F5E-6FCFBE73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511"/>
            <a:ext cx="3896360" cy="2785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menta Malagueta">
            <a:extLst>
              <a:ext uri="{FF2B5EF4-FFF2-40B4-BE49-F238E27FC236}">
                <a16:creationId xmlns:a16="http://schemas.microsoft.com/office/drawing/2014/main" id="{94F42724-8A65-4A3F-8969-2C800D9DF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24" y="2455228"/>
            <a:ext cx="2143125" cy="2143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C4D2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>
            <a:spLocks noGrp="1"/>
          </p:cNvSpPr>
          <p:nvPr>
            <p:ph type="title"/>
          </p:nvPr>
        </p:nvSpPr>
        <p:spPr>
          <a:xfrm>
            <a:off x="669343" y="3390434"/>
            <a:ext cx="7656300" cy="8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rgbClr val="FFC000"/>
                </a:solidFill>
              </a:rPr>
              <a:t>Universidad</a:t>
            </a:r>
            <a:r>
              <a:rPr lang="pt-BR" sz="4000" dirty="0"/>
              <a:t> de Málaga</a:t>
            </a:r>
            <a:endParaRPr sz="4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Universidad de Málaga | UMA">
            <a:extLst>
              <a:ext uri="{FF2B5EF4-FFF2-40B4-BE49-F238E27FC236}">
                <a16:creationId xmlns:a16="http://schemas.microsoft.com/office/drawing/2014/main" id="{012517FD-E3FA-448E-9DAF-F3ECD9E48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3" y="228134"/>
            <a:ext cx="7858125" cy="31623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10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0C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236913" y="1578645"/>
            <a:ext cx="8660894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pt-BR" b="1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Introdução: </a:t>
            </a:r>
            <a:r>
              <a:rPr lang="pt-BR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Objetivos do intercâmbio. Contextualizar o escritório internacional da UB e sua importância.</a:t>
            </a:r>
            <a:br>
              <a:rPr lang="pt-BR" b="0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t-BR" b="0" i="0" dirty="0">
              <a:solidFill>
                <a:srgbClr val="222222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r>
              <a:rPr lang="pt-BR" b="1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Experiências e Aprendizados: </a:t>
            </a:r>
            <a:r>
              <a:rPr lang="pt-BR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Sobre diferenças e semelhanças no trabalho. Aprendizados-chave que podem ser aplicados na Aucani e na USP.</a:t>
            </a:r>
          </a:p>
          <a:p>
            <a:pPr algn="l"/>
            <a:br>
              <a:rPr lang="pt-BR" b="0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BR" b="1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Impacto e Contribuições: </a:t>
            </a:r>
            <a:r>
              <a:rPr lang="pt-BR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Como a experiência influenciou minha forma de trabalho. Propor ideias.</a:t>
            </a:r>
          </a:p>
          <a:p>
            <a:pPr algn="l"/>
            <a:br>
              <a:rPr lang="pt-BR" b="0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BR" b="1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Rede de Contatos e Parcerias: </a:t>
            </a:r>
            <a:r>
              <a:rPr lang="pt-BR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Novas conexões profissionais e como elas podem ser úteis para a </a:t>
            </a:r>
            <a:r>
              <a:rPr lang="pt-BR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USP.</a:t>
            </a:r>
            <a:endParaRPr lang="pt-BR" i="0" dirty="0">
              <a:solidFill>
                <a:srgbClr val="222222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br>
              <a:rPr lang="pt-BR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BR" b="1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Conclusão: </a:t>
            </a:r>
            <a:r>
              <a:rPr lang="pt-BR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 principais benefícios do intercâmbio.</a:t>
            </a:r>
          </a:p>
        </p:txBody>
      </p:sp>
      <p:sp>
        <p:nvSpPr>
          <p:cNvPr id="101" name="Google Shape;101;p15"/>
          <p:cNvSpPr/>
          <p:nvPr/>
        </p:nvSpPr>
        <p:spPr>
          <a:xfrm>
            <a:off x="0" y="4885600"/>
            <a:ext cx="9144000" cy="258000"/>
          </a:xfrm>
          <a:prstGeom prst="rect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94AB"/>
              </a:solidFill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05399" y="121025"/>
            <a:ext cx="875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i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Universidade de São Paulo</a:t>
            </a:r>
            <a:endParaRPr sz="1300" i="1" dirty="0">
              <a:solidFill>
                <a:srgbClr val="FCB4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4621ED7-0EF4-4A6C-9F9E-BDE1E999D8BE}"/>
              </a:ext>
            </a:extLst>
          </p:cNvPr>
          <p:cNvCxnSpPr>
            <a:cxnSpLocks/>
          </p:cNvCxnSpPr>
          <p:nvPr/>
        </p:nvCxnSpPr>
        <p:spPr>
          <a:xfrm>
            <a:off x="-6773" y="4885600"/>
            <a:ext cx="9148267" cy="2963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3923C80-EC69-476D-B218-F03084D757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57331" y="4838119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3A7323-964B-4244-A5CB-2C6C5ED1D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776" y="121025"/>
            <a:ext cx="1349031" cy="439475"/>
          </a:xfrm>
          <a:prstGeom prst="rect">
            <a:avLst/>
          </a:prstGeom>
        </p:spPr>
      </p:pic>
      <p:sp>
        <p:nvSpPr>
          <p:cNvPr id="10" name="Google Shape;119;p17">
            <a:extLst>
              <a:ext uri="{FF2B5EF4-FFF2-40B4-BE49-F238E27FC236}">
                <a16:creationId xmlns:a16="http://schemas.microsoft.com/office/drawing/2014/main" id="{EC4FE6DC-89DD-41DA-BAB7-AD366819E264}"/>
              </a:ext>
            </a:extLst>
          </p:cNvPr>
          <p:cNvSpPr txBox="1"/>
          <p:nvPr/>
        </p:nvSpPr>
        <p:spPr>
          <a:xfrm>
            <a:off x="215466" y="793131"/>
            <a:ext cx="5549839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Roteiro</a:t>
            </a:r>
            <a:endParaRPr sz="27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C4D2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>
            <a:spLocks noGrp="1"/>
          </p:cNvSpPr>
          <p:nvPr>
            <p:ph type="title"/>
          </p:nvPr>
        </p:nvSpPr>
        <p:spPr>
          <a:xfrm>
            <a:off x="696436" y="159554"/>
            <a:ext cx="7656300" cy="8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Contenedor </a:t>
            </a:r>
            <a:r>
              <a:rPr lang="pt-BR" sz="4000" dirty="0">
                <a:solidFill>
                  <a:srgbClr val="FFC000"/>
                </a:solidFill>
              </a:rPr>
              <a:t>Cultural</a:t>
            </a:r>
            <a:endParaRPr sz="40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El Contenedor Cultural: lugar para la creación de los universitarios | Viva  Málaga. Noticias de Málaga">
            <a:extLst>
              <a:ext uri="{FF2B5EF4-FFF2-40B4-BE49-F238E27FC236}">
                <a16:creationId xmlns:a16="http://schemas.microsoft.com/office/drawing/2014/main" id="{91A13137-54BD-47CD-B695-1CC936084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" y="1051754"/>
            <a:ext cx="2983865" cy="198924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F71DEF4-7F76-43D5-99E5-63AD5F56A0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00"/>
          <a:stretch/>
        </p:blipFill>
        <p:spPr>
          <a:xfrm>
            <a:off x="3946297" y="1072709"/>
            <a:ext cx="1946504" cy="208565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140632F-40F7-402E-A277-E4A54170B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658" y="1051754"/>
            <a:ext cx="2168885" cy="26501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80" name="Picture 8" descr="Conciertos en Contenedor Cultural UMA de Málaga - Locales">
            <a:extLst>
              <a:ext uri="{FF2B5EF4-FFF2-40B4-BE49-F238E27FC236}">
                <a16:creationId xmlns:a16="http://schemas.microsoft.com/office/drawing/2014/main" id="{BDA58094-F9C5-4A05-93B5-9002BA65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" y="2898288"/>
            <a:ext cx="2983865" cy="208565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07FA84-1C93-4889-AA67-68553B2BBA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7182" y="3155121"/>
            <a:ext cx="3253038" cy="18313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97062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/>
          <p:nvPr/>
        </p:nvSpPr>
        <p:spPr>
          <a:xfrm>
            <a:off x="0" y="4885600"/>
            <a:ext cx="9144000" cy="258000"/>
          </a:xfrm>
          <a:prstGeom prst="rect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94AB"/>
              </a:solidFill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9160" y="764938"/>
            <a:ext cx="2216400" cy="16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205399" y="121025"/>
            <a:ext cx="875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i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Universidade de São Paulo</a:t>
            </a:r>
            <a:endParaRPr sz="1300" i="1" dirty="0">
              <a:solidFill>
                <a:srgbClr val="FCB4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EB44294-067F-4567-920C-5BBB763FFCD8}"/>
              </a:ext>
            </a:extLst>
          </p:cNvPr>
          <p:cNvCxnSpPr>
            <a:cxnSpLocks/>
          </p:cNvCxnSpPr>
          <p:nvPr/>
        </p:nvCxnSpPr>
        <p:spPr>
          <a:xfrm>
            <a:off x="-6773" y="4885600"/>
            <a:ext cx="9148267" cy="2963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58074D8-0C7A-4F4F-A028-B1392ECE5AC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92794" y="482567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A2FED30-E9D7-4123-A1A2-6456AA5DC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776" y="121025"/>
            <a:ext cx="1349031" cy="4394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53543D1-E77E-4965-9280-4CA11672028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3" y="2643105"/>
            <a:ext cx="3848100" cy="1652270"/>
          </a:xfrm>
          <a:prstGeom prst="rect">
            <a:avLst/>
          </a:prstGeom>
        </p:spPr>
      </p:pic>
      <p:pic>
        <p:nvPicPr>
          <p:cNvPr id="11" name="Imagem 10" descr="AUCANI – Universidade de São Paulo » USP e universidades parceiras reatam  aliança para promover o Espaço Ibero-Americano de conhecimento">
            <a:extLst>
              <a:ext uri="{FF2B5EF4-FFF2-40B4-BE49-F238E27FC236}">
                <a16:creationId xmlns:a16="http://schemas.microsoft.com/office/drawing/2014/main" id="{CD8BE1E4-CB8E-4B30-9CC7-D0E62A26048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14" y="2631675"/>
            <a:ext cx="4535593" cy="1652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4AB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/>
          <p:nvPr/>
        </p:nvSpPr>
        <p:spPr>
          <a:xfrm>
            <a:off x="0" y="4885600"/>
            <a:ext cx="9144000" cy="258000"/>
          </a:xfrm>
          <a:prstGeom prst="rect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94AB"/>
              </a:solidFill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363380" y="381300"/>
            <a:ext cx="7816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dirty="0">
                <a:solidFill>
                  <a:srgbClr val="FCB42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RESULTADOS </a:t>
            </a:r>
            <a:r>
              <a:rPr lang="pt-BR" sz="2600" dirty="0">
                <a:solidFill>
                  <a:schemeClr val="bg1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PRÁTICOS</a:t>
            </a:r>
            <a:endParaRPr sz="2600" dirty="0">
              <a:solidFill>
                <a:schemeClr val="bg1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18" name="Google Shape;318;p39"/>
          <p:cNvSpPr/>
          <p:nvPr/>
        </p:nvSpPr>
        <p:spPr>
          <a:xfrm>
            <a:off x="363375" y="1113550"/>
            <a:ext cx="1514100" cy="1514100"/>
          </a:xfrm>
          <a:prstGeom prst="ellipse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ASSINATURA DO CONVÊNIO GERAL COM A UB</a:t>
            </a:r>
            <a:endParaRPr sz="1100" dirty="0">
              <a:solidFill>
                <a:schemeClr val="lt1"/>
              </a:solidFill>
            </a:endParaRPr>
          </a:p>
        </p:txBody>
      </p:sp>
      <p:sp>
        <p:nvSpPr>
          <p:cNvPr id="319" name="Google Shape;319;p39"/>
          <p:cNvSpPr/>
          <p:nvPr/>
        </p:nvSpPr>
        <p:spPr>
          <a:xfrm>
            <a:off x="2090088" y="1113550"/>
            <a:ext cx="1514100" cy="1514100"/>
          </a:xfrm>
          <a:prstGeom prst="ellipse">
            <a:avLst/>
          </a:prstGeom>
          <a:solidFill>
            <a:srgbClr val="AFDE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CORNER DA ESPANHA NO CII - USP</a:t>
            </a:r>
            <a:endParaRPr sz="1100" dirty="0">
              <a:solidFill>
                <a:srgbClr val="666666"/>
              </a:solidFill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3816800" y="1113550"/>
            <a:ext cx="1514100" cy="1514100"/>
          </a:xfrm>
          <a:prstGeom prst="ellipse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PARTICIPAÇÃO DA CATALUNHA</a:t>
            </a:r>
            <a:endParaRPr sz="1100" dirty="0">
              <a:solidFill>
                <a:schemeClr val="lt1"/>
              </a:solidFill>
            </a:endParaRPr>
          </a:p>
        </p:txBody>
      </p:sp>
      <p:sp>
        <p:nvSpPr>
          <p:cNvPr id="321" name="Google Shape;321;p39"/>
          <p:cNvSpPr/>
          <p:nvPr/>
        </p:nvSpPr>
        <p:spPr>
          <a:xfrm>
            <a:off x="5543512" y="1113550"/>
            <a:ext cx="1568487" cy="1514100"/>
          </a:xfrm>
          <a:prstGeom prst="ellipse">
            <a:avLst/>
          </a:prstGeom>
          <a:solidFill>
            <a:srgbClr val="AFDE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BENEFÍCIOS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À COMUNICAÇÃO INSTITUCIONAL</a:t>
            </a:r>
            <a:endParaRPr sz="1100" b="1" dirty="0">
              <a:solidFill>
                <a:srgbClr val="666666"/>
              </a:solidFill>
            </a:endParaRPr>
          </a:p>
        </p:txBody>
      </p:sp>
      <p:sp>
        <p:nvSpPr>
          <p:cNvPr id="322" name="Google Shape;322;p39"/>
          <p:cNvSpPr/>
          <p:nvPr/>
        </p:nvSpPr>
        <p:spPr>
          <a:xfrm>
            <a:off x="7270225" y="1113550"/>
            <a:ext cx="1514100" cy="1514100"/>
          </a:xfrm>
          <a:prstGeom prst="ellipse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BENEFÍCIOS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AO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CII - USP</a:t>
            </a:r>
            <a:endParaRPr lang="en-US" sz="1100" dirty="0">
              <a:solidFill>
                <a:schemeClr val="lt1"/>
              </a:solidFill>
            </a:endParaRPr>
          </a:p>
        </p:txBody>
      </p:sp>
      <p:sp>
        <p:nvSpPr>
          <p:cNvPr id="323" name="Google Shape;323;p39"/>
          <p:cNvSpPr/>
          <p:nvPr/>
        </p:nvSpPr>
        <p:spPr>
          <a:xfrm>
            <a:off x="363375" y="2820499"/>
            <a:ext cx="1514100" cy="1514100"/>
          </a:xfrm>
          <a:prstGeom prst="ellipse">
            <a:avLst/>
          </a:prstGeom>
          <a:solidFill>
            <a:srgbClr val="AFDE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UTILIZAÇÃO RESPONSÁVEL DE IA</a:t>
            </a:r>
            <a:endParaRPr sz="1100" b="1" dirty="0">
              <a:solidFill>
                <a:srgbClr val="666666"/>
              </a:solidFill>
            </a:endParaRPr>
          </a:p>
        </p:txBody>
      </p:sp>
      <p:sp>
        <p:nvSpPr>
          <p:cNvPr id="324" name="Google Shape;324;p39"/>
          <p:cNvSpPr/>
          <p:nvPr/>
        </p:nvSpPr>
        <p:spPr>
          <a:xfrm>
            <a:off x="2090088" y="2820499"/>
            <a:ext cx="1514100" cy="1514100"/>
          </a:xfrm>
          <a:prstGeom prst="ellipse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CMS – GESTÃO DE CONTEÚDO</a:t>
            </a:r>
            <a:endParaRPr sz="1100" b="1" dirty="0">
              <a:solidFill>
                <a:schemeClr val="lt1"/>
              </a:solidFill>
            </a:endParaRPr>
          </a:p>
        </p:txBody>
      </p:sp>
      <p:sp>
        <p:nvSpPr>
          <p:cNvPr id="325" name="Google Shape;325;p39"/>
          <p:cNvSpPr/>
          <p:nvPr/>
        </p:nvSpPr>
        <p:spPr>
          <a:xfrm>
            <a:off x="3816800" y="2820499"/>
            <a:ext cx="1514100" cy="1514100"/>
          </a:xfrm>
          <a:prstGeom prst="ellipse">
            <a:avLst/>
          </a:prstGeom>
          <a:solidFill>
            <a:srgbClr val="AFDE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MÍDIAS SOCIAIS</a:t>
            </a:r>
            <a:endParaRPr sz="1100" dirty="0">
              <a:solidFill>
                <a:srgbClr val="666666"/>
              </a:solidFill>
            </a:endParaRPr>
          </a:p>
        </p:txBody>
      </p:sp>
      <p:sp>
        <p:nvSpPr>
          <p:cNvPr id="326" name="Google Shape;326;p39"/>
          <p:cNvSpPr/>
          <p:nvPr/>
        </p:nvSpPr>
        <p:spPr>
          <a:xfrm>
            <a:off x="5543513" y="2820499"/>
            <a:ext cx="1514100" cy="1514100"/>
          </a:xfrm>
          <a:prstGeom prst="ellipse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NOVAS CONEXÕES COM INSTITUIÇÕES EUROPEIAS</a:t>
            </a:r>
            <a:endParaRPr lang="en-US" sz="1100" dirty="0">
              <a:solidFill>
                <a:schemeClr val="lt1"/>
              </a:solidFill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7270225" y="2820499"/>
            <a:ext cx="1514100" cy="1514100"/>
          </a:xfrm>
          <a:prstGeom prst="ellipse">
            <a:avLst/>
          </a:prstGeom>
          <a:solidFill>
            <a:srgbClr val="AFDEE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REFORÇO ACADÊMICO E CONQUISTAS PESSOAIS</a:t>
            </a:r>
            <a:endParaRPr sz="1100" dirty="0">
              <a:solidFill>
                <a:srgbClr val="666666"/>
              </a:solidFill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36CA2017-7A00-4C56-AAFA-43DC61D9DAA5}"/>
              </a:ext>
            </a:extLst>
          </p:cNvPr>
          <p:cNvCxnSpPr>
            <a:cxnSpLocks/>
          </p:cNvCxnSpPr>
          <p:nvPr/>
        </p:nvCxnSpPr>
        <p:spPr>
          <a:xfrm>
            <a:off x="-6773" y="4885600"/>
            <a:ext cx="9148267" cy="2963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6B81640-4B4F-4408-BFFA-FB74678167D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99567" y="4817800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4AB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FE28675-9D8F-430E-A57C-C7A4894375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  <p:pic>
        <p:nvPicPr>
          <p:cNvPr id="5" name="Mídia Online 4" title="University of Barcelona">
            <a:hlinkClick r:id="" action="ppaction://media"/>
            <a:extLst>
              <a:ext uri="{FF2B5EF4-FFF2-40B4-BE49-F238E27FC236}">
                <a16:creationId xmlns:a16="http://schemas.microsoft.com/office/drawing/2014/main" id="{3E0D664D-CE94-4DD8-8206-4BC4787E0B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6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4AB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 txBox="1">
            <a:spLocks noGrp="1"/>
          </p:cNvSpPr>
          <p:nvPr>
            <p:ph type="title"/>
          </p:nvPr>
        </p:nvSpPr>
        <p:spPr>
          <a:xfrm>
            <a:off x="676116" y="2095996"/>
            <a:ext cx="7656300" cy="13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bg1"/>
                </a:solidFill>
              </a:rPr>
              <a:t>Obrigado!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390" name="Google Shape;390;p47"/>
          <p:cNvSpPr txBox="1">
            <a:spLocks noGrp="1"/>
          </p:cNvSpPr>
          <p:nvPr>
            <p:ph type="title"/>
          </p:nvPr>
        </p:nvSpPr>
        <p:spPr>
          <a:xfrm>
            <a:off x="743850" y="3427075"/>
            <a:ext cx="7656300" cy="5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0" dirty="0"/>
              <a:t>international.communication@usp.br</a:t>
            </a:r>
            <a:br>
              <a:rPr lang="pt-BR" sz="2200" b="0" dirty="0"/>
            </a:br>
            <a:r>
              <a:rPr lang="pt-BR" sz="2200" b="0" dirty="0"/>
              <a:t>internationaloffice.usp.br</a:t>
            </a:r>
            <a:endParaRPr sz="2200" b="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094BF5-95DE-42B6-8E72-AFC7B3DE5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136" y="2092259"/>
            <a:ext cx="3669054" cy="11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3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6DD68C-CAFF-4CD1-9F39-2431E18B5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5" y="152399"/>
            <a:ext cx="3820058" cy="483870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Barcelona, o que ver e o que fazer | spain.info">
            <a:extLst>
              <a:ext uri="{FF2B5EF4-FFF2-40B4-BE49-F238E27FC236}">
                <a16:creationId xmlns:a16="http://schemas.microsoft.com/office/drawing/2014/main" id="{52B8B151-FD8D-4F54-AB28-3F563C08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94" y="152399"/>
            <a:ext cx="4958080" cy="223113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C Barcelona A and B squads for Champions League official">
            <a:extLst>
              <a:ext uri="{FF2B5EF4-FFF2-40B4-BE49-F238E27FC236}">
                <a16:creationId xmlns:a16="http://schemas.microsoft.com/office/drawing/2014/main" id="{849DF8DF-CE2B-4E2E-B96F-FB1CEE0C3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493" y="2445173"/>
            <a:ext cx="4958079" cy="2545928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▶️ Alojamento para estudantes Universitat de Barcelona【2024】 - Mati">
            <a:extLst>
              <a:ext uri="{FF2B5EF4-FFF2-40B4-BE49-F238E27FC236}">
                <a16:creationId xmlns:a16="http://schemas.microsoft.com/office/drawing/2014/main" id="{4556E895-20C0-4406-89E1-05651D47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9" y="136208"/>
            <a:ext cx="3657601" cy="274320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Universitat de Barcelona | IL3 - UB">
            <a:extLst>
              <a:ext uri="{FF2B5EF4-FFF2-40B4-BE49-F238E27FC236}">
                <a16:creationId xmlns:a16="http://schemas.microsoft.com/office/drawing/2014/main" id="{3928CE9D-6C4C-4828-B42B-04325CD3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59" y="2912532"/>
            <a:ext cx="5432213" cy="209475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rcelona Weddings | Edifici Històric de la Universitat de Barcelona">
            <a:extLst>
              <a:ext uri="{FF2B5EF4-FFF2-40B4-BE49-F238E27FC236}">
                <a16:creationId xmlns:a16="http://schemas.microsoft.com/office/drawing/2014/main" id="{117988AA-7B9D-482A-8B42-B31C35F1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99" y="136208"/>
            <a:ext cx="5086141" cy="274320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iversitat de Barcelona - eventoplus.com">
            <a:extLst>
              <a:ext uri="{FF2B5EF4-FFF2-40B4-BE49-F238E27FC236}">
                <a16:creationId xmlns:a16="http://schemas.microsoft.com/office/drawing/2014/main" id="{F7E4BBA8-BA1D-4B79-9FD1-05F4C62C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87" y="2912531"/>
            <a:ext cx="3339254" cy="2094759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4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úl Ramos.">
            <a:extLst>
              <a:ext uri="{FF2B5EF4-FFF2-40B4-BE49-F238E27FC236}">
                <a16:creationId xmlns:a16="http://schemas.microsoft.com/office/drawing/2014/main" id="{E278B610-0117-44B6-8E69-BD613CFB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71513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s a Universitat de Barcelona">
            <a:extLst>
              <a:ext uri="{FF2B5EF4-FFF2-40B4-BE49-F238E27FC236}">
                <a16:creationId xmlns:a16="http://schemas.microsoft.com/office/drawing/2014/main" id="{40403E57-FF19-4381-8DB4-6AA1D9F7C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5" y="4537396"/>
            <a:ext cx="1566260" cy="3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1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0" y="4885600"/>
            <a:ext cx="9144000" cy="258000"/>
          </a:xfrm>
          <a:prstGeom prst="rect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94AB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181601" y="589934"/>
            <a:ext cx="5549839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Introdução</a:t>
            </a:r>
            <a:endParaRPr sz="27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93500" y="121425"/>
            <a:ext cx="875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i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Universidade de São Paulo</a:t>
            </a:r>
            <a:endParaRPr sz="1300" i="1" dirty="0">
              <a:solidFill>
                <a:srgbClr val="FCB4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E5AF1C3-9E78-467E-B80D-EBB95EEEE3FF}"/>
              </a:ext>
            </a:extLst>
          </p:cNvPr>
          <p:cNvCxnSpPr>
            <a:cxnSpLocks/>
          </p:cNvCxnSpPr>
          <p:nvPr/>
        </p:nvCxnSpPr>
        <p:spPr>
          <a:xfrm>
            <a:off x="-6773" y="4885600"/>
            <a:ext cx="9148267" cy="2963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0B8F152-FBFC-46B8-BA8F-03426A491F8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74067" y="4834126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 dirty="0"/>
          </a:p>
        </p:txBody>
      </p:sp>
      <p:sp>
        <p:nvSpPr>
          <p:cNvPr id="9" name="Google Shape;100;p15">
            <a:extLst>
              <a:ext uri="{FF2B5EF4-FFF2-40B4-BE49-F238E27FC236}">
                <a16:creationId xmlns:a16="http://schemas.microsoft.com/office/drawing/2014/main" id="{F83D866D-4B19-4650-9DCB-FEA8C5C0D3AC}"/>
              </a:ext>
            </a:extLst>
          </p:cNvPr>
          <p:cNvSpPr txBox="1"/>
          <p:nvPr/>
        </p:nvSpPr>
        <p:spPr>
          <a:xfrm>
            <a:off x="205399" y="1273843"/>
            <a:ext cx="3892468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/>
            <a:r>
              <a:rPr lang="pt-BR" sz="1100" b="1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Objetivos do Intercâmbio</a:t>
            </a:r>
          </a:p>
          <a:p>
            <a:pPr algn="l"/>
            <a:endParaRPr lang="pt-BR" sz="1100" b="1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pt-BR" sz="1100" b="1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pt-BR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pt-BR" sz="11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olsa PrInt USP/CAPES para capacitação profissional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endParaRPr lang="pt-BR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pt-BR" sz="11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</a:t>
            </a:r>
            <a:r>
              <a:rPr lang="pt-BR" sz="11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epresentando a Aucani e o programa de Geoquímica e Geotectônica do Instituto de Geociências da USP</a:t>
            </a:r>
          </a:p>
          <a:p>
            <a:pPr algn="l"/>
            <a:endParaRPr lang="pt-BR" sz="1100" b="1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pt-BR" sz="11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Aprender novas práticas</a:t>
            </a:r>
          </a:p>
          <a:p>
            <a:pPr algn="l"/>
            <a:endParaRPr lang="pt-BR" sz="1100" b="1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pt-BR" sz="1100" b="1" i="0" dirty="0">
                <a:solidFill>
                  <a:srgbClr val="222222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Gera</a:t>
            </a:r>
            <a:r>
              <a:rPr lang="pt-BR" sz="11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 novas parcerias internacionais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endParaRPr lang="pt-BR" sz="1100" b="1" dirty="0">
              <a:solidFill>
                <a:srgbClr val="22222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pt-BR" sz="1100" b="1" dirty="0">
                <a:solidFill>
                  <a:srgbClr val="22222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Observar o modelo de internacionalização descentralizada e de comunicação centralizada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198892-DCE7-467B-A5D1-3673DDBC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41" y="859333"/>
            <a:ext cx="3095625" cy="1476375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9816643-0893-46FB-B979-1D5AF585D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759" y="2571750"/>
            <a:ext cx="1405361" cy="1258102"/>
          </a:xfrm>
          <a:prstGeom prst="rect">
            <a:avLst/>
          </a:prstGeom>
        </p:spPr>
      </p:pic>
      <p:pic>
        <p:nvPicPr>
          <p:cNvPr id="3076" name="Picture 4" descr="IGc/USP">
            <a:extLst>
              <a:ext uri="{FF2B5EF4-FFF2-40B4-BE49-F238E27FC236}">
                <a16:creationId xmlns:a16="http://schemas.microsoft.com/office/drawing/2014/main" id="{5B12D434-3B9B-4E44-AA14-69176660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288" y="2688716"/>
            <a:ext cx="2881313" cy="85299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19A6A59-F232-4111-9B08-6146A0350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8776" y="121025"/>
            <a:ext cx="1349031" cy="439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/>
          <p:nvPr/>
        </p:nvSpPr>
        <p:spPr>
          <a:xfrm>
            <a:off x="0" y="4885600"/>
            <a:ext cx="9144000" cy="258000"/>
          </a:xfrm>
          <a:prstGeom prst="rect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94AB"/>
              </a:solidFill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3540438" y="2713139"/>
            <a:ext cx="2108522" cy="1931100"/>
          </a:xfrm>
          <a:prstGeom prst="ellipse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Comunicação Interna</a:t>
            </a:r>
            <a:endParaRPr lang="pt-BR" sz="16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3342450" y="177475"/>
            <a:ext cx="2459100" cy="245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Comprehensive</a:t>
            </a:r>
            <a:endParaRPr sz="1600" b="1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3342450" y="112650"/>
            <a:ext cx="2459100" cy="245910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Comunicação Institucional Internacional</a:t>
            </a:r>
            <a:endParaRPr lang="pt-BR" sz="16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334441" y="1573200"/>
            <a:ext cx="2841502" cy="1997100"/>
          </a:xfrm>
          <a:prstGeom prst="ellipse">
            <a:avLst/>
          </a:prstGeom>
          <a:solidFill>
            <a:srgbClr val="AFDE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Internacionalização da Pós-Graduação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(SIA)</a:t>
            </a:r>
            <a:endParaRPr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5981975" y="1573200"/>
            <a:ext cx="2721758" cy="1997100"/>
          </a:xfrm>
          <a:prstGeom prst="ellipse">
            <a:avLst/>
          </a:prstGeom>
          <a:solidFill>
            <a:srgbClr val="AFDE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Comunicação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Nacional, Regional e Internacional</a:t>
            </a:r>
            <a:endParaRPr lang="pt-BR" sz="16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205399" y="121025"/>
            <a:ext cx="875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i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Universidade de São Paulo</a:t>
            </a:r>
            <a:endParaRPr sz="1300" i="1" dirty="0">
              <a:solidFill>
                <a:srgbClr val="FCB4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48CF700B-0243-41D2-BFD6-17098E2BF029}"/>
              </a:ext>
            </a:extLst>
          </p:cNvPr>
          <p:cNvCxnSpPr>
            <a:cxnSpLocks/>
          </p:cNvCxnSpPr>
          <p:nvPr/>
        </p:nvCxnSpPr>
        <p:spPr>
          <a:xfrm>
            <a:off x="-6773" y="4885600"/>
            <a:ext cx="9148267" cy="2963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1E31F3B-3C72-4494-819A-CAE5685693A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99567" y="482567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C5CAE27-6CD4-4CAE-95A6-45927F419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776" y="121025"/>
            <a:ext cx="1349031" cy="439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4AB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115340" y="1850220"/>
            <a:ext cx="3115751" cy="2888400"/>
          </a:xfrm>
          <a:prstGeom prst="ellipse">
            <a:avLst/>
          </a:prstGeom>
          <a:solidFill>
            <a:srgbClr val="AFDE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3500" b="1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2.171 convênios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72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Projetos Erasmus+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3500" b="1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3804223" y="2524100"/>
            <a:ext cx="2839989" cy="1826400"/>
          </a:xfrm>
          <a:prstGeom prst="ellipse">
            <a:avLst/>
          </a:prstGeom>
          <a:solidFill>
            <a:srgbClr val="AFDE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16 escolas / faculdades e 18 escritórios internacionais</a:t>
            </a:r>
            <a:endParaRPr sz="1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9"/>
          <p:cNvSpPr/>
          <p:nvPr/>
        </p:nvSpPr>
        <p:spPr>
          <a:xfrm>
            <a:off x="-65925" y="-1002650"/>
            <a:ext cx="2459100" cy="2459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NÚMEROS DA UB</a:t>
            </a:r>
            <a:endParaRPr lang="pt-BR" sz="4000" b="1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6752802" y="1830206"/>
            <a:ext cx="2374500" cy="2374500"/>
          </a:xfrm>
          <a:prstGeom prst="ellipse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1.281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Estudantes da UB no exterior em 2023</a:t>
            </a:r>
            <a:endParaRPr sz="1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2831163" y="77116"/>
            <a:ext cx="3025980" cy="2758667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b="1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50 mil estudantes de Graduação 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10 mil de Pós-Graduação</a:t>
            </a:r>
            <a:endParaRPr sz="11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5480952" y="77116"/>
            <a:ext cx="2459100" cy="2374500"/>
          </a:xfrm>
          <a:prstGeom prst="ellipse">
            <a:avLst/>
          </a:prstGeom>
          <a:solidFill>
            <a:srgbClr val="FCB4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10.626 estudantes e 378 docentes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Internacionais</a:t>
            </a:r>
            <a:endParaRPr sz="18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791B582-1D40-4943-A7F4-0F2EE88E4E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8</a:t>
            </a:fld>
            <a:endParaRPr lang="pt-BR" dirty="0"/>
          </a:p>
        </p:txBody>
      </p:sp>
      <p:sp>
        <p:nvSpPr>
          <p:cNvPr id="11" name="Google Shape;144;p19">
            <a:extLst>
              <a:ext uri="{FF2B5EF4-FFF2-40B4-BE49-F238E27FC236}">
                <a16:creationId xmlns:a16="http://schemas.microsoft.com/office/drawing/2014/main" id="{5C426CA1-1D82-4890-B6CE-C45242013F68}"/>
              </a:ext>
            </a:extLst>
          </p:cNvPr>
          <p:cNvSpPr/>
          <p:nvPr/>
        </p:nvSpPr>
        <p:spPr>
          <a:xfrm>
            <a:off x="3804223" y="3972235"/>
            <a:ext cx="2839989" cy="909265"/>
          </a:xfrm>
          <a:prstGeom prst="ellipse">
            <a:avLst/>
          </a:prstGeom>
          <a:solidFill>
            <a:srgbClr val="FCB4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6.119 docentes e 2.461 servidores técnico-administrativos</a:t>
            </a: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0" y="4885600"/>
            <a:ext cx="9144000" cy="258000"/>
          </a:xfrm>
          <a:prstGeom prst="rect">
            <a:avLst/>
          </a:prstGeom>
          <a:solidFill>
            <a:srgbClr val="64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94AB"/>
              </a:solidFill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50856" y="1172150"/>
            <a:ext cx="3615894" cy="3582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Biologia e</a:t>
            </a:r>
            <a:r>
              <a:rPr lang="pt-BR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Ciências da Terra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Medicina e Ciências da Saúde</a:t>
            </a:r>
            <a:endParaRPr sz="12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Filosofia</a:t>
            </a:r>
            <a:endParaRPr sz="12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Geografia e História</a:t>
            </a:r>
            <a:endParaRPr sz="12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Estudos Hispânicos</a:t>
            </a:r>
          </a:p>
          <a:p>
            <a:pPr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Ciências da Informação e Audiovisual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Matemática e Ciências da Computação</a:t>
            </a:r>
            <a:endParaRPr sz="12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Economia e Administração</a:t>
            </a:r>
            <a:endParaRPr sz="12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Direito</a:t>
            </a:r>
            <a:endParaRPr sz="12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Belas Artes</a:t>
            </a:r>
            <a:endParaRPr sz="12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Farmácia, Nutrição e Ciências de Alimentos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Educação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Psicologia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Física e Química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Filologia e Comunicação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Turismo e Relações Públicas</a:t>
            </a:r>
            <a:endParaRPr sz="18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350856" y="511925"/>
            <a:ext cx="8339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rgbClr val="64C4D2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ESCOLAS</a:t>
            </a:r>
            <a:r>
              <a:rPr lang="pt-BR" sz="27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/ FACULDADES</a:t>
            </a:r>
            <a:endParaRPr sz="27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4583899" y="1169843"/>
            <a:ext cx="3549300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pt-BR" sz="1200" b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Edifício Histórico</a:t>
            </a:r>
          </a:p>
          <a:p>
            <a:pPr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6 </a:t>
            </a:r>
            <a:r>
              <a:rPr lang="pt-BR" sz="1200" i="1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Campi</a:t>
            </a: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 na cidade</a:t>
            </a:r>
          </a:p>
          <a:p>
            <a:pPr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10 Institutos Especializados</a:t>
            </a:r>
          </a:p>
          <a:p>
            <a:pPr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4 Centros de Ciência e Tecnologia</a:t>
            </a:r>
          </a:p>
          <a:p>
            <a:pPr lvl="0"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Parque da Ciência</a:t>
            </a:r>
          </a:p>
          <a:p>
            <a:pPr lvl="0"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2 Residências Estudantis</a:t>
            </a:r>
          </a:p>
          <a:p>
            <a:pPr lvl="0"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2 Prédios Administrativos</a:t>
            </a:r>
          </a:p>
          <a:p>
            <a:pPr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2 Hospitais Públicos</a:t>
            </a:r>
          </a:p>
          <a:p>
            <a:pPr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16 Bibliotecas</a:t>
            </a:r>
          </a:p>
          <a:p>
            <a:pPr>
              <a:lnSpc>
                <a:spcPct val="115000"/>
              </a:lnSpc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Instituto de Desenvolvimento Profissional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Centro Esportivo</a:t>
            </a:r>
            <a:endParaRPr sz="12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1 Serviço de Apoio aos Estudantes</a:t>
            </a:r>
            <a:endParaRPr sz="1200" dirty="0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205399" y="121025"/>
            <a:ext cx="8757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i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Universidade de São Paulo</a:t>
            </a:r>
            <a:endParaRPr sz="1300" i="1" dirty="0">
              <a:solidFill>
                <a:srgbClr val="FCB42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440C603-E730-4111-A507-02899882BE5D}"/>
              </a:ext>
            </a:extLst>
          </p:cNvPr>
          <p:cNvCxnSpPr>
            <a:cxnSpLocks/>
          </p:cNvCxnSpPr>
          <p:nvPr/>
        </p:nvCxnSpPr>
        <p:spPr>
          <a:xfrm>
            <a:off x="-6773" y="4885600"/>
            <a:ext cx="9148267" cy="2963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FF807AC-D053-48EB-9847-BDA4B2110C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99567" y="4825675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9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F1A2626-C449-499F-9343-F72456CE2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776" y="121025"/>
            <a:ext cx="1349031" cy="439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740</Words>
  <Application>Microsoft Office PowerPoint</Application>
  <PresentationFormat>Apresentação na tela (16:9)</PresentationFormat>
  <Paragraphs>124</Paragraphs>
  <Slides>24</Slides>
  <Notes>24</Notes>
  <HiddenSlides>0</HiddenSlides>
  <MMClips>1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Open Sans</vt:lpstr>
      <vt:lpstr>Calibri</vt:lpstr>
      <vt:lpstr>Lato</vt:lpstr>
      <vt:lpstr>Wingdings</vt:lpstr>
      <vt:lpstr>Arial</vt:lpstr>
      <vt:lpstr>Segoe UI Light</vt:lpstr>
      <vt:lpstr>Raleway ExtraBold</vt:lpstr>
      <vt:lpstr>Times New Roman</vt:lpstr>
      <vt:lpstr>Raleway</vt:lpstr>
      <vt:lpstr>Streamline</vt:lpstr>
      <vt:lpstr>Experiências Internacionais e Fortalecimento de Parcerias na Comunicação Institucional  Universitat de Barcelona e Universidad de Málaga (Espanha) Jonathas Carvalho – Comunicação / Aucani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Erasmus+ Staff Week entre os dias 22 e 26 de abril de 2024  A "staff week" do programa Erasmus+ é uma oportunidade para funcionários de instituições de ensino superior de diferentes países se reunirem, trocarem experiências e desenvolverem suas habilidades profissionais. Essas semanas são projetadas para promover a colaboração internacional e melhorar as práticas educacionais.     </vt:lpstr>
      <vt:lpstr>    Erasmus+ Staff Week 1. Desenvolvimento Profissional: Melhorar as competências e conhecimentos dos funcionários participantes. 2. Networking Internacional: Criar redes de contato entre instituições de diferentes países. 3. Troca de Boas Práticas: Compartilhar experiências e melhores práticas em ensino e administração. 4. Promoção da Internacionalização: Incentivar a internacionalização das instituições de ensino superior.     </vt:lpstr>
      <vt:lpstr>Apresentação do PowerPoint</vt:lpstr>
      <vt:lpstr>Apresentação do PowerPoint</vt:lpstr>
      <vt:lpstr>Málaga</vt:lpstr>
      <vt:lpstr>Universidad de Málaga</vt:lpstr>
      <vt:lpstr>Contenedor Cultural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USP, University of São Paulo Brazil</dc:title>
  <cp:lastModifiedBy>Jonathas Miranda de Carvalho</cp:lastModifiedBy>
  <cp:revision>64</cp:revision>
  <dcterms:modified xsi:type="dcterms:W3CDTF">2024-10-29T17:54:51Z</dcterms:modified>
</cp:coreProperties>
</file>